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Lst>
  <p:notesMasterIdLst>
    <p:notesMasterId r:id="rId157"/>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 id="317" r:id="rId72"/>
    <p:sldId id="318" r:id="rId73"/>
    <p:sldId id="319" r:id="rId74"/>
    <p:sldId id="320" r:id="rId75"/>
    <p:sldId id="321" r:id="rId76"/>
    <p:sldId id="322" r:id="rId77"/>
    <p:sldId id="323" r:id="rId78"/>
    <p:sldId id="324" r:id="rId79"/>
    <p:sldId id="325" r:id="rId80"/>
    <p:sldId id="326" r:id="rId81"/>
    <p:sldId id="327" r:id="rId82"/>
    <p:sldId id="328" r:id="rId83"/>
    <p:sldId id="329" r:id="rId84"/>
    <p:sldId id="330" r:id="rId85"/>
    <p:sldId id="331" r:id="rId86"/>
    <p:sldId id="332" r:id="rId87"/>
    <p:sldId id="333" r:id="rId88"/>
    <p:sldId id="334" r:id="rId89"/>
    <p:sldId id="335" r:id="rId90"/>
    <p:sldId id="336" r:id="rId91"/>
    <p:sldId id="337" r:id="rId92"/>
    <p:sldId id="338" r:id="rId93"/>
    <p:sldId id="339" r:id="rId94"/>
    <p:sldId id="340" r:id="rId95"/>
    <p:sldId id="341" r:id="rId96"/>
    <p:sldId id="342" r:id="rId97"/>
    <p:sldId id="343" r:id="rId98"/>
    <p:sldId id="344" r:id="rId99"/>
    <p:sldId id="345" r:id="rId100"/>
    <p:sldId id="346" r:id="rId101"/>
    <p:sldId id="347" r:id="rId102"/>
    <p:sldId id="348" r:id="rId103"/>
    <p:sldId id="349" r:id="rId104"/>
    <p:sldId id="350" r:id="rId105"/>
    <p:sldId id="351" r:id="rId106"/>
    <p:sldId id="352" r:id="rId107"/>
    <p:sldId id="353" r:id="rId108"/>
    <p:sldId id="354" r:id="rId109"/>
    <p:sldId id="355" r:id="rId110"/>
    <p:sldId id="356" r:id="rId111"/>
    <p:sldId id="357" r:id="rId112"/>
    <p:sldId id="358" r:id="rId113"/>
    <p:sldId id="359" r:id="rId114"/>
    <p:sldId id="360" r:id="rId115"/>
    <p:sldId id="361" r:id="rId116"/>
    <p:sldId id="362" r:id="rId117"/>
    <p:sldId id="363" r:id="rId118"/>
    <p:sldId id="364" r:id="rId119"/>
    <p:sldId id="365" r:id="rId120"/>
    <p:sldId id="366" r:id="rId121"/>
    <p:sldId id="367" r:id="rId122"/>
    <p:sldId id="368" r:id="rId123"/>
    <p:sldId id="369" r:id="rId124"/>
    <p:sldId id="370" r:id="rId125"/>
    <p:sldId id="371" r:id="rId126"/>
    <p:sldId id="372" r:id="rId127"/>
    <p:sldId id="373" r:id="rId128"/>
    <p:sldId id="374" r:id="rId129"/>
    <p:sldId id="375" r:id="rId130"/>
    <p:sldId id="376" r:id="rId131"/>
    <p:sldId id="377" r:id="rId132"/>
    <p:sldId id="378" r:id="rId133"/>
    <p:sldId id="379" r:id="rId134"/>
    <p:sldId id="380" r:id="rId135"/>
    <p:sldId id="381" r:id="rId136"/>
    <p:sldId id="382" r:id="rId137"/>
    <p:sldId id="383" r:id="rId138"/>
    <p:sldId id="384" r:id="rId139"/>
    <p:sldId id="385" r:id="rId140"/>
    <p:sldId id="386" r:id="rId141"/>
    <p:sldId id="387" r:id="rId142"/>
    <p:sldId id="388" r:id="rId143"/>
    <p:sldId id="389" r:id="rId144"/>
    <p:sldId id="390" r:id="rId145"/>
    <p:sldId id="391" r:id="rId146"/>
    <p:sldId id="392" r:id="rId147"/>
    <p:sldId id="393" r:id="rId148"/>
    <p:sldId id="394" r:id="rId149"/>
    <p:sldId id="395" r:id="rId150"/>
    <p:sldId id="396" r:id="rId151"/>
    <p:sldId id="397" r:id="rId152"/>
    <p:sldId id="398" r:id="rId153"/>
    <p:sldId id="399" r:id="rId154"/>
    <p:sldId id="400" r:id="rId155"/>
    <p:sldId id="401" r:id="rId1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38" Type="http://schemas.openxmlformats.org/officeDocument/2006/relationships/slide" Target="slides/slide128.xml"/><Relationship Id="rId154" Type="http://schemas.openxmlformats.org/officeDocument/2006/relationships/slide" Target="slides/slide144.xml"/><Relationship Id="rId159" Type="http://schemas.openxmlformats.org/officeDocument/2006/relationships/viewProps" Target="viewProps.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28" Type="http://schemas.openxmlformats.org/officeDocument/2006/relationships/slide" Target="slides/slide118.xml"/><Relationship Id="rId144" Type="http://schemas.openxmlformats.org/officeDocument/2006/relationships/slide" Target="slides/slide134.xml"/><Relationship Id="rId149" Type="http://schemas.openxmlformats.org/officeDocument/2006/relationships/slide" Target="slides/slide139.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160" Type="http://schemas.openxmlformats.org/officeDocument/2006/relationships/theme" Target="theme/theme1.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slide" Target="slides/slide108.xml"/><Relationship Id="rId134" Type="http://schemas.openxmlformats.org/officeDocument/2006/relationships/slide" Target="slides/slide124.xml"/><Relationship Id="rId139" Type="http://schemas.openxmlformats.org/officeDocument/2006/relationships/slide" Target="slides/slide129.xml"/><Relationship Id="rId80" Type="http://schemas.openxmlformats.org/officeDocument/2006/relationships/slide" Target="slides/slide70.xml"/><Relationship Id="rId85" Type="http://schemas.openxmlformats.org/officeDocument/2006/relationships/slide" Target="slides/slide75.xml"/><Relationship Id="rId150" Type="http://schemas.openxmlformats.org/officeDocument/2006/relationships/slide" Target="slides/slide140.xml"/><Relationship Id="rId155" Type="http://schemas.openxmlformats.org/officeDocument/2006/relationships/slide" Target="slides/slide145.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124" Type="http://schemas.openxmlformats.org/officeDocument/2006/relationships/slide" Target="slides/slide114.xml"/><Relationship Id="rId129" Type="http://schemas.openxmlformats.org/officeDocument/2006/relationships/slide" Target="slides/slide119.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11" Type="http://schemas.openxmlformats.org/officeDocument/2006/relationships/slide" Target="slides/slide101.xml"/><Relationship Id="rId132" Type="http://schemas.openxmlformats.org/officeDocument/2006/relationships/slide" Target="slides/slide122.xml"/><Relationship Id="rId140" Type="http://schemas.openxmlformats.org/officeDocument/2006/relationships/slide" Target="slides/slide130.xml"/><Relationship Id="rId145" Type="http://schemas.openxmlformats.org/officeDocument/2006/relationships/slide" Target="slides/slide135.xml"/><Relationship Id="rId153" Type="http://schemas.openxmlformats.org/officeDocument/2006/relationships/slide" Target="slides/slide143.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6" Type="http://schemas.openxmlformats.org/officeDocument/2006/relationships/slide" Target="slides/slide96.xml"/><Relationship Id="rId114" Type="http://schemas.openxmlformats.org/officeDocument/2006/relationships/slide" Target="slides/slide104.xml"/><Relationship Id="rId119" Type="http://schemas.openxmlformats.org/officeDocument/2006/relationships/slide" Target="slides/slide109.xml"/><Relationship Id="rId127" Type="http://schemas.openxmlformats.org/officeDocument/2006/relationships/slide" Target="slides/slide11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30" Type="http://schemas.openxmlformats.org/officeDocument/2006/relationships/slide" Target="slides/slide120.xml"/><Relationship Id="rId135" Type="http://schemas.openxmlformats.org/officeDocument/2006/relationships/slide" Target="slides/slide125.xml"/><Relationship Id="rId143" Type="http://schemas.openxmlformats.org/officeDocument/2006/relationships/slide" Target="slides/slide133.xml"/><Relationship Id="rId148" Type="http://schemas.openxmlformats.org/officeDocument/2006/relationships/slide" Target="slides/slide138.xml"/><Relationship Id="rId151" Type="http://schemas.openxmlformats.org/officeDocument/2006/relationships/slide" Target="slides/slide141.xml"/><Relationship Id="rId156" Type="http://schemas.openxmlformats.org/officeDocument/2006/relationships/slide" Target="slides/slide14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141" Type="http://schemas.openxmlformats.org/officeDocument/2006/relationships/slide" Target="slides/slide131.xml"/><Relationship Id="rId146" Type="http://schemas.openxmlformats.org/officeDocument/2006/relationships/slide" Target="slides/slide136.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162" Type="http://schemas.microsoft.com/office/2015/10/relationships/revisionInfo" Target="revisionInfo.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slide" Target="slides/slide121.xml"/><Relationship Id="rId136" Type="http://schemas.openxmlformats.org/officeDocument/2006/relationships/slide" Target="slides/slide126.xml"/><Relationship Id="rId157" Type="http://schemas.openxmlformats.org/officeDocument/2006/relationships/notesMaster" Target="notesMasters/notesMaster1.xml"/><Relationship Id="rId61" Type="http://schemas.openxmlformats.org/officeDocument/2006/relationships/slide" Target="slides/slide51.xml"/><Relationship Id="rId82" Type="http://schemas.openxmlformats.org/officeDocument/2006/relationships/slide" Target="slides/slide72.xml"/><Relationship Id="rId152" Type="http://schemas.openxmlformats.org/officeDocument/2006/relationships/slide" Target="slides/slide14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147" Type="http://schemas.openxmlformats.org/officeDocument/2006/relationships/slide" Target="slides/slide13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slide" Target="slides/slide132.xml"/><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137" Type="http://schemas.openxmlformats.org/officeDocument/2006/relationships/slide" Target="slides/slide127.xml"/><Relationship Id="rId15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28BD1F-78FD-4931-A7D0-B2C9ECBEF718}" type="datetimeFigureOut">
              <a:rPr lang="en-US" smtClean="0"/>
              <a:t>11/18/2017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87AC74-293C-4F8A-9029-5851C5028A95}" type="slidenum">
              <a:rPr lang="en-US" smtClean="0"/>
              <a:t>‹#›</a:t>
            </a:fld>
            <a:endParaRPr lang="en-US"/>
          </a:p>
        </p:txBody>
      </p:sp>
    </p:spTree>
    <p:extLst>
      <p:ext uri="{BB962C8B-B14F-4D97-AF65-F5344CB8AC3E}">
        <p14:creationId xmlns:p14="http://schemas.microsoft.com/office/powerpoint/2010/main" val="2369720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5F2739-06CF-4193-A1EA-7490915AC328}"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2722319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5F2739-06CF-4193-A1EA-7490915AC328}"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272231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17" name="Footer Placeholder 16"/>
          <p:cNvSpPr>
            <a:spLocks noGrp="1"/>
          </p:cNvSpPr>
          <p:nvPr>
            <p:ph type="ftr" sz="quarter" idx="11"/>
          </p:nvPr>
        </p:nvSpPr>
        <p:spPr/>
        <p:txBody>
          <a:bodyPr/>
          <a:lstStyle/>
          <a:p>
            <a:endParaRPr lang="en-US">
              <a:solidFill>
                <a:srgbClr val="1F497D"/>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3890727370"/>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5" name="Footer Placeholder 4"/>
          <p:cNvSpPr>
            <a:spLocks noGrp="1"/>
          </p:cNvSpPr>
          <p:nvPr>
            <p:ph type="ftr" sz="quarter" idx="11"/>
          </p:nvPr>
        </p:nvSpPr>
        <p:spPr/>
        <p:txBody>
          <a:bodyPr/>
          <a:lstStyle/>
          <a:p>
            <a:endParaRPr lang="en-US">
              <a:solidFill>
                <a:srgbClr val="1F497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6915518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1F497D"/>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6389675"/>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6" name="Footer Placeholder 5"/>
          <p:cNvSpPr>
            <a:spLocks noGrp="1"/>
          </p:cNvSpPr>
          <p:nvPr>
            <p:ph type="ftr" sz="quarter" idx="11"/>
          </p:nvPr>
        </p:nvSpPr>
        <p:spPr/>
        <p:txBody>
          <a:bodyPr/>
          <a:lstStyle/>
          <a:p>
            <a:endParaRPr lang="en-US">
              <a:solidFill>
                <a:srgbClr val="1F497D"/>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6762785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8" name="Footer Placeholder 7"/>
          <p:cNvSpPr>
            <a:spLocks noGrp="1"/>
          </p:cNvSpPr>
          <p:nvPr>
            <p:ph type="ftr" sz="quarter" idx="11"/>
          </p:nvPr>
        </p:nvSpPr>
        <p:spPr/>
        <p:txBody>
          <a:bodyPr/>
          <a:lstStyle/>
          <a:p>
            <a:endParaRPr lang="en-US">
              <a:solidFill>
                <a:srgbClr val="1F497D"/>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49454744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4" name="Footer Placeholder 3"/>
          <p:cNvSpPr>
            <a:spLocks noGrp="1"/>
          </p:cNvSpPr>
          <p:nvPr>
            <p:ph type="ftr" sz="quarter" idx="11"/>
          </p:nvPr>
        </p:nvSpPr>
        <p:spPr/>
        <p:txBody>
          <a:bodyPr/>
          <a:lstStyle/>
          <a:p>
            <a:endParaRPr lang="en-US">
              <a:solidFill>
                <a:srgbClr val="1F497D"/>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294590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3" name="Footer Placeholder 2"/>
          <p:cNvSpPr>
            <a:spLocks noGrp="1"/>
          </p:cNvSpPr>
          <p:nvPr>
            <p:ph type="ftr" sz="quarter" idx="11"/>
          </p:nvPr>
        </p:nvSpPr>
        <p:spPr/>
        <p:txBody>
          <a:bodyPr/>
          <a:lstStyle/>
          <a:p>
            <a:endParaRPr lang="en-US">
              <a:solidFill>
                <a:srgbClr val="1F497D"/>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03711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6" name="Footer Placeholder 5"/>
          <p:cNvSpPr>
            <a:spLocks noGrp="1"/>
          </p:cNvSpPr>
          <p:nvPr>
            <p:ph type="ftr" sz="quarter" idx="11"/>
          </p:nvPr>
        </p:nvSpPr>
        <p:spPr/>
        <p:txBody>
          <a:bodyPr/>
          <a:lstStyle/>
          <a:p>
            <a:endParaRPr lang="en-US">
              <a:solidFill>
                <a:srgbClr val="1F497D"/>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10530906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1F497D"/>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180073343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5" name="Footer Placeholder 4"/>
          <p:cNvSpPr>
            <a:spLocks noGrp="1"/>
          </p:cNvSpPr>
          <p:nvPr>
            <p:ph type="ftr" sz="quarter" idx="11"/>
          </p:nvPr>
        </p:nvSpPr>
        <p:spPr/>
        <p:txBody>
          <a:bodyPr/>
          <a:lstStyle/>
          <a:p>
            <a:endParaRPr lang="en-US">
              <a:solidFill>
                <a:srgbClr val="1F497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521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5" name="Footer Placeholder 4"/>
          <p:cNvSpPr>
            <a:spLocks noGrp="1"/>
          </p:cNvSpPr>
          <p:nvPr>
            <p:ph type="ftr" sz="quarter" idx="11"/>
          </p:nvPr>
        </p:nvSpPr>
        <p:spPr/>
        <p:txBody>
          <a:bodyPr/>
          <a:lstStyle/>
          <a:p>
            <a:endParaRPr lang="en-US">
              <a:solidFill>
                <a:srgbClr val="1F497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35362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17" name="Footer Placeholder 16"/>
          <p:cNvSpPr>
            <a:spLocks noGrp="1"/>
          </p:cNvSpPr>
          <p:nvPr>
            <p:ph type="ftr" sz="quarter" idx="11"/>
          </p:nvPr>
        </p:nvSpPr>
        <p:spPr/>
        <p:txBody>
          <a:bodyPr/>
          <a:lstStyle/>
          <a:p>
            <a:endParaRPr lang="en-US">
              <a:solidFill>
                <a:srgbClr val="1F497D"/>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320135868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5" name="Footer Placeholder 4"/>
          <p:cNvSpPr>
            <a:spLocks noGrp="1"/>
          </p:cNvSpPr>
          <p:nvPr>
            <p:ph type="ftr" sz="quarter" idx="11"/>
          </p:nvPr>
        </p:nvSpPr>
        <p:spPr/>
        <p:txBody>
          <a:bodyPr/>
          <a:lstStyle/>
          <a:p>
            <a:endParaRPr lang="en-US">
              <a:solidFill>
                <a:srgbClr val="1F497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879908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1F497D"/>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003319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6" name="Footer Placeholder 5"/>
          <p:cNvSpPr>
            <a:spLocks noGrp="1"/>
          </p:cNvSpPr>
          <p:nvPr>
            <p:ph type="ftr" sz="quarter" idx="11"/>
          </p:nvPr>
        </p:nvSpPr>
        <p:spPr/>
        <p:txBody>
          <a:bodyPr/>
          <a:lstStyle/>
          <a:p>
            <a:endParaRPr lang="en-US">
              <a:solidFill>
                <a:srgbClr val="1F497D"/>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027753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8" name="Footer Placeholder 7"/>
          <p:cNvSpPr>
            <a:spLocks noGrp="1"/>
          </p:cNvSpPr>
          <p:nvPr>
            <p:ph type="ftr" sz="quarter" idx="11"/>
          </p:nvPr>
        </p:nvSpPr>
        <p:spPr/>
        <p:txBody>
          <a:bodyPr/>
          <a:lstStyle/>
          <a:p>
            <a:endParaRPr lang="en-US">
              <a:solidFill>
                <a:srgbClr val="1F497D"/>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605951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4" name="Footer Placeholder 3"/>
          <p:cNvSpPr>
            <a:spLocks noGrp="1"/>
          </p:cNvSpPr>
          <p:nvPr>
            <p:ph type="ftr" sz="quarter" idx="11"/>
          </p:nvPr>
        </p:nvSpPr>
        <p:spPr/>
        <p:txBody>
          <a:bodyPr/>
          <a:lstStyle/>
          <a:p>
            <a:endParaRPr lang="en-US">
              <a:solidFill>
                <a:srgbClr val="1F497D"/>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5589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3" name="Footer Placeholder 2"/>
          <p:cNvSpPr>
            <a:spLocks noGrp="1"/>
          </p:cNvSpPr>
          <p:nvPr>
            <p:ph type="ftr" sz="quarter" idx="11"/>
          </p:nvPr>
        </p:nvSpPr>
        <p:spPr/>
        <p:txBody>
          <a:bodyPr/>
          <a:lstStyle/>
          <a:p>
            <a:endParaRPr lang="en-US">
              <a:solidFill>
                <a:srgbClr val="1F497D"/>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2625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6" name="Footer Placeholder 5"/>
          <p:cNvSpPr>
            <a:spLocks noGrp="1"/>
          </p:cNvSpPr>
          <p:nvPr>
            <p:ph type="ftr" sz="quarter" idx="11"/>
          </p:nvPr>
        </p:nvSpPr>
        <p:spPr/>
        <p:txBody>
          <a:bodyPr/>
          <a:lstStyle/>
          <a:p>
            <a:endParaRPr lang="en-US">
              <a:solidFill>
                <a:srgbClr val="1F497D"/>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201113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1F497D"/>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3479892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5" name="Footer Placeholder 4"/>
          <p:cNvSpPr>
            <a:spLocks noGrp="1"/>
          </p:cNvSpPr>
          <p:nvPr>
            <p:ph type="ftr" sz="quarter" idx="11"/>
          </p:nvPr>
        </p:nvSpPr>
        <p:spPr/>
        <p:txBody>
          <a:bodyPr/>
          <a:lstStyle/>
          <a:p>
            <a:endParaRPr lang="en-US">
              <a:solidFill>
                <a:srgbClr val="1F497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6068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5" name="Footer Placeholder 4"/>
          <p:cNvSpPr>
            <a:spLocks noGrp="1"/>
          </p:cNvSpPr>
          <p:nvPr>
            <p:ph type="ftr" sz="quarter" idx="11"/>
          </p:nvPr>
        </p:nvSpPr>
        <p:spPr/>
        <p:txBody>
          <a:bodyPr/>
          <a:lstStyle/>
          <a:p>
            <a:endParaRPr lang="en-US">
              <a:solidFill>
                <a:srgbClr val="1F497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00708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17" name="Footer Placeholder 16"/>
          <p:cNvSpPr>
            <a:spLocks noGrp="1"/>
          </p:cNvSpPr>
          <p:nvPr>
            <p:ph type="ftr" sz="quarter" idx="11"/>
          </p:nvPr>
        </p:nvSpPr>
        <p:spPr/>
        <p:txBody>
          <a:bodyPr/>
          <a:lstStyle/>
          <a:p>
            <a:endParaRPr lang="en-US">
              <a:solidFill>
                <a:srgbClr val="1F497D"/>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422653554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5" name="Footer Placeholder 4"/>
          <p:cNvSpPr>
            <a:spLocks noGrp="1"/>
          </p:cNvSpPr>
          <p:nvPr>
            <p:ph type="ftr" sz="quarter" idx="11"/>
          </p:nvPr>
        </p:nvSpPr>
        <p:spPr/>
        <p:txBody>
          <a:bodyPr/>
          <a:lstStyle/>
          <a:p>
            <a:endParaRPr lang="en-US">
              <a:solidFill>
                <a:srgbClr val="1F497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775712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1F497D"/>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011835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6" name="Footer Placeholder 5"/>
          <p:cNvSpPr>
            <a:spLocks noGrp="1"/>
          </p:cNvSpPr>
          <p:nvPr>
            <p:ph type="ftr" sz="quarter" idx="11"/>
          </p:nvPr>
        </p:nvSpPr>
        <p:spPr/>
        <p:txBody>
          <a:bodyPr/>
          <a:lstStyle/>
          <a:p>
            <a:endParaRPr lang="en-US">
              <a:solidFill>
                <a:srgbClr val="1F497D"/>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343172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8" name="Footer Placeholder 7"/>
          <p:cNvSpPr>
            <a:spLocks noGrp="1"/>
          </p:cNvSpPr>
          <p:nvPr>
            <p:ph type="ftr" sz="quarter" idx="11"/>
          </p:nvPr>
        </p:nvSpPr>
        <p:spPr/>
        <p:txBody>
          <a:bodyPr/>
          <a:lstStyle/>
          <a:p>
            <a:endParaRPr lang="en-US">
              <a:solidFill>
                <a:srgbClr val="1F497D"/>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1026247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4" name="Footer Placeholder 3"/>
          <p:cNvSpPr>
            <a:spLocks noGrp="1"/>
          </p:cNvSpPr>
          <p:nvPr>
            <p:ph type="ftr" sz="quarter" idx="11"/>
          </p:nvPr>
        </p:nvSpPr>
        <p:spPr/>
        <p:txBody>
          <a:bodyPr/>
          <a:lstStyle/>
          <a:p>
            <a:endParaRPr lang="en-US">
              <a:solidFill>
                <a:srgbClr val="1F497D"/>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550229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3" name="Footer Placeholder 2"/>
          <p:cNvSpPr>
            <a:spLocks noGrp="1"/>
          </p:cNvSpPr>
          <p:nvPr>
            <p:ph type="ftr" sz="quarter" idx="11"/>
          </p:nvPr>
        </p:nvSpPr>
        <p:spPr/>
        <p:txBody>
          <a:bodyPr/>
          <a:lstStyle/>
          <a:p>
            <a:endParaRPr lang="en-US">
              <a:solidFill>
                <a:srgbClr val="1F497D"/>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9766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6" name="Footer Placeholder 5"/>
          <p:cNvSpPr>
            <a:spLocks noGrp="1"/>
          </p:cNvSpPr>
          <p:nvPr>
            <p:ph type="ftr" sz="quarter" idx="11"/>
          </p:nvPr>
        </p:nvSpPr>
        <p:spPr/>
        <p:txBody>
          <a:bodyPr/>
          <a:lstStyle/>
          <a:p>
            <a:endParaRPr lang="en-US">
              <a:solidFill>
                <a:srgbClr val="1F497D"/>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859553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1F497D"/>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25736069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5" name="Footer Placeholder 4"/>
          <p:cNvSpPr>
            <a:spLocks noGrp="1"/>
          </p:cNvSpPr>
          <p:nvPr>
            <p:ph type="ftr" sz="quarter" idx="11"/>
          </p:nvPr>
        </p:nvSpPr>
        <p:spPr/>
        <p:txBody>
          <a:bodyPr/>
          <a:lstStyle/>
          <a:p>
            <a:endParaRPr lang="en-US">
              <a:solidFill>
                <a:srgbClr val="1F497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96235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5" name="Footer Placeholder 4"/>
          <p:cNvSpPr>
            <a:spLocks noGrp="1"/>
          </p:cNvSpPr>
          <p:nvPr>
            <p:ph type="ftr" sz="quarter" idx="11"/>
          </p:nvPr>
        </p:nvSpPr>
        <p:spPr/>
        <p:txBody>
          <a:bodyPr/>
          <a:lstStyle/>
          <a:p>
            <a:endParaRPr lang="en-US">
              <a:solidFill>
                <a:srgbClr val="1F497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65545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17" name="Footer Placeholder 16"/>
          <p:cNvSpPr>
            <a:spLocks noGrp="1"/>
          </p:cNvSpPr>
          <p:nvPr>
            <p:ph type="ftr" sz="quarter" idx="11"/>
          </p:nvPr>
        </p:nvSpPr>
        <p:spPr/>
        <p:txBody>
          <a:bodyPr/>
          <a:lstStyle/>
          <a:p>
            <a:endParaRPr lang="en-US">
              <a:solidFill>
                <a:srgbClr val="1F497D"/>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580425283"/>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5" name="Footer Placeholder 4"/>
          <p:cNvSpPr>
            <a:spLocks noGrp="1"/>
          </p:cNvSpPr>
          <p:nvPr>
            <p:ph type="ftr" sz="quarter" idx="11"/>
          </p:nvPr>
        </p:nvSpPr>
        <p:spPr/>
        <p:txBody>
          <a:bodyPr/>
          <a:lstStyle/>
          <a:p>
            <a:endParaRPr lang="en-US">
              <a:solidFill>
                <a:srgbClr val="1F497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1944808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1F497D"/>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06850412"/>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6" name="Footer Placeholder 5"/>
          <p:cNvSpPr>
            <a:spLocks noGrp="1"/>
          </p:cNvSpPr>
          <p:nvPr>
            <p:ph type="ftr" sz="quarter" idx="11"/>
          </p:nvPr>
        </p:nvSpPr>
        <p:spPr/>
        <p:txBody>
          <a:bodyPr/>
          <a:lstStyle/>
          <a:p>
            <a:endParaRPr lang="en-US">
              <a:solidFill>
                <a:srgbClr val="1F497D"/>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8527357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8" name="Footer Placeholder 7"/>
          <p:cNvSpPr>
            <a:spLocks noGrp="1"/>
          </p:cNvSpPr>
          <p:nvPr>
            <p:ph type="ftr" sz="quarter" idx="11"/>
          </p:nvPr>
        </p:nvSpPr>
        <p:spPr/>
        <p:txBody>
          <a:bodyPr/>
          <a:lstStyle/>
          <a:p>
            <a:endParaRPr lang="en-US">
              <a:solidFill>
                <a:srgbClr val="1F497D"/>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1354640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4" name="Footer Placeholder 3"/>
          <p:cNvSpPr>
            <a:spLocks noGrp="1"/>
          </p:cNvSpPr>
          <p:nvPr>
            <p:ph type="ftr" sz="quarter" idx="11"/>
          </p:nvPr>
        </p:nvSpPr>
        <p:spPr/>
        <p:txBody>
          <a:bodyPr/>
          <a:lstStyle/>
          <a:p>
            <a:endParaRPr lang="en-US">
              <a:solidFill>
                <a:srgbClr val="1F497D"/>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9385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3" name="Footer Placeholder 2"/>
          <p:cNvSpPr>
            <a:spLocks noGrp="1"/>
          </p:cNvSpPr>
          <p:nvPr>
            <p:ph type="ftr" sz="quarter" idx="11"/>
          </p:nvPr>
        </p:nvSpPr>
        <p:spPr/>
        <p:txBody>
          <a:bodyPr/>
          <a:lstStyle/>
          <a:p>
            <a:endParaRPr lang="en-US">
              <a:solidFill>
                <a:srgbClr val="1F497D"/>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23477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6" name="Footer Placeholder 5"/>
          <p:cNvSpPr>
            <a:spLocks noGrp="1"/>
          </p:cNvSpPr>
          <p:nvPr>
            <p:ph type="ftr" sz="quarter" idx="11"/>
          </p:nvPr>
        </p:nvSpPr>
        <p:spPr/>
        <p:txBody>
          <a:bodyPr/>
          <a:lstStyle/>
          <a:p>
            <a:endParaRPr lang="en-US">
              <a:solidFill>
                <a:srgbClr val="1F497D"/>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9964729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1F497D"/>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20007802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5" name="Footer Placeholder 4"/>
          <p:cNvSpPr>
            <a:spLocks noGrp="1"/>
          </p:cNvSpPr>
          <p:nvPr>
            <p:ph type="ftr" sz="quarter" idx="11"/>
          </p:nvPr>
        </p:nvSpPr>
        <p:spPr/>
        <p:txBody>
          <a:bodyPr/>
          <a:lstStyle/>
          <a:p>
            <a:endParaRPr lang="en-US">
              <a:solidFill>
                <a:srgbClr val="1F497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41583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5" name="Footer Placeholder 4"/>
          <p:cNvSpPr>
            <a:spLocks noGrp="1"/>
          </p:cNvSpPr>
          <p:nvPr>
            <p:ph type="ftr" sz="quarter" idx="11"/>
          </p:nvPr>
        </p:nvSpPr>
        <p:spPr/>
        <p:txBody>
          <a:bodyPr/>
          <a:lstStyle/>
          <a:p>
            <a:endParaRPr lang="en-US">
              <a:solidFill>
                <a:srgbClr val="1F497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91191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17" name="Footer Placeholder 16"/>
          <p:cNvSpPr>
            <a:spLocks noGrp="1"/>
          </p:cNvSpPr>
          <p:nvPr>
            <p:ph type="ftr" sz="quarter" idx="11"/>
          </p:nvPr>
        </p:nvSpPr>
        <p:spPr/>
        <p:txBody>
          <a:bodyPr/>
          <a:lstStyle/>
          <a:p>
            <a:endParaRPr lang="en-US">
              <a:solidFill>
                <a:srgbClr val="1F497D"/>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2443607270"/>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5" name="Footer Placeholder 4"/>
          <p:cNvSpPr>
            <a:spLocks noGrp="1"/>
          </p:cNvSpPr>
          <p:nvPr>
            <p:ph type="ftr" sz="quarter" idx="11"/>
          </p:nvPr>
        </p:nvSpPr>
        <p:spPr/>
        <p:txBody>
          <a:bodyPr/>
          <a:lstStyle/>
          <a:p>
            <a:endParaRPr lang="en-US">
              <a:solidFill>
                <a:srgbClr val="1F497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4982881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1F497D"/>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891065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6" name="Footer Placeholder 5"/>
          <p:cNvSpPr>
            <a:spLocks noGrp="1"/>
          </p:cNvSpPr>
          <p:nvPr>
            <p:ph type="ftr" sz="quarter" idx="11"/>
          </p:nvPr>
        </p:nvSpPr>
        <p:spPr/>
        <p:txBody>
          <a:bodyPr/>
          <a:lstStyle/>
          <a:p>
            <a:endParaRPr lang="en-US">
              <a:solidFill>
                <a:srgbClr val="1F497D"/>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7372745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8" name="Footer Placeholder 7"/>
          <p:cNvSpPr>
            <a:spLocks noGrp="1"/>
          </p:cNvSpPr>
          <p:nvPr>
            <p:ph type="ftr" sz="quarter" idx="11"/>
          </p:nvPr>
        </p:nvSpPr>
        <p:spPr/>
        <p:txBody>
          <a:bodyPr/>
          <a:lstStyle/>
          <a:p>
            <a:endParaRPr lang="en-US">
              <a:solidFill>
                <a:srgbClr val="1F497D"/>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196991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4" name="Footer Placeholder 3"/>
          <p:cNvSpPr>
            <a:spLocks noGrp="1"/>
          </p:cNvSpPr>
          <p:nvPr>
            <p:ph type="ftr" sz="quarter" idx="11"/>
          </p:nvPr>
        </p:nvSpPr>
        <p:spPr/>
        <p:txBody>
          <a:bodyPr/>
          <a:lstStyle/>
          <a:p>
            <a:endParaRPr lang="en-US">
              <a:solidFill>
                <a:srgbClr val="1F497D"/>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06607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3" name="Footer Placeholder 2"/>
          <p:cNvSpPr>
            <a:spLocks noGrp="1"/>
          </p:cNvSpPr>
          <p:nvPr>
            <p:ph type="ftr" sz="quarter" idx="11"/>
          </p:nvPr>
        </p:nvSpPr>
        <p:spPr/>
        <p:txBody>
          <a:bodyPr/>
          <a:lstStyle/>
          <a:p>
            <a:endParaRPr lang="en-US">
              <a:solidFill>
                <a:srgbClr val="1F497D"/>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58408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6" name="Footer Placeholder 5"/>
          <p:cNvSpPr>
            <a:spLocks noGrp="1"/>
          </p:cNvSpPr>
          <p:nvPr>
            <p:ph type="ftr" sz="quarter" idx="11"/>
          </p:nvPr>
        </p:nvSpPr>
        <p:spPr/>
        <p:txBody>
          <a:bodyPr/>
          <a:lstStyle/>
          <a:p>
            <a:endParaRPr lang="en-US">
              <a:solidFill>
                <a:srgbClr val="1F497D"/>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0661836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1F497D"/>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17819269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5" name="Footer Placeholder 4"/>
          <p:cNvSpPr>
            <a:spLocks noGrp="1"/>
          </p:cNvSpPr>
          <p:nvPr>
            <p:ph type="ftr" sz="quarter" idx="11"/>
          </p:nvPr>
        </p:nvSpPr>
        <p:spPr/>
        <p:txBody>
          <a:bodyPr/>
          <a:lstStyle/>
          <a:p>
            <a:endParaRPr lang="en-US">
              <a:solidFill>
                <a:srgbClr val="1F497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89664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5" name="Footer Placeholder 4"/>
          <p:cNvSpPr>
            <a:spLocks noGrp="1"/>
          </p:cNvSpPr>
          <p:nvPr>
            <p:ph type="ftr" sz="quarter" idx="11"/>
          </p:nvPr>
        </p:nvSpPr>
        <p:spPr/>
        <p:txBody>
          <a:bodyPr/>
          <a:lstStyle/>
          <a:p>
            <a:endParaRPr lang="en-US">
              <a:solidFill>
                <a:srgbClr val="1F497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39644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17" name="Footer Placeholder 16"/>
          <p:cNvSpPr>
            <a:spLocks noGrp="1"/>
          </p:cNvSpPr>
          <p:nvPr>
            <p:ph type="ftr" sz="quarter" idx="11"/>
          </p:nvPr>
        </p:nvSpPr>
        <p:spPr/>
        <p:txBody>
          <a:bodyPr/>
          <a:lstStyle/>
          <a:p>
            <a:endParaRPr lang="en-US">
              <a:solidFill>
                <a:srgbClr val="1F497D"/>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1683286030"/>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5" name="Footer Placeholder 4"/>
          <p:cNvSpPr>
            <a:spLocks noGrp="1"/>
          </p:cNvSpPr>
          <p:nvPr>
            <p:ph type="ftr" sz="quarter" idx="11"/>
          </p:nvPr>
        </p:nvSpPr>
        <p:spPr/>
        <p:txBody>
          <a:bodyPr/>
          <a:lstStyle/>
          <a:p>
            <a:endParaRPr lang="en-US">
              <a:solidFill>
                <a:srgbClr val="1F497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1925016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1F497D"/>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0587574"/>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6" name="Footer Placeholder 5"/>
          <p:cNvSpPr>
            <a:spLocks noGrp="1"/>
          </p:cNvSpPr>
          <p:nvPr>
            <p:ph type="ftr" sz="quarter" idx="11"/>
          </p:nvPr>
        </p:nvSpPr>
        <p:spPr/>
        <p:txBody>
          <a:bodyPr/>
          <a:lstStyle/>
          <a:p>
            <a:endParaRPr lang="en-US">
              <a:solidFill>
                <a:srgbClr val="1F497D"/>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420284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8" name="Footer Placeholder 7"/>
          <p:cNvSpPr>
            <a:spLocks noGrp="1"/>
          </p:cNvSpPr>
          <p:nvPr>
            <p:ph type="ftr" sz="quarter" idx="11"/>
          </p:nvPr>
        </p:nvSpPr>
        <p:spPr/>
        <p:txBody>
          <a:bodyPr/>
          <a:lstStyle/>
          <a:p>
            <a:endParaRPr lang="en-US">
              <a:solidFill>
                <a:srgbClr val="1F497D"/>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0969334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4" name="Footer Placeholder 3"/>
          <p:cNvSpPr>
            <a:spLocks noGrp="1"/>
          </p:cNvSpPr>
          <p:nvPr>
            <p:ph type="ftr" sz="quarter" idx="11"/>
          </p:nvPr>
        </p:nvSpPr>
        <p:spPr/>
        <p:txBody>
          <a:bodyPr/>
          <a:lstStyle/>
          <a:p>
            <a:endParaRPr lang="en-US">
              <a:solidFill>
                <a:srgbClr val="1F497D"/>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58524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3" name="Footer Placeholder 2"/>
          <p:cNvSpPr>
            <a:spLocks noGrp="1"/>
          </p:cNvSpPr>
          <p:nvPr>
            <p:ph type="ftr" sz="quarter" idx="11"/>
          </p:nvPr>
        </p:nvSpPr>
        <p:spPr/>
        <p:txBody>
          <a:bodyPr/>
          <a:lstStyle/>
          <a:p>
            <a:endParaRPr lang="en-US">
              <a:solidFill>
                <a:srgbClr val="1F497D"/>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48019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6" name="Footer Placeholder 5"/>
          <p:cNvSpPr>
            <a:spLocks noGrp="1"/>
          </p:cNvSpPr>
          <p:nvPr>
            <p:ph type="ftr" sz="quarter" idx="11"/>
          </p:nvPr>
        </p:nvSpPr>
        <p:spPr/>
        <p:txBody>
          <a:bodyPr/>
          <a:lstStyle/>
          <a:p>
            <a:endParaRPr lang="en-US">
              <a:solidFill>
                <a:srgbClr val="1F497D"/>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009268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1F497D"/>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42540180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5" name="Footer Placeholder 4"/>
          <p:cNvSpPr>
            <a:spLocks noGrp="1"/>
          </p:cNvSpPr>
          <p:nvPr>
            <p:ph type="ftr" sz="quarter" idx="11"/>
          </p:nvPr>
        </p:nvSpPr>
        <p:spPr/>
        <p:txBody>
          <a:bodyPr/>
          <a:lstStyle/>
          <a:p>
            <a:endParaRPr lang="en-US">
              <a:solidFill>
                <a:srgbClr val="1F497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801638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5" name="Footer Placeholder 4"/>
          <p:cNvSpPr>
            <a:spLocks noGrp="1"/>
          </p:cNvSpPr>
          <p:nvPr>
            <p:ph type="ftr" sz="quarter" idx="11"/>
          </p:nvPr>
        </p:nvSpPr>
        <p:spPr/>
        <p:txBody>
          <a:bodyPr/>
          <a:lstStyle/>
          <a:p>
            <a:endParaRPr lang="en-US">
              <a:solidFill>
                <a:srgbClr val="1F497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87086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17" name="Footer Placeholder 16"/>
          <p:cNvSpPr>
            <a:spLocks noGrp="1"/>
          </p:cNvSpPr>
          <p:nvPr>
            <p:ph type="ftr" sz="quarter" idx="11"/>
          </p:nvPr>
        </p:nvSpPr>
        <p:spPr/>
        <p:txBody>
          <a:bodyPr/>
          <a:lstStyle/>
          <a:p>
            <a:endParaRPr lang="en-US">
              <a:solidFill>
                <a:srgbClr val="1F497D"/>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733986668"/>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5" name="Footer Placeholder 4"/>
          <p:cNvSpPr>
            <a:spLocks noGrp="1"/>
          </p:cNvSpPr>
          <p:nvPr>
            <p:ph type="ftr" sz="quarter" idx="11"/>
          </p:nvPr>
        </p:nvSpPr>
        <p:spPr/>
        <p:txBody>
          <a:bodyPr/>
          <a:lstStyle/>
          <a:p>
            <a:endParaRPr lang="en-US">
              <a:solidFill>
                <a:srgbClr val="1F497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8350471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1F497D"/>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771047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6" name="Footer Placeholder 5"/>
          <p:cNvSpPr>
            <a:spLocks noGrp="1"/>
          </p:cNvSpPr>
          <p:nvPr>
            <p:ph type="ftr" sz="quarter" idx="11"/>
          </p:nvPr>
        </p:nvSpPr>
        <p:spPr/>
        <p:txBody>
          <a:bodyPr/>
          <a:lstStyle/>
          <a:p>
            <a:endParaRPr lang="en-US">
              <a:solidFill>
                <a:srgbClr val="1F497D"/>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846701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8" name="Footer Placeholder 7"/>
          <p:cNvSpPr>
            <a:spLocks noGrp="1"/>
          </p:cNvSpPr>
          <p:nvPr>
            <p:ph type="ftr" sz="quarter" idx="11"/>
          </p:nvPr>
        </p:nvSpPr>
        <p:spPr/>
        <p:txBody>
          <a:bodyPr/>
          <a:lstStyle/>
          <a:p>
            <a:endParaRPr lang="en-US">
              <a:solidFill>
                <a:srgbClr val="1F497D"/>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1976030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4" name="Footer Placeholder 3"/>
          <p:cNvSpPr>
            <a:spLocks noGrp="1"/>
          </p:cNvSpPr>
          <p:nvPr>
            <p:ph type="ftr" sz="quarter" idx="11"/>
          </p:nvPr>
        </p:nvSpPr>
        <p:spPr/>
        <p:txBody>
          <a:bodyPr/>
          <a:lstStyle/>
          <a:p>
            <a:endParaRPr lang="en-US">
              <a:solidFill>
                <a:srgbClr val="1F497D"/>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08683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3" name="Footer Placeholder 2"/>
          <p:cNvSpPr>
            <a:spLocks noGrp="1"/>
          </p:cNvSpPr>
          <p:nvPr>
            <p:ph type="ftr" sz="quarter" idx="11"/>
          </p:nvPr>
        </p:nvSpPr>
        <p:spPr/>
        <p:txBody>
          <a:bodyPr/>
          <a:lstStyle/>
          <a:p>
            <a:endParaRPr lang="en-US">
              <a:solidFill>
                <a:srgbClr val="1F497D"/>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19744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6" name="Footer Placeholder 5"/>
          <p:cNvSpPr>
            <a:spLocks noGrp="1"/>
          </p:cNvSpPr>
          <p:nvPr>
            <p:ph type="ftr" sz="quarter" idx="11"/>
          </p:nvPr>
        </p:nvSpPr>
        <p:spPr/>
        <p:txBody>
          <a:bodyPr/>
          <a:lstStyle/>
          <a:p>
            <a:endParaRPr lang="en-US">
              <a:solidFill>
                <a:srgbClr val="1F497D"/>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9858111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1F497D"/>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18742088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5" name="Footer Placeholder 4"/>
          <p:cNvSpPr>
            <a:spLocks noGrp="1"/>
          </p:cNvSpPr>
          <p:nvPr>
            <p:ph type="ftr" sz="quarter" idx="11"/>
          </p:nvPr>
        </p:nvSpPr>
        <p:spPr/>
        <p:txBody>
          <a:bodyPr/>
          <a:lstStyle/>
          <a:p>
            <a:endParaRPr lang="en-US">
              <a:solidFill>
                <a:srgbClr val="1F497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499032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5" name="Footer Placeholder 4"/>
          <p:cNvSpPr>
            <a:spLocks noGrp="1"/>
          </p:cNvSpPr>
          <p:nvPr>
            <p:ph type="ftr" sz="quarter" idx="11"/>
          </p:nvPr>
        </p:nvSpPr>
        <p:spPr/>
        <p:txBody>
          <a:bodyPr/>
          <a:lstStyle/>
          <a:p>
            <a:endParaRPr lang="en-US">
              <a:solidFill>
                <a:srgbClr val="1F497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64722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17" name="Footer Placeholder 16"/>
          <p:cNvSpPr>
            <a:spLocks noGrp="1"/>
          </p:cNvSpPr>
          <p:nvPr>
            <p:ph type="ftr" sz="quarter" idx="11"/>
          </p:nvPr>
        </p:nvSpPr>
        <p:spPr/>
        <p:txBody>
          <a:bodyPr/>
          <a:lstStyle/>
          <a:p>
            <a:endParaRPr lang="en-US">
              <a:solidFill>
                <a:srgbClr val="1F497D"/>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3644906562"/>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5" name="Footer Placeholder 4"/>
          <p:cNvSpPr>
            <a:spLocks noGrp="1"/>
          </p:cNvSpPr>
          <p:nvPr>
            <p:ph type="ftr" sz="quarter" idx="11"/>
          </p:nvPr>
        </p:nvSpPr>
        <p:spPr/>
        <p:txBody>
          <a:bodyPr/>
          <a:lstStyle/>
          <a:p>
            <a:endParaRPr lang="en-US">
              <a:solidFill>
                <a:srgbClr val="1F497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57202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1F497D"/>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7400272"/>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6" name="Footer Placeholder 5"/>
          <p:cNvSpPr>
            <a:spLocks noGrp="1"/>
          </p:cNvSpPr>
          <p:nvPr>
            <p:ph type="ftr" sz="quarter" idx="11"/>
          </p:nvPr>
        </p:nvSpPr>
        <p:spPr/>
        <p:txBody>
          <a:bodyPr/>
          <a:lstStyle/>
          <a:p>
            <a:endParaRPr lang="en-US">
              <a:solidFill>
                <a:srgbClr val="1F497D"/>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5483879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8" name="Footer Placeholder 7"/>
          <p:cNvSpPr>
            <a:spLocks noGrp="1"/>
          </p:cNvSpPr>
          <p:nvPr>
            <p:ph type="ftr" sz="quarter" idx="11"/>
          </p:nvPr>
        </p:nvSpPr>
        <p:spPr/>
        <p:txBody>
          <a:bodyPr/>
          <a:lstStyle/>
          <a:p>
            <a:endParaRPr lang="en-US">
              <a:solidFill>
                <a:srgbClr val="1F497D"/>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0960114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4" name="Footer Placeholder 3"/>
          <p:cNvSpPr>
            <a:spLocks noGrp="1"/>
          </p:cNvSpPr>
          <p:nvPr>
            <p:ph type="ftr" sz="quarter" idx="11"/>
          </p:nvPr>
        </p:nvSpPr>
        <p:spPr/>
        <p:txBody>
          <a:bodyPr/>
          <a:lstStyle/>
          <a:p>
            <a:endParaRPr lang="en-US">
              <a:solidFill>
                <a:srgbClr val="1F497D"/>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65919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3" name="Footer Placeholder 2"/>
          <p:cNvSpPr>
            <a:spLocks noGrp="1"/>
          </p:cNvSpPr>
          <p:nvPr>
            <p:ph type="ftr" sz="quarter" idx="11"/>
          </p:nvPr>
        </p:nvSpPr>
        <p:spPr/>
        <p:txBody>
          <a:bodyPr/>
          <a:lstStyle/>
          <a:p>
            <a:endParaRPr lang="en-US">
              <a:solidFill>
                <a:srgbClr val="1F497D"/>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17296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6" name="Footer Placeholder 5"/>
          <p:cNvSpPr>
            <a:spLocks noGrp="1"/>
          </p:cNvSpPr>
          <p:nvPr>
            <p:ph type="ftr" sz="quarter" idx="11"/>
          </p:nvPr>
        </p:nvSpPr>
        <p:spPr/>
        <p:txBody>
          <a:bodyPr/>
          <a:lstStyle/>
          <a:p>
            <a:endParaRPr lang="en-US">
              <a:solidFill>
                <a:srgbClr val="1F497D"/>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6890051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1F497D"/>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3310756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5" name="Footer Placeholder 4"/>
          <p:cNvSpPr>
            <a:spLocks noGrp="1"/>
          </p:cNvSpPr>
          <p:nvPr>
            <p:ph type="ftr" sz="quarter" idx="11"/>
          </p:nvPr>
        </p:nvSpPr>
        <p:spPr/>
        <p:txBody>
          <a:bodyPr/>
          <a:lstStyle/>
          <a:p>
            <a:endParaRPr lang="en-US">
              <a:solidFill>
                <a:srgbClr val="1F497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07434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5" name="Footer Placeholder 4"/>
          <p:cNvSpPr>
            <a:spLocks noGrp="1"/>
          </p:cNvSpPr>
          <p:nvPr>
            <p:ph type="ftr" sz="quarter" idx="11"/>
          </p:nvPr>
        </p:nvSpPr>
        <p:spPr/>
        <p:txBody>
          <a:bodyPr/>
          <a:lstStyle/>
          <a:p>
            <a:endParaRPr lang="en-US">
              <a:solidFill>
                <a:srgbClr val="1F497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92489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17" name="Footer Placeholder 16"/>
          <p:cNvSpPr>
            <a:spLocks noGrp="1"/>
          </p:cNvSpPr>
          <p:nvPr>
            <p:ph type="ftr" sz="quarter" idx="11"/>
          </p:nvPr>
        </p:nvSpPr>
        <p:spPr/>
        <p:txBody>
          <a:bodyPr/>
          <a:lstStyle/>
          <a:p>
            <a:endParaRPr lang="en-US">
              <a:solidFill>
                <a:srgbClr val="1F497D"/>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420535996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5" name="Footer Placeholder 4"/>
          <p:cNvSpPr>
            <a:spLocks noGrp="1"/>
          </p:cNvSpPr>
          <p:nvPr>
            <p:ph type="ftr" sz="quarter" idx="11"/>
          </p:nvPr>
        </p:nvSpPr>
        <p:spPr/>
        <p:txBody>
          <a:bodyPr/>
          <a:lstStyle/>
          <a:p>
            <a:endParaRPr lang="en-US">
              <a:solidFill>
                <a:srgbClr val="1F497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4783020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1F497D"/>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8700648"/>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6" name="Footer Placeholder 5"/>
          <p:cNvSpPr>
            <a:spLocks noGrp="1"/>
          </p:cNvSpPr>
          <p:nvPr>
            <p:ph type="ftr" sz="quarter" idx="11"/>
          </p:nvPr>
        </p:nvSpPr>
        <p:spPr/>
        <p:txBody>
          <a:bodyPr/>
          <a:lstStyle/>
          <a:p>
            <a:endParaRPr lang="en-US">
              <a:solidFill>
                <a:srgbClr val="1F497D"/>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8545140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8" name="Footer Placeholder 7"/>
          <p:cNvSpPr>
            <a:spLocks noGrp="1"/>
          </p:cNvSpPr>
          <p:nvPr>
            <p:ph type="ftr" sz="quarter" idx="11"/>
          </p:nvPr>
        </p:nvSpPr>
        <p:spPr/>
        <p:txBody>
          <a:bodyPr/>
          <a:lstStyle/>
          <a:p>
            <a:endParaRPr lang="en-US">
              <a:solidFill>
                <a:srgbClr val="1F497D"/>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8642769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4" name="Footer Placeholder 3"/>
          <p:cNvSpPr>
            <a:spLocks noGrp="1"/>
          </p:cNvSpPr>
          <p:nvPr>
            <p:ph type="ftr" sz="quarter" idx="11"/>
          </p:nvPr>
        </p:nvSpPr>
        <p:spPr/>
        <p:txBody>
          <a:bodyPr/>
          <a:lstStyle/>
          <a:p>
            <a:endParaRPr lang="en-US">
              <a:solidFill>
                <a:srgbClr val="1F497D"/>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51206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3" name="Footer Placeholder 2"/>
          <p:cNvSpPr>
            <a:spLocks noGrp="1"/>
          </p:cNvSpPr>
          <p:nvPr>
            <p:ph type="ftr" sz="quarter" idx="11"/>
          </p:nvPr>
        </p:nvSpPr>
        <p:spPr/>
        <p:txBody>
          <a:bodyPr/>
          <a:lstStyle/>
          <a:p>
            <a:endParaRPr lang="en-US">
              <a:solidFill>
                <a:srgbClr val="1F497D"/>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74393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6" name="Footer Placeholder 5"/>
          <p:cNvSpPr>
            <a:spLocks noGrp="1"/>
          </p:cNvSpPr>
          <p:nvPr>
            <p:ph type="ftr" sz="quarter" idx="11"/>
          </p:nvPr>
        </p:nvSpPr>
        <p:spPr/>
        <p:txBody>
          <a:bodyPr/>
          <a:lstStyle/>
          <a:p>
            <a:endParaRPr lang="en-US">
              <a:solidFill>
                <a:srgbClr val="1F497D"/>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040630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1F497D"/>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14917814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5" name="Footer Placeholder 4"/>
          <p:cNvSpPr>
            <a:spLocks noGrp="1"/>
          </p:cNvSpPr>
          <p:nvPr>
            <p:ph type="ftr" sz="quarter" idx="11"/>
          </p:nvPr>
        </p:nvSpPr>
        <p:spPr/>
        <p:txBody>
          <a:bodyPr/>
          <a:lstStyle/>
          <a:p>
            <a:endParaRPr lang="en-US">
              <a:solidFill>
                <a:srgbClr val="1F497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155878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5" name="Footer Placeholder 4"/>
          <p:cNvSpPr>
            <a:spLocks noGrp="1"/>
          </p:cNvSpPr>
          <p:nvPr>
            <p:ph type="ftr" sz="quarter" idx="11"/>
          </p:nvPr>
        </p:nvSpPr>
        <p:spPr/>
        <p:txBody>
          <a:bodyPr/>
          <a:lstStyle/>
          <a:p>
            <a:endParaRPr lang="en-US">
              <a:solidFill>
                <a:srgbClr val="1F497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3008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1F497D"/>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404881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1F497D"/>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03298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1F497D"/>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519005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1F497D"/>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141191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1F497D"/>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728409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1F497D"/>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8553825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1F497D"/>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9805553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1F497D"/>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7982388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solidFill>
                  <a:srgbClr val="1F497D"/>
                </a:solidFill>
              </a:rPr>
              <a:pPr/>
              <a:t>11/18/2017</a:t>
            </a:fld>
            <a:endParaRPr lang="en-US">
              <a:solidFill>
                <a:srgbClr val="1F497D"/>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1F497D"/>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78751639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9.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9.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Mathematical Economics</a:t>
            </a:r>
          </a:p>
        </p:txBody>
      </p:sp>
    </p:spTree>
    <p:extLst>
      <p:ext uri="{BB962C8B-B14F-4D97-AF65-F5344CB8AC3E}">
        <p14:creationId xmlns:p14="http://schemas.microsoft.com/office/powerpoint/2010/main" val="4062120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Typical Supply Function</a:t>
            </a:r>
          </a:p>
        </p:txBody>
      </p:sp>
      <p:sp>
        <p:nvSpPr>
          <p:cNvPr id="3" name="Content Placeholder 2"/>
          <p:cNvSpPr>
            <a:spLocks noGrp="1"/>
          </p:cNvSpPr>
          <p:nvPr>
            <p:ph sz="quarter" idx="1"/>
          </p:nvPr>
        </p:nvSpPr>
        <p:spPr>
          <a:xfrm>
            <a:off x="914400" y="1447800"/>
            <a:ext cx="7772400" cy="5181600"/>
          </a:xfrm>
        </p:spPr>
        <p:txBody>
          <a:bodyPr>
            <a:normAutofit/>
          </a:bodyPr>
          <a:lstStyle/>
          <a:p>
            <a:pPr lvl="2"/>
            <a:endParaRPr lang="en-US" dirty="0"/>
          </a:p>
          <a:p>
            <a:pPr lvl="2"/>
            <a:r>
              <a:rPr lang="en-US" dirty="0"/>
              <a:t>Supply for a good can also be expressed using mathematical functions</a:t>
            </a:r>
          </a:p>
          <a:p>
            <a:pPr lvl="2"/>
            <a:endParaRPr lang="en-US" dirty="0"/>
          </a:p>
          <a:p>
            <a:pPr lvl="2"/>
            <a:r>
              <a:rPr lang="en-US" dirty="0"/>
              <a:t>A typical supply function looks like </a:t>
            </a:r>
            <a:r>
              <a:rPr lang="en-US" b="1" dirty="0"/>
              <a:t>Q</a:t>
            </a:r>
            <a:r>
              <a:rPr lang="en-US" b="1" baseline="-25000" dirty="0"/>
              <a:t>S</a:t>
            </a:r>
            <a:r>
              <a:rPr lang="en-US" b="1" dirty="0"/>
              <a:t> = c + </a:t>
            </a:r>
            <a:r>
              <a:rPr lang="en-US" b="1" dirty="0" err="1"/>
              <a:t>dP</a:t>
            </a:r>
            <a:r>
              <a:rPr lang="en-US" b="1" dirty="0"/>
              <a:t>  </a:t>
            </a:r>
            <a:r>
              <a:rPr lang="en-US" dirty="0"/>
              <a:t>where,</a:t>
            </a:r>
            <a:endParaRPr lang="en-US" b="1" dirty="0"/>
          </a:p>
          <a:p>
            <a:pPr lvl="4"/>
            <a:endParaRPr lang="en-US" b="1" dirty="0"/>
          </a:p>
          <a:p>
            <a:pPr lvl="4"/>
            <a:r>
              <a:rPr lang="en-US" dirty="0"/>
              <a:t> </a:t>
            </a:r>
            <a:r>
              <a:rPr lang="en-US" b="1" dirty="0"/>
              <a:t>Q</a:t>
            </a:r>
            <a:r>
              <a:rPr lang="en-US" b="1" baseline="-25000" dirty="0"/>
              <a:t>S</a:t>
            </a:r>
            <a:r>
              <a:rPr lang="en-US" b="1" dirty="0"/>
              <a:t> </a:t>
            </a:r>
            <a:r>
              <a:rPr lang="en-US" dirty="0"/>
              <a:t>represents the quantity supplied</a:t>
            </a:r>
          </a:p>
          <a:p>
            <a:pPr lvl="4"/>
            <a:endParaRPr lang="en-US" dirty="0"/>
          </a:p>
          <a:p>
            <a:pPr lvl="4"/>
            <a:r>
              <a:rPr lang="en-US" b="1" dirty="0"/>
              <a:t>c </a:t>
            </a:r>
            <a:r>
              <a:rPr lang="en-US" dirty="0"/>
              <a:t>represents the autonomous level of supply, or the quantity produced if the price were zero (</a:t>
            </a:r>
            <a:r>
              <a:rPr lang="en-US" b="1" dirty="0"/>
              <a:t>Q-intercept</a:t>
            </a:r>
            <a:r>
              <a:rPr lang="en-US" dirty="0"/>
              <a:t>)</a:t>
            </a:r>
          </a:p>
          <a:p>
            <a:pPr lvl="4"/>
            <a:endParaRPr lang="en-US" b="1" dirty="0"/>
          </a:p>
          <a:p>
            <a:pPr lvl="4"/>
            <a:r>
              <a:rPr lang="en-US" b="1" dirty="0"/>
              <a:t>d </a:t>
            </a:r>
            <a:r>
              <a:rPr lang="en-US" dirty="0"/>
              <a:t>represents the rate at which a change in price will cause the quantity supplied to increase (the slope calculated as </a:t>
            </a:r>
            <a:r>
              <a:rPr lang="en-US"/>
              <a:t>∆</a:t>
            </a:r>
            <a:r>
              <a:rPr lang="en-US" b="1"/>
              <a:t>Q</a:t>
            </a:r>
            <a:r>
              <a:rPr lang="en-US" b="1" baseline="-25000" dirty="0"/>
              <a:t>s</a:t>
            </a:r>
            <a:r>
              <a:rPr lang="en-US"/>
              <a:t>/</a:t>
            </a:r>
            <a:r>
              <a:rPr lang="en-US" dirty="0"/>
              <a:t>∆P)</a:t>
            </a:r>
          </a:p>
          <a:p>
            <a:pPr lvl="4"/>
            <a:endParaRPr lang="en-US" b="1" dirty="0"/>
          </a:p>
          <a:p>
            <a:pPr lvl="4"/>
            <a:r>
              <a:rPr lang="en-US" b="1" dirty="0"/>
              <a:t>P </a:t>
            </a:r>
            <a:r>
              <a:rPr lang="en-US" dirty="0"/>
              <a:t>represents the price of a single item</a:t>
            </a:r>
            <a:endParaRPr lang="en-US" b="1" dirty="0"/>
          </a:p>
          <a:p>
            <a:endParaRPr lang="en-US" dirty="0"/>
          </a:p>
        </p:txBody>
      </p:sp>
    </p:spTree>
    <p:extLst>
      <p:ext uri="{BB962C8B-B14F-4D97-AF65-F5344CB8AC3E}">
        <p14:creationId xmlns:p14="http://schemas.microsoft.com/office/powerpoint/2010/main" val="138239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Unemployment</a:t>
            </a:r>
          </a:p>
        </p:txBody>
      </p:sp>
      <p:sp>
        <p:nvSpPr>
          <p:cNvPr id="3" name="Content Placeholder 2"/>
          <p:cNvSpPr>
            <a:spLocks noGrp="1"/>
          </p:cNvSpPr>
          <p:nvPr>
            <p:ph sz="quarter" idx="1"/>
          </p:nvPr>
        </p:nvSpPr>
        <p:spPr>
          <a:xfrm>
            <a:off x="838200" y="1447800"/>
            <a:ext cx="8001000" cy="5105400"/>
          </a:xfrm>
        </p:spPr>
        <p:txBody>
          <a:bodyPr>
            <a:normAutofit lnSpcReduction="10000"/>
          </a:bodyPr>
          <a:lstStyle/>
          <a:p>
            <a:pPr lvl="2"/>
            <a:endParaRPr lang="en-US" dirty="0"/>
          </a:p>
          <a:p>
            <a:pPr lvl="2"/>
            <a:r>
              <a:rPr lang="en-US" b="1" dirty="0"/>
              <a:t>Unemployment: </a:t>
            </a:r>
            <a:r>
              <a:rPr lang="en-US" dirty="0"/>
              <a:t>refers to people of working age who are actively seeking employment but are not employed</a:t>
            </a:r>
          </a:p>
          <a:p>
            <a:pPr lvl="4"/>
            <a:endParaRPr lang="en-US" b="1" dirty="0"/>
          </a:p>
          <a:p>
            <a:pPr lvl="4"/>
            <a:r>
              <a:rPr lang="en-US" b="1" dirty="0"/>
              <a:t>Unemployment Rate = (Unemployed ÷ Labour Force) × 100</a:t>
            </a:r>
          </a:p>
          <a:p>
            <a:pPr lvl="4"/>
            <a:endParaRPr lang="en-US" sz="1600" b="1" dirty="0"/>
          </a:p>
          <a:p>
            <a:pPr lvl="2"/>
            <a:r>
              <a:rPr lang="en-US" b="1" dirty="0"/>
              <a:t>Labour force: </a:t>
            </a:r>
            <a:r>
              <a:rPr lang="en-US" dirty="0"/>
              <a:t>is the number of people who are employed plus the number of people of working age that are not employed.</a:t>
            </a:r>
          </a:p>
          <a:p>
            <a:pPr marL="594360" lvl="2" indent="0">
              <a:buNone/>
            </a:pPr>
            <a:endParaRPr lang="en-US" dirty="0"/>
          </a:p>
          <a:p>
            <a:pPr lvl="4"/>
            <a:r>
              <a:rPr lang="en-US" b="1" dirty="0"/>
              <a:t>Labour Force = Employed + Unemployed</a:t>
            </a:r>
          </a:p>
          <a:p>
            <a:pPr lvl="4"/>
            <a:endParaRPr lang="en-US" b="1" dirty="0"/>
          </a:p>
          <a:p>
            <a:pPr lvl="2"/>
            <a:r>
              <a:rPr lang="en-US" b="1" dirty="0"/>
              <a:t>Labor force participation rate (LFPR): </a:t>
            </a:r>
            <a:r>
              <a:rPr lang="en-US" dirty="0"/>
              <a:t>is the ratio of the number of people in the labour force to the entire working age population of a nation</a:t>
            </a:r>
          </a:p>
          <a:p>
            <a:pPr lvl="2"/>
            <a:endParaRPr lang="en-US" dirty="0"/>
          </a:p>
          <a:p>
            <a:pPr lvl="4"/>
            <a:r>
              <a:rPr lang="en-US" b="1" dirty="0"/>
              <a:t>LFPR =[Labor Force ÷ Labor Force Population] × 100</a:t>
            </a:r>
          </a:p>
          <a:p>
            <a:pPr lvl="4"/>
            <a:endParaRPr lang="en-US" b="1" dirty="0"/>
          </a:p>
        </p:txBody>
      </p:sp>
    </p:spTree>
    <p:extLst>
      <p:ext uri="{BB962C8B-B14F-4D97-AF65-F5344CB8AC3E}">
        <p14:creationId xmlns:p14="http://schemas.microsoft.com/office/powerpoint/2010/main" val="404739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Inflation &amp; Deflation</a:t>
            </a:r>
          </a:p>
        </p:txBody>
      </p:sp>
      <p:sp>
        <p:nvSpPr>
          <p:cNvPr id="3" name="Content Placeholder 2"/>
          <p:cNvSpPr>
            <a:spLocks noGrp="1"/>
          </p:cNvSpPr>
          <p:nvPr>
            <p:ph sz="quarter" idx="1"/>
          </p:nvPr>
        </p:nvSpPr>
        <p:spPr>
          <a:xfrm>
            <a:off x="914400" y="1447800"/>
            <a:ext cx="7772400" cy="5105400"/>
          </a:xfrm>
        </p:spPr>
        <p:txBody>
          <a:bodyPr>
            <a:normAutofit lnSpcReduction="10000"/>
          </a:bodyPr>
          <a:lstStyle/>
          <a:p>
            <a:pPr lvl="2"/>
            <a:endParaRPr lang="en-US" dirty="0"/>
          </a:p>
          <a:p>
            <a:pPr lvl="2"/>
            <a:r>
              <a:rPr lang="en-US" b="1" dirty="0"/>
              <a:t>Inflation: </a:t>
            </a:r>
            <a:r>
              <a:rPr lang="en-US" dirty="0"/>
              <a:t>is a sustained increase in the general price level</a:t>
            </a:r>
          </a:p>
          <a:p>
            <a:pPr marL="594360" lvl="2" indent="0">
              <a:buNone/>
            </a:pPr>
            <a:endParaRPr lang="en-US" dirty="0"/>
          </a:p>
          <a:p>
            <a:pPr lvl="2"/>
            <a:r>
              <a:rPr lang="en-US" b="1" dirty="0"/>
              <a:t>Disinflation: </a:t>
            </a:r>
            <a:r>
              <a:rPr lang="en-US" dirty="0"/>
              <a:t>refers to a decrease in the rate of inflation</a:t>
            </a:r>
          </a:p>
          <a:p>
            <a:pPr marL="594360" lvl="2" indent="0">
              <a:buNone/>
            </a:pPr>
            <a:endParaRPr lang="en-US" dirty="0"/>
          </a:p>
          <a:p>
            <a:pPr lvl="2"/>
            <a:r>
              <a:rPr lang="en-US" b="1" dirty="0"/>
              <a:t>Deflation</a:t>
            </a:r>
            <a:r>
              <a:rPr lang="en-US" dirty="0"/>
              <a:t>: is a sustained decrease in the general price level</a:t>
            </a:r>
          </a:p>
          <a:p>
            <a:pPr lvl="2"/>
            <a:endParaRPr lang="en-US" dirty="0"/>
          </a:p>
          <a:p>
            <a:pPr lvl="2"/>
            <a:r>
              <a:rPr lang="en-US" b="1" dirty="0"/>
              <a:t>Consumer price index (CPI): </a:t>
            </a:r>
            <a:r>
              <a:rPr lang="en-US" dirty="0"/>
              <a:t>is a measure of the cost of living for the typical household and compares the value of a basket of goods and services in one year with the value of the same basket in a base year</a:t>
            </a:r>
          </a:p>
          <a:p>
            <a:pPr marL="594360" lvl="2" indent="0">
              <a:buNone/>
            </a:pPr>
            <a:endParaRPr lang="en-US" dirty="0"/>
          </a:p>
          <a:p>
            <a:pPr lvl="4"/>
            <a:r>
              <a:rPr lang="en-US" dirty="0"/>
              <a:t>Inflation and deflation are measured as a percentage change in the value of the basket from one year to another</a:t>
            </a:r>
          </a:p>
          <a:p>
            <a:pPr marL="1143000" lvl="4" indent="0">
              <a:buNone/>
            </a:pPr>
            <a:endParaRPr lang="en-US" dirty="0"/>
          </a:p>
          <a:p>
            <a:pPr lvl="4"/>
            <a:r>
              <a:rPr lang="en-US" b="1" dirty="0"/>
              <a:t>%∆CPI = (CPI</a:t>
            </a:r>
            <a:r>
              <a:rPr lang="en-US" b="1" baseline="-25000" dirty="0"/>
              <a:t>NEW</a:t>
            </a:r>
            <a:r>
              <a:rPr lang="en-US" b="1" dirty="0"/>
              <a:t> − CPI</a:t>
            </a:r>
            <a:r>
              <a:rPr lang="en-US" b="1" baseline="-25000" dirty="0"/>
              <a:t>OLD</a:t>
            </a:r>
            <a:r>
              <a:rPr lang="en-US" b="1" dirty="0"/>
              <a:t>) ÷ CPI</a:t>
            </a:r>
            <a:r>
              <a:rPr lang="en-US" b="1" baseline="-25000" dirty="0"/>
              <a:t>OLD</a:t>
            </a:r>
          </a:p>
          <a:p>
            <a:pPr marL="1143000" lvl="4" indent="0">
              <a:buNone/>
            </a:pPr>
            <a:endParaRPr lang="en-US" dirty="0"/>
          </a:p>
          <a:p>
            <a:pPr marL="1143000" lvl="4" indent="0">
              <a:buNone/>
            </a:pPr>
            <a:endParaRPr lang="en-US" dirty="0"/>
          </a:p>
          <a:p>
            <a:pPr lvl="4"/>
            <a:endParaRPr lang="en-US" dirty="0"/>
          </a:p>
          <a:p>
            <a:pPr lvl="2"/>
            <a:endParaRPr lang="en-US" dirty="0"/>
          </a:p>
          <a:p>
            <a:pPr lvl="2"/>
            <a:endParaRPr lang="en-US" dirty="0"/>
          </a:p>
        </p:txBody>
      </p:sp>
    </p:spTree>
    <p:extLst>
      <p:ext uri="{BB962C8B-B14F-4D97-AF65-F5344CB8AC3E}">
        <p14:creationId xmlns:p14="http://schemas.microsoft.com/office/powerpoint/2010/main" val="262976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8001000" cy="868362"/>
          </a:xfrm>
        </p:spPr>
        <p:txBody>
          <a:bodyPr>
            <a:normAutofit/>
          </a:bodyPr>
          <a:lstStyle/>
          <a:p>
            <a:pPr algn="ctr"/>
            <a:r>
              <a:rPr lang="en-US" u="sng" dirty="0"/>
              <a:t>Constructing a Weighted Price Index</a:t>
            </a:r>
          </a:p>
        </p:txBody>
      </p:sp>
      <p:sp>
        <p:nvSpPr>
          <p:cNvPr id="3" name="Content Placeholder 2"/>
          <p:cNvSpPr>
            <a:spLocks noGrp="1"/>
          </p:cNvSpPr>
          <p:nvPr>
            <p:ph sz="quarter" idx="1"/>
          </p:nvPr>
        </p:nvSpPr>
        <p:spPr>
          <a:xfrm>
            <a:off x="914400" y="1066800"/>
            <a:ext cx="7772400" cy="4953000"/>
          </a:xfrm>
        </p:spPr>
        <p:txBody>
          <a:bodyPr/>
          <a:lstStyle/>
          <a:p>
            <a:pPr lvl="2"/>
            <a:endParaRPr lang="en-US" dirty="0"/>
          </a:p>
          <a:p>
            <a:pPr lvl="2"/>
            <a:r>
              <a:rPr lang="en-US" b="1" dirty="0"/>
              <a:t>Weighted price index: </a:t>
            </a:r>
            <a:r>
              <a:rPr lang="en-US" dirty="0"/>
              <a:t>is a measure of average price in one period relative to a reference period called a base year.</a:t>
            </a:r>
          </a:p>
          <a:p>
            <a:pPr marL="594360" lvl="2" indent="0">
              <a:buNone/>
            </a:pPr>
            <a:endParaRPr lang="en-US" dirty="0"/>
          </a:p>
          <a:p>
            <a:pPr lvl="4"/>
            <a:r>
              <a:rPr lang="en-US" dirty="0"/>
              <a:t>It is a price index that weighs the various goods and services according to their relative importance in consumer spending.</a:t>
            </a:r>
          </a:p>
          <a:p>
            <a:pPr marL="1143000" lvl="4" indent="0">
              <a:buNone/>
            </a:pPr>
            <a:endParaRPr lang="en-US" dirty="0"/>
          </a:p>
          <a:p>
            <a:pPr lvl="4"/>
            <a:r>
              <a:rPr lang="en-US" b="1" dirty="0"/>
              <a:t>Price </a:t>
            </a:r>
            <a:r>
              <a:rPr lang="en-US" b="1" dirty="0" err="1"/>
              <a:t>Index</a:t>
            </a:r>
            <a:r>
              <a:rPr lang="en-US" b="1" baseline="-25000" dirty="0" err="1"/>
              <a:t>Current</a:t>
            </a:r>
            <a:r>
              <a:rPr lang="en-US" b="1" baseline="-25000" dirty="0"/>
              <a:t> Year </a:t>
            </a:r>
            <a:r>
              <a:rPr lang="en-US" b="1" dirty="0"/>
              <a:t>= [</a:t>
            </a:r>
            <a:r>
              <a:rPr lang="en-US" b="1" dirty="0" err="1"/>
              <a:t>Value</a:t>
            </a:r>
            <a:r>
              <a:rPr lang="en-US" b="1" baseline="-25000" dirty="0" err="1"/>
              <a:t>Current</a:t>
            </a:r>
            <a:r>
              <a:rPr lang="en-US" b="1" baseline="-25000" dirty="0"/>
              <a:t> Year</a:t>
            </a:r>
            <a:r>
              <a:rPr lang="en-US" b="1" dirty="0"/>
              <a:t> ÷ </a:t>
            </a:r>
            <a:r>
              <a:rPr lang="en-US" b="1" dirty="0" err="1"/>
              <a:t>Value</a:t>
            </a:r>
            <a:r>
              <a:rPr lang="en-US" b="1" baseline="-25000" dirty="0" err="1"/>
              <a:t>Base</a:t>
            </a:r>
            <a:r>
              <a:rPr lang="en-US" b="1" baseline="-25000" dirty="0"/>
              <a:t> Year</a:t>
            </a:r>
            <a:r>
              <a:rPr lang="en-US" b="1" dirty="0"/>
              <a:t>] × 100</a:t>
            </a:r>
          </a:p>
          <a:p>
            <a:pPr lvl="4"/>
            <a:endParaRPr lang="en-US" b="1" dirty="0"/>
          </a:p>
          <a:p>
            <a:pPr lvl="2"/>
            <a:r>
              <a:rPr lang="en-US" dirty="0"/>
              <a:t>To construct a weighted price index,</a:t>
            </a:r>
          </a:p>
          <a:p>
            <a:pPr marL="594360" lvl="2" indent="0">
              <a:buNone/>
            </a:pPr>
            <a:endParaRPr lang="en-US" dirty="0"/>
          </a:p>
          <a:p>
            <a:pPr lvl="4"/>
            <a:r>
              <a:rPr lang="en-US" b="1" dirty="0"/>
              <a:t>1) </a:t>
            </a:r>
            <a:r>
              <a:rPr lang="en-US" dirty="0"/>
              <a:t>Find the value of the basket in current prices for each year</a:t>
            </a:r>
          </a:p>
          <a:p>
            <a:pPr marL="1143000" lvl="4" indent="0">
              <a:buNone/>
            </a:pPr>
            <a:endParaRPr lang="en-US" dirty="0"/>
          </a:p>
          <a:p>
            <a:pPr lvl="4"/>
            <a:r>
              <a:rPr lang="en-US" b="1" dirty="0"/>
              <a:t>2) </a:t>
            </a:r>
            <a:r>
              <a:rPr lang="en-US" dirty="0"/>
              <a:t>Use the formula to find the price index number for each year</a:t>
            </a:r>
            <a:endParaRPr lang="en-US" b="1" dirty="0"/>
          </a:p>
          <a:p>
            <a:pPr lvl="4"/>
            <a:endParaRPr lang="en-US" dirty="0"/>
          </a:p>
        </p:txBody>
      </p:sp>
    </p:spTree>
    <p:extLst>
      <p:ext uri="{BB962C8B-B14F-4D97-AF65-F5344CB8AC3E}">
        <p14:creationId xmlns:p14="http://schemas.microsoft.com/office/powerpoint/2010/main" val="415290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pPr algn="ctr"/>
            <a:r>
              <a:rPr lang="en-US" u="sng" dirty="0"/>
              <a:t>Example; Consumer Price Index</a:t>
            </a:r>
          </a:p>
        </p:txBody>
      </p:sp>
      <p:sp>
        <p:nvSpPr>
          <p:cNvPr id="3" name="Content Placeholder 2"/>
          <p:cNvSpPr>
            <a:spLocks noGrp="1"/>
          </p:cNvSpPr>
          <p:nvPr>
            <p:ph sz="quarter" idx="1"/>
          </p:nvPr>
        </p:nvSpPr>
        <p:spPr>
          <a:xfrm>
            <a:off x="914400" y="838200"/>
            <a:ext cx="7772400" cy="5715000"/>
          </a:xfrm>
        </p:spPr>
        <p:txBody>
          <a:bodyPr>
            <a:normAutofit lnSpcReduction="10000"/>
          </a:bodyPr>
          <a:lstStyle/>
          <a:p>
            <a:pPr lvl="2"/>
            <a:endParaRPr lang="en-US" dirty="0"/>
          </a:p>
          <a:p>
            <a:pPr lvl="2"/>
            <a:r>
              <a:rPr lang="en-US" b="1" dirty="0"/>
              <a:t>Example; </a:t>
            </a:r>
            <a:r>
              <a:rPr lang="en-US" dirty="0"/>
              <a:t>For a simple economy producing only three items we can create the consumer price index and calculate the rate of inflation. Assume that 2012 is the base year.</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r>
              <a:rPr lang="en-US" b="1" dirty="0"/>
              <a:t>Price Index</a:t>
            </a:r>
            <a:r>
              <a:rPr lang="en-US" b="1" baseline="-25000" dirty="0"/>
              <a:t>2012</a:t>
            </a:r>
            <a:r>
              <a:rPr lang="en-US" b="1" dirty="0"/>
              <a:t> = </a:t>
            </a:r>
            <a:r>
              <a:rPr lang="en-US" dirty="0"/>
              <a:t>(756 ÷ 756) × 100 = 100</a:t>
            </a:r>
          </a:p>
          <a:p>
            <a:pPr marL="594360" lvl="2" indent="0">
              <a:buNone/>
            </a:pPr>
            <a:endParaRPr lang="en-US" b="1" dirty="0"/>
          </a:p>
          <a:p>
            <a:pPr lvl="2"/>
            <a:r>
              <a:rPr lang="en-US" b="1" dirty="0"/>
              <a:t>Price Index</a:t>
            </a:r>
            <a:r>
              <a:rPr lang="en-US" b="1" baseline="-25000" dirty="0"/>
              <a:t>2013</a:t>
            </a:r>
            <a:r>
              <a:rPr lang="en-US" b="1" dirty="0"/>
              <a:t> </a:t>
            </a:r>
            <a:r>
              <a:rPr lang="en-US" dirty="0"/>
              <a:t>= (798 ÷ 756) × 100 = 105.5</a:t>
            </a:r>
          </a:p>
          <a:p>
            <a:pPr marL="594360" lvl="2" indent="0">
              <a:buNone/>
            </a:pPr>
            <a:endParaRPr lang="en-US" b="1" dirty="0"/>
          </a:p>
          <a:p>
            <a:pPr lvl="2"/>
            <a:r>
              <a:rPr lang="en-US" b="1" dirty="0"/>
              <a:t>Price Index</a:t>
            </a:r>
            <a:r>
              <a:rPr lang="en-US" b="1" baseline="-25000" dirty="0"/>
              <a:t>2014</a:t>
            </a:r>
            <a:r>
              <a:rPr lang="en-US" b="1" dirty="0"/>
              <a:t> </a:t>
            </a:r>
            <a:r>
              <a:rPr lang="en-US" dirty="0"/>
              <a:t>= (900 ÷ 756) × 100 = 119</a:t>
            </a:r>
          </a:p>
          <a:p>
            <a:pPr lvl="2"/>
            <a:endParaRPr lang="en-US" b="1" dirty="0"/>
          </a:p>
          <a:p>
            <a:pPr lvl="2"/>
            <a:endParaRPr lang="en-US" b="1" dirty="0"/>
          </a:p>
          <a:p>
            <a:pPr lvl="2"/>
            <a:endParaRPr lang="en-US" b="1" dirty="0"/>
          </a:p>
          <a:p>
            <a:pPr marL="594360" lvl="2" indent="0">
              <a:buNone/>
            </a:pPr>
            <a:endParaRPr lang="en-US" b="1" dirty="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66962794"/>
              </p:ext>
            </p:extLst>
          </p:nvPr>
        </p:nvGraphicFramePr>
        <p:xfrm>
          <a:off x="1828800" y="2209800"/>
          <a:ext cx="6553200" cy="222504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20000"/>
                    </a:ext>
                  </a:extLst>
                </a:gridCol>
                <a:gridCol w="990601">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85799">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a:txBody>
                    <a:bodyPr/>
                    <a:lstStyle/>
                    <a:p>
                      <a:endParaRPr lang="en-US" sz="1700" dirty="0"/>
                    </a:p>
                  </a:txBody>
                  <a:tcPr/>
                </a:tc>
                <a:tc gridSpan="3">
                  <a:txBody>
                    <a:bodyPr/>
                    <a:lstStyle/>
                    <a:p>
                      <a:pPr algn="ctr"/>
                      <a:r>
                        <a:rPr lang="en-US" sz="1700" b="1" dirty="0"/>
                        <a:t>2012</a:t>
                      </a:r>
                    </a:p>
                  </a:txBody>
                  <a:tcPr/>
                </a:tc>
                <a:tc hMerge="1">
                  <a:txBody>
                    <a:bodyPr/>
                    <a:lstStyle/>
                    <a:p>
                      <a:endParaRPr lang="en-US" dirty="0"/>
                    </a:p>
                  </a:txBody>
                  <a:tcPr/>
                </a:tc>
                <a:tc hMerge="1">
                  <a:txBody>
                    <a:bodyPr/>
                    <a:lstStyle/>
                    <a:p>
                      <a:endParaRPr lang="en-US" dirty="0"/>
                    </a:p>
                  </a:txBody>
                  <a:tcPr/>
                </a:tc>
                <a:tc gridSpan="2">
                  <a:txBody>
                    <a:bodyPr/>
                    <a:lstStyle/>
                    <a:p>
                      <a:pPr algn="ctr"/>
                      <a:r>
                        <a:rPr lang="en-US" sz="1700" b="1" dirty="0"/>
                        <a:t>2013</a:t>
                      </a:r>
                    </a:p>
                  </a:txBody>
                  <a:tcPr/>
                </a:tc>
                <a:tc hMerge="1">
                  <a:txBody>
                    <a:bodyPr/>
                    <a:lstStyle/>
                    <a:p>
                      <a:endParaRPr lang="en-US" sz="1700" dirty="0"/>
                    </a:p>
                  </a:txBody>
                  <a:tcPr/>
                </a:tc>
                <a:tc gridSpan="2">
                  <a:txBody>
                    <a:bodyPr/>
                    <a:lstStyle/>
                    <a:p>
                      <a:pPr algn="ctr"/>
                      <a:r>
                        <a:rPr lang="en-US" sz="1700" b="1" dirty="0"/>
                        <a:t>2014</a:t>
                      </a:r>
                    </a:p>
                  </a:txBody>
                  <a:tcPr/>
                </a:tc>
                <a:tc hMerge="1">
                  <a:txBody>
                    <a:bodyPr/>
                    <a:lstStyle/>
                    <a:p>
                      <a:endParaRPr lang="en-US" sz="1700" dirty="0"/>
                    </a:p>
                  </a:txBody>
                  <a:tcPr/>
                </a:tc>
                <a:extLst>
                  <a:ext uri="{0D108BD9-81ED-4DB2-BD59-A6C34878D82A}">
                    <a16:rowId xmlns:a16="http://schemas.microsoft.com/office/drawing/2014/main" val="10000"/>
                  </a:ext>
                </a:extLst>
              </a:tr>
              <a:tr h="370840">
                <a:tc>
                  <a:txBody>
                    <a:bodyPr/>
                    <a:lstStyle/>
                    <a:p>
                      <a:r>
                        <a:rPr lang="en-US" sz="1700" b="1" dirty="0"/>
                        <a:t>Item</a:t>
                      </a:r>
                    </a:p>
                  </a:txBody>
                  <a:tcPr/>
                </a:tc>
                <a:tc>
                  <a:txBody>
                    <a:bodyPr/>
                    <a:lstStyle/>
                    <a:p>
                      <a:pPr algn="ctr"/>
                      <a:r>
                        <a:rPr lang="en-US" sz="1700" dirty="0"/>
                        <a:t>Quantity</a:t>
                      </a:r>
                    </a:p>
                  </a:txBody>
                  <a:tcPr/>
                </a:tc>
                <a:tc>
                  <a:txBody>
                    <a:bodyPr/>
                    <a:lstStyle/>
                    <a:p>
                      <a:pPr algn="ctr"/>
                      <a:r>
                        <a:rPr lang="en-US" sz="1700" dirty="0"/>
                        <a:t>Price</a:t>
                      </a:r>
                    </a:p>
                  </a:txBody>
                  <a:tcPr/>
                </a:tc>
                <a:tc>
                  <a:txBody>
                    <a:bodyPr/>
                    <a:lstStyle/>
                    <a:p>
                      <a:pPr algn="ctr"/>
                      <a:r>
                        <a:rPr lang="en-US" sz="1700" dirty="0"/>
                        <a:t>Value</a:t>
                      </a:r>
                    </a:p>
                  </a:txBody>
                  <a:tcPr/>
                </a:tc>
                <a:tc>
                  <a:txBody>
                    <a:bodyPr/>
                    <a:lstStyle/>
                    <a:p>
                      <a:pPr algn="ctr"/>
                      <a:r>
                        <a:rPr lang="en-US" sz="1700" dirty="0"/>
                        <a:t>Price</a:t>
                      </a:r>
                    </a:p>
                  </a:txBody>
                  <a:tcPr/>
                </a:tc>
                <a:tc>
                  <a:txBody>
                    <a:bodyPr/>
                    <a:lstStyle/>
                    <a:p>
                      <a:pPr algn="ctr"/>
                      <a:r>
                        <a:rPr lang="en-US" sz="1700" dirty="0"/>
                        <a:t>Value</a:t>
                      </a:r>
                    </a:p>
                  </a:txBody>
                  <a:tcPr/>
                </a:tc>
                <a:tc>
                  <a:txBody>
                    <a:bodyPr/>
                    <a:lstStyle/>
                    <a:p>
                      <a:pPr algn="ctr"/>
                      <a:r>
                        <a:rPr lang="en-US" sz="1700" dirty="0"/>
                        <a:t>Price</a:t>
                      </a:r>
                    </a:p>
                  </a:txBody>
                  <a:tcPr/>
                </a:tc>
                <a:tc>
                  <a:txBody>
                    <a:bodyPr/>
                    <a:lstStyle/>
                    <a:p>
                      <a:pPr algn="ctr"/>
                      <a:r>
                        <a:rPr lang="en-US" sz="1700" dirty="0"/>
                        <a:t>Value</a:t>
                      </a:r>
                    </a:p>
                  </a:txBody>
                  <a:tcPr/>
                </a:tc>
                <a:extLst>
                  <a:ext uri="{0D108BD9-81ED-4DB2-BD59-A6C34878D82A}">
                    <a16:rowId xmlns:a16="http://schemas.microsoft.com/office/drawing/2014/main" val="10001"/>
                  </a:ext>
                </a:extLst>
              </a:tr>
              <a:tr h="370840">
                <a:tc>
                  <a:txBody>
                    <a:bodyPr/>
                    <a:lstStyle/>
                    <a:p>
                      <a:r>
                        <a:rPr lang="en-US" sz="1700" b="1" dirty="0"/>
                        <a:t>Burgers</a:t>
                      </a:r>
                    </a:p>
                  </a:txBody>
                  <a:tcPr/>
                </a:tc>
                <a:tc>
                  <a:txBody>
                    <a:bodyPr/>
                    <a:lstStyle/>
                    <a:p>
                      <a:pPr algn="ctr"/>
                      <a:r>
                        <a:rPr lang="en-US" sz="1700" dirty="0"/>
                        <a:t>37</a:t>
                      </a:r>
                    </a:p>
                  </a:txBody>
                  <a:tcPr>
                    <a:solidFill>
                      <a:srgbClr val="FFFF00"/>
                    </a:solidFill>
                  </a:tcPr>
                </a:tc>
                <a:tc>
                  <a:txBody>
                    <a:bodyPr/>
                    <a:lstStyle/>
                    <a:p>
                      <a:pPr algn="ctr"/>
                      <a:r>
                        <a:rPr lang="en-US" sz="1700" dirty="0"/>
                        <a:t>$3</a:t>
                      </a:r>
                    </a:p>
                  </a:txBody>
                  <a:tcPr/>
                </a:tc>
                <a:tc>
                  <a:txBody>
                    <a:bodyPr/>
                    <a:lstStyle/>
                    <a:p>
                      <a:pPr algn="ctr"/>
                      <a:r>
                        <a:rPr lang="en-US" sz="1700" dirty="0"/>
                        <a:t>$111</a:t>
                      </a:r>
                    </a:p>
                  </a:txBody>
                  <a:tcPr/>
                </a:tc>
                <a:tc>
                  <a:txBody>
                    <a:bodyPr/>
                    <a:lstStyle/>
                    <a:p>
                      <a:pPr algn="ctr"/>
                      <a:r>
                        <a:rPr lang="en-US" sz="1700" dirty="0"/>
                        <a:t>$4</a:t>
                      </a:r>
                    </a:p>
                  </a:txBody>
                  <a:tcPr/>
                </a:tc>
                <a:tc>
                  <a:txBody>
                    <a:bodyPr/>
                    <a:lstStyle/>
                    <a:p>
                      <a:pPr algn="ctr"/>
                      <a:r>
                        <a:rPr lang="en-US" sz="1700" dirty="0"/>
                        <a:t>$148</a:t>
                      </a:r>
                    </a:p>
                  </a:txBody>
                  <a:tcPr/>
                </a:tc>
                <a:tc>
                  <a:txBody>
                    <a:bodyPr/>
                    <a:lstStyle/>
                    <a:p>
                      <a:pPr algn="ctr"/>
                      <a:r>
                        <a:rPr lang="en-US" sz="1700" dirty="0"/>
                        <a:t>$5</a:t>
                      </a:r>
                    </a:p>
                  </a:txBody>
                  <a:tcPr/>
                </a:tc>
                <a:tc>
                  <a:txBody>
                    <a:bodyPr/>
                    <a:lstStyle/>
                    <a:p>
                      <a:pPr algn="ctr"/>
                      <a:r>
                        <a:rPr lang="en-US" sz="1700" dirty="0"/>
                        <a:t>$185</a:t>
                      </a:r>
                    </a:p>
                  </a:txBody>
                  <a:tcPr/>
                </a:tc>
                <a:extLst>
                  <a:ext uri="{0D108BD9-81ED-4DB2-BD59-A6C34878D82A}">
                    <a16:rowId xmlns:a16="http://schemas.microsoft.com/office/drawing/2014/main" val="10002"/>
                  </a:ext>
                </a:extLst>
              </a:tr>
              <a:tr h="370840">
                <a:tc>
                  <a:txBody>
                    <a:bodyPr/>
                    <a:lstStyle/>
                    <a:p>
                      <a:r>
                        <a:rPr lang="en-US" sz="1700" b="1" dirty="0"/>
                        <a:t>DVDs</a:t>
                      </a:r>
                    </a:p>
                  </a:txBody>
                  <a:tcPr/>
                </a:tc>
                <a:tc>
                  <a:txBody>
                    <a:bodyPr/>
                    <a:lstStyle/>
                    <a:p>
                      <a:pPr algn="ctr"/>
                      <a:r>
                        <a:rPr lang="en-US" sz="1700" dirty="0"/>
                        <a:t>25</a:t>
                      </a:r>
                    </a:p>
                  </a:txBody>
                  <a:tcPr>
                    <a:solidFill>
                      <a:srgbClr val="FFFF00"/>
                    </a:solidFill>
                  </a:tcPr>
                </a:tc>
                <a:tc>
                  <a:txBody>
                    <a:bodyPr/>
                    <a:lstStyle/>
                    <a:p>
                      <a:pPr algn="ctr"/>
                      <a:r>
                        <a:rPr lang="en-US" sz="1700" dirty="0"/>
                        <a:t>$15</a:t>
                      </a:r>
                    </a:p>
                  </a:txBody>
                  <a:tcPr/>
                </a:tc>
                <a:tc>
                  <a:txBody>
                    <a:bodyPr/>
                    <a:lstStyle/>
                    <a:p>
                      <a:pPr algn="ctr"/>
                      <a:r>
                        <a:rPr lang="en-US" sz="1700" dirty="0"/>
                        <a:t>$375</a:t>
                      </a:r>
                    </a:p>
                  </a:txBody>
                  <a:tcPr/>
                </a:tc>
                <a:tc>
                  <a:txBody>
                    <a:bodyPr/>
                    <a:lstStyle/>
                    <a:p>
                      <a:pPr algn="ctr"/>
                      <a:r>
                        <a:rPr lang="en-US" sz="1700" dirty="0"/>
                        <a:t>$14</a:t>
                      </a:r>
                    </a:p>
                  </a:txBody>
                  <a:tcPr/>
                </a:tc>
                <a:tc>
                  <a:txBody>
                    <a:bodyPr/>
                    <a:lstStyle/>
                    <a:p>
                      <a:pPr algn="ctr"/>
                      <a:r>
                        <a:rPr lang="en-US" sz="1700" dirty="0"/>
                        <a:t>$350</a:t>
                      </a:r>
                    </a:p>
                  </a:txBody>
                  <a:tcPr/>
                </a:tc>
                <a:tc>
                  <a:txBody>
                    <a:bodyPr/>
                    <a:lstStyle/>
                    <a:p>
                      <a:pPr algn="ctr"/>
                      <a:r>
                        <a:rPr lang="en-US" sz="1700" dirty="0"/>
                        <a:t>$16</a:t>
                      </a:r>
                    </a:p>
                  </a:txBody>
                  <a:tcPr/>
                </a:tc>
                <a:tc>
                  <a:txBody>
                    <a:bodyPr/>
                    <a:lstStyle/>
                    <a:p>
                      <a:pPr algn="ctr"/>
                      <a:r>
                        <a:rPr lang="en-US" sz="1700" dirty="0"/>
                        <a:t>$400</a:t>
                      </a:r>
                    </a:p>
                  </a:txBody>
                  <a:tcPr/>
                </a:tc>
                <a:extLst>
                  <a:ext uri="{0D108BD9-81ED-4DB2-BD59-A6C34878D82A}">
                    <a16:rowId xmlns:a16="http://schemas.microsoft.com/office/drawing/2014/main" val="10003"/>
                  </a:ext>
                </a:extLst>
              </a:tr>
              <a:tr h="370840">
                <a:tc>
                  <a:txBody>
                    <a:bodyPr/>
                    <a:lstStyle/>
                    <a:p>
                      <a:r>
                        <a:rPr lang="en-US" sz="1700" b="1" dirty="0"/>
                        <a:t>Haircuts</a:t>
                      </a:r>
                    </a:p>
                  </a:txBody>
                  <a:tcPr/>
                </a:tc>
                <a:tc>
                  <a:txBody>
                    <a:bodyPr/>
                    <a:lstStyle/>
                    <a:p>
                      <a:pPr algn="ctr"/>
                      <a:r>
                        <a:rPr lang="en-US" sz="1700" dirty="0"/>
                        <a:t>15</a:t>
                      </a:r>
                    </a:p>
                  </a:txBody>
                  <a:tcPr>
                    <a:solidFill>
                      <a:srgbClr val="FFFF00"/>
                    </a:solidFill>
                  </a:tcPr>
                </a:tc>
                <a:tc>
                  <a:txBody>
                    <a:bodyPr/>
                    <a:lstStyle/>
                    <a:p>
                      <a:pPr algn="ctr"/>
                      <a:r>
                        <a:rPr lang="en-US" sz="1700" dirty="0"/>
                        <a:t>$18</a:t>
                      </a:r>
                    </a:p>
                  </a:txBody>
                  <a:tcPr/>
                </a:tc>
                <a:tc>
                  <a:txBody>
                    <a:bodyPr/>
                    <a:lstStyle/>
                    <a:p>
                      <a:pPr algn="ctr"/>
                      <a:r>
                        <a:rPr lang="en-US" sz="1700" dirty="0"/>
                        <a:t>$270</a:t>
                      </a:r>
                    </a:p>
                  </a:txBody>
                  <a:tcPr/>
                </a:tc>
                <a:tc>
                  <a:txBody>
                    <a:bodyPr/>
                    <a:lstStyle/>
                    <a:p>
                      <a:pPr algn="ctr"/>
                      <a:r>
                        <a:rPr lang="en-US" sz="1700" dirty="0"/>
                        <a:t>$20</a:t>
                      </a:r>
                    </a:p>
                  </a:txBody>
                  <a:tcPr/>
                </a:tc>
                <a:tc>
                  <a:txBody>
                    <a:bodyPr/>
                    <a:lstStyle/>
                    <a:p>
                      <a:pPr algn="ctr"/>
                      <a:r>
                        <a:rPr lang="en-US" sz="1700" dirty="0"/>
                        <a:t>$300</a:t>
                      </a:r>
                    </a:p>
                  </a:txBody>
                  <a:tcPr/>
                </a:tc>
                <a:tc>
                  <a:txBody>
                    <a:bodyPr/>
                    <a:lstStyle/>
                    <a:p>
                      <a:pPr algn="ctr"/>
                      <a:r>
                        <a:rPr lang="en-US" sz="1700" dirty="0"/>
                        <a:t>$21</a:t>
                      </a:r>
                    </a:p>
                  </a:txBody>
                  <a:tcPr/>
                </a:tc>
                <a:tc>
                  <a:txBody>
                    <a:bodyPr/>
                    <a:lstStyle/>
                    <a:p>
                      <a:pPr algn="ctr"/>
                      <a:r>
                        <a:rPr lang="en-US" sz="1700" dirty="0"/>
                        <a:t>$315</a:t>
                      </a:r>
                    </a:p>
                  </a:txBody>
                  <a:tcPr/>
                </a:tc>
                <a:extLst>
                  <a:ext uri="{0D108BD9-81ED-4DB2-BD59-A6C34878D82A}">
                    <a16:rowId xmlns:a16="http://schemas.microsoft.com/office/drawing/2014/main" val="10004"/>
                  </a:ext>
                </a:extLst>
              </a:tr>
              <a:tr h="370840">
                <a:tc>
                  <a:txBody>
                    <a:bodyPr/>
                    <a:lstStyle/>
                    <a:p>
                      <a:r>
                        <a:rPr lang="en-US" sz="1700" b="1" dirty="0"/>
                        <a:t>Total Value</a:t>
                      </a:r>
                    </a:p>
                  </a:txBody>
                  <a:tcPr/>
                </a:tc>
                <a:tc>
                  <a:txBody>
                    <a:bodyPr/>
                    <a:lstStyle/>
                    <a:p>
                      <a:pPr algn="ctr"/>
                      <a:endParaRPr lang="en-US" sz="1700"/>
                    </a:p>
                  </a:txBody>
                  <a:tcPr/>
                </a:tc>
                <a:tc>
                  <a:txBody>
                    <a:bodyPr/>
                    <a:lstStyle/>
                    <a:p>
                      <a:pPr algn="ctr"/>
                      <a:endParaRPr lang="en-US" sz="1700"/>
                    </a:p>
                  </a:txBody>
                  <a:tcPr/>
                </a:tc>
                <a:tc>
                  <a:txBody>
                    <a:bodyPr/>
                    <a:lstStyle/>
                    <a:p>
                      <a:pPr algn="ctr"/>
                      <a:r>
                        <a:rPr lang="en-US" sz="1700" dirty="0"/>
                        <a:t>$756</a:t>
                      </a:r>
                    </a:p>
                  </a:txBody>
                  <a:tcPr/>
                </a:tc>
                <a:tc>
                  <a:txBody>
                    <a:bodyPr/>
                    <a:lstStyle/>
                    <a:p>
                      <a:pPr algn="ctr"/>
                      <a:endParaRPr lang="en-US" sz="1700"/>
                    </a:p>
                  </a:txBody>
                  <a:tcPr/>
                </a:tc>
                <a:tc>
                  <a:txBody>
                    <a:bodyPr/>
                    <a:lstStyle/>
                    <a:p>
                      <a:pPr algn="ctr"/>
                      <a:r>
                        <a:rPr lang="en-US" sz="1700" dirty="0"/>
                        <a:t>$798</a:t>
                      </a:r>
                    </a:p>
                  </a:txBody>
                  <a:tcPr/>
                </a:tc>
                <a:tc>
                  <a:txBody>
                    <a:bodyPr/>
                    <a:lstStyle/>
                    <a:p>
                      <a:pPr algn="ctr"/>
                      <a:endParaRPr lang="en-US" sz="1700"/>
                    </a:p>
                  </a:txBody>
                  <a:tcPr/>
                </a:tc>
                <a:tc>
                  <a:txBody>
                    <a:bodyPr/>
                    <a:lstStyle/>
                    <a:p>
                      <a:pPr algn="ctr"/>
                      <a:r>
                        <a:rPr lang="en-US" sz="1700" dirty="0"/>
                        <a:t>$900</a:t>
                      </a:r>
                    </a:p>
                  </a:txBody>
                  <a:tcPr/>
                </a:tc>
                <a:extLst>
                  <a:ext uri="{0D108BD9-81ED-4DB2-BD59-A6C34878D82A}">
                    <a16:rowId xmlns:a16="http://schemas.microsoft.com/office/drawing/2014/main" val="1000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2229325"/>
              </p:ext>
            </p:extLst>
          </p:nvPr>
        </p:nvGraphicFramePr>
        <p:xfrm>
          <a:off x="6858000" y="4724400"/>
          <a:ext cx="1447800" cy="1483360"/>
        </p:xfrm>
        <a:graphic>
          <a:graphicData uri="http://schemas.openxmlformats.org/drawingml/2006/table">
            <a:tbl>
              <a:tblPr firstRow="1" bandRow="1">
                <a:tableStyleId>{5940675A-B579-460E-94D1-54222C63F5DA}</a:tableStyleId>
              </a:tblPr>
              <a:tblGrid>
                <a:gridCol w="6858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370840">
                <a:tc>
                  <a:txBody>
                    <a:bodyPr/>
                    <a:lstStyle/>
                    <a:p>
                      <a:pPr algn="ctr"/>
                      <a:r>
                        <a:rPr lang="en-US" b="1" dirty="0"/>
                        <a:t>Year</a:t>
                      </a:r>
                    </a:p>
                  </a:txBody>
                  <a:tcPr/>
                </a:tc>
                <a:tc>
                  <a:txBody>
                    <a:bodyPr/>
                    <a:lstStyle/>
                    <a:p>
                      <a:pPr algn="ctr"/>
                      <a:r>
                        <a:rPr lang="en-US" b="1" dirty="0"/>
                        <a:t>CPI</a:t>
                      </a:r>
                    </a:p>
                  </a:txBody>
                  <a:tcPr/>
                </a:tc>
                <a:extLst>
                  <a:ext uri="{0D108BD9-81ED-4DB2-BD59-A6C34878D82A}">
                    <a16:rowId xmlns:a16="http://schemas.microsoft.com/office/drawing/2014/main" val="10000"/>
                  </a:ext>
                </a:extLst>
              </a:tr>
              <a:tr h="370840">
                <a:tc>
                  <a:txBody>
                    <a:bodyPr/>
                    <a:lstStyle/>
                    <a:p>
                      <a:pPr algn="ctr"/>
                      <a:r>
                        <a:rPr lang="en-US" b="1" dirty="0"/>
                        <a:t>2012</a:t>
                      </a:r>
                    </a:p>
                  </a:txBody>
                  <a:tcPr/>
                </a:tc>
                <a:tc>
                  <a:txBody>
                    <a:bodyPr/>
                    <a:lstStyle/>
                    <a:p>
                      <a:pPr algn="ctr"/>
                      <a:r>
                        <a:rPr lang="en-US" dirty="0"/>
                        <a:t>100</a:t>
                      </a:r>
                    </a:p>
                  </a:txBody>
                  <a:tcPr/>
                </a:tc>
                <a:extLst>
                  <a:ext uri="{0D108BD9-81ED-4DB2-BD59-A6C34878D82A}">
                    <a16:rowId xmlns:a16="http://schemas.microsoft.com/office/drawing/2014/main" val="10001"/>
                  </a:ext>
                </a:extLst>
              </a:tr>
              <a:tr h="370840">
                <a:tc>
                  <a:txBody>
                    <a:bodyPr/>
                    <a:lstStyle/>
                    <a:p>
                      <a:pPr algn="ctr"/>
                      <a:r>
                        <a:rPr lang="en-US" b="1" dirty="0"/>
                        <a:t>2013</a:t>
                      </a:r>
                    </a:p>
                  </a:txBody>
                  <a:tcPr/>
                </a:tc>
                <a:tc>
                  <a:txBody>
                    <a:bodyPr/>
                    <a:lstStyle/>
                    <a:p>
                      <a:pPr algn="ctr"/>
                      <a:r>
                        <a:rPr lang="en-US" dirty="0"/>
                        <a:t>105.5</a:t>
                      </a:r>
                    </a:p>
                  </a:txBody>
                  <a:tcPr/>
                </a:tc>
                <a:extLst>
                  <a:ext uri="{0D108BD9-81ED-4DB2-BD59-A6C34878D82A}">
                    <a16:rowId xmlns:a16="http://schemas.microsoft.com/office/drawing/2014/main" val="10002"/>
                  </a:ext>
                </a:extLst>
              </a:tr>
              <a:tr h="370840">
                <a:tc>
                  <a:txBody>
                    <a:bodyPr/>
                    <a:lstStyle/>
                    <a:p>
                      <a:pPr algn="ctr"/>
                      <a:r>
                        <a:rPr lang="en-US" b="1"/>
                        <a:t>2014</a:t>
                      </a:r>
                      <a:endParaRPr lang="en-US" b="1" dirty="0"/>
                    </a:p>
                  </a:txBody>
                  <a:tcPr/>
                </a:tc>
                <a:tc>
                  <a:txBody>
                    <a:bodyPr/>
                    <a:lstStyle/>
                    <a:p>
                      <a:pPr algn="ctr"/>
                      <a:r>
                        <a:rPr lang="en-US"/>
                        <a:t>119</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7737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Example; Calculating Inflation</a:t>
            </a:r>
          </a:p>
        </p:txBody>
      </p:sp>
      <p:sp>
        <p:nvSpPr>
          <p:cNvPr id="3" name="Content Placeholder 2"/>
          <p:cNvSpPr>
            <a:spLocks noGrp="1"/>
          </p:cNvSpPr>
          <p:nvPr>
            <p:ph sz="quarter" idx="1"/>
          </p:nvPr>
        </p:nvSpPr>
        <p:spPr/>
        <p:txBody>
          <a:bodyPr/>
          <a:lstStyle/>
          <a:p>
            <a:endParaRPr lang="en-US" dirty="0"/>
          </a:p>
          <a:p>
            <a:pPr lvl="2"/>
            <a:r>
              <a:rPr lang="en-US" b="1" dirty="0"/>
              <a:t>Example; </a:t>
            </a:r>
            <a:r>
              <a:rPr lang="en-US" dirty="0"/>
              <a:t>Given the values for CPI we can calculate the inflation rate between any two years.</a:t>
            </a:r>
          </a:p>
          <a:p>
            <a:pPr marL="594360" lvl="2" indent="0">
              <a:buNone/>
            </a:pPr>
            <a:endParaRPr lang="en-US" b="1" dirty="0"/>
          </a:p>
          <a:p>
            <a:pPr lvl="4"/>
            <a:r>
              <a:rPr lang="en-US" b="1" dirty="0"/>
              <a:t>Inflation Rate = %∆CPI </a:t>
            </a:r>
          </a:p>
          <a:p>
            <a:pPr marL="1143000" lvl="4" indent="0">
              <a:buNone/>
            </a:pPr>
            <a:r>
              <a:rPr lang="en-US" b="1" dirty="0"/>
              <a:t>		    = (CPI</a:t>
            </a:r>
            <a:r>
              <a:rPr lang="en-US" b="1" baseline="-25000" dirty="0"/>
              <a:t>NEW</a:t>
            </a:r>
            <a:r>
              <a:rPr lang="en-US" b="1" dirty="0"/>
              <a:t> − CPI</a:t>
            </a:r>
            <a:r>
              <a:rPr lang="en-US" b="1" baseline="-25000" dirty="0"/>
              <a:t>OLD</a:t>
            </a:r>
            <a:r>
              <a:rPr lang="en-US" b="1" dirty="0"/>
              <a:t>) ÷ CPI</a:t>
            </a:r>
            <a:r>
              <a:rPr lang="en-US" b="1" baseline="-25000" dirty="0"/>
              <a:t>OLD</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7996064"/>
              </p:ext>
            </p:extLst>
          </p:nvPr>
        </p:nvGraphicFramePr>
        <p:xfrm>
          <a:off x="2514600" y="4038600"/>
          <a:ext cx="4724400" cy="2225040"/>
        </p:xfrm>
        <a:graphic>
          <a:graphicData uri="http://schemas.openxmlformats.org/drawingml/2006/table">
            <a:tbl>
              <a:tblPr firstRow="1" bandRow="1">
                <a:tableStyleId>{5940675A-B579-460E-94D1-54222C63F5DA}</a:tableStyleId>
              </a:tblPr>
              <a:tblGrid>
                <a:gridCol w="6858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pPr algn="ctr"/>
                      <a:r>
                        <a:rPr lang="en-US" b="1" dirty="0"/>
                        <a:t>Year</a:t>
                      </a:r>
                    </a:p>
                  </a:txBody>
                  <a:tcPr/>
                </a:tc>
                <a:tc>
                  <a:txBody>
                    <a:bodyPr/>
                    <a:lstStyle/>
                    <a:p>
                      <a:pPr algn="ctr"/>
                      <a:r>
                        <a:rPr lang="en-US" b="1" dirty="0"/>
                        <a:t>CPI</a:t>
                      </a:r>
                    </a:p>
                  </a:txBody>
                  <a:tcPr/>
                </a:tc>
                <a:tc>
                  <a:txBody>
                    <a:bodyPr/>
                    <a:lstStyle/>
                    <a:p>
                      <a:pPr algn="ctr"/>
                      <a:r>
                        <a:rPr lang="en-US" b="1" dirty="0"/>
                        <a:t>Inflation Rate</a:t>
                      </a:r>
                    </a:p>
                  </a:txBody>
                  <a:tcPr/>
                </a:tc>
                <a:tc>
                  <a:txBody>
                    <a:bodyPr/>
                    <a:lstStyle/>
                    <a:p>
                      <a:pPr algn="ctr"/>
                      <a:r>
                        <a:rPr lang="en-US" b="1" dirty="0"/>
                        <a:t>Description</a:t>
                      </a:r>
                    </a:p>
                  </a:txBody>
                  <a:tcPr/>
                </a:tc>
                <a:extLst>
                  <a:ext uri="{0D108BD9-81ED-4DB2-BD59-A6C34878D82A}">
                    <a16:rowId xmlns:a16="http://schemas.microsoft.com/office/drawing/2014/main" val="10000"/>
                  </a:ext>
                </a:extLst>
              </a:tr>
              <a:tr h="370840">
                <a:tc>
                  <a:txBody>
                    <a:bodyPr/>
                    <a:lstStyle/>
                    <a:p>
                      <a:pPr algn="ctr"/>
                      <a:r>
                        <a:rPr lang="en-US" b="1" dirty="0"/>
                        <a:t>2010</a:t>
                      </a:r>
                    </a:p>
                  </a:txBody>
                  <a:tcPr/>
                </a:tc>
                <a:tc>
                  <a:txBody>
                    <a:bodyPr/>
                    <a:lstStyle/>
                    <a:p>
                      <a:pPr algn="ctr"/>
                      <a:r>
                        <a:rPr lang="en-US" dirty="0"/>
                        <a:t>97.5</a:t>
                      </a:r>
                    </a:p>
                  </a:txBody>
                  <a:tcPr/>
                </a:tc>
                <a:tc>
                  <a:txBody>
                    <a:bodyPr/>
                    <a:lstStyle/>
                    <a:p>
                      <a:pPr algn="ctr"/>
                      <a:r>
                        <a:rPr lang="en-US"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tc>
                <a:extLst>
                  <a:ext uri="{0D108BD9-81ED-4DB2-BD59-A6C34878D82A}">
                    <a16:rowId xmlns:a16="http://schemas.microsoft.com/office/drawing/2014/main" val="10001"/>
                  </a:ext>
                </a:extLst>
              </a:tr>
              <a:tr h="370840">
                <a:tc>
                  <a:txBody>
                    <a:bodyPr/>
                    <a:lstStyle/>
                    <a:p>
                      <a:pPr algn="ctr"/>
                      <a:r>
                        <a:rPr lang="en-US" b="1" dirty="0"/>
                        <a:t>2011</a:t>
                      </a:r>
                    </a:p>
                  </a:txBody>
                  <a:tcPr/>
                </a:tc>
                <a:tc>
                  <a:txBody>
                    <a:bodyPr/>
                    <a:lstStyle/>
                    <a:p>
                      <a:pPr algn="ctr"/>
                      <a:r>
                        <a:rPr lang="en-US" dirty="0"/>
                        <a:t>100</a:t>
                      </a:r>
                    </a:p>
                  </a:txBody>
                  <a:tcPr/>
                </a:tc>
                <a:tc>
                  <a:txBody>
                    <a:bodyPr/>
                    <a:lstStyle/>
                    <a:p>
                      <a:pPr algn="ctr"/>
                      <a:r>
                        <a:rPr lang="en-US" dirty="0"/>
                        <a:t>2.6%</a:t>
                      </a:r>
                    </a:p>
                  </a:txBody>
                  <a:tcPr>
                    <a:solidFill>
                      <a:srgbClr val="66FF66"/>
                    </a:solidFill>
                  </a:tcPr>
                </a:tc>
                <a:tc>
                  <a:txBody>
                    <a:bodyPr/>
                    <a:lstStyle/>
                    <a:p>
                      <a:r>
                        <a:rPr lang="en-US" dirty="0"/>
                        <a:t>Inflation</a:t>
                      </a:r>
                    </a:p>
                  </a:txBody>
                  <a:tcPr/>
                </a:tc>
                <a:extLst>
                  <a:ext uri="{0D108BD9-81ED-4DB2-BD59-A6C34878D82A}">
                    <a16:rowId xmlns:a16="http://schemas.microsoft.com/office/drawing/2014/main" val="10002"/>
                  </a:ext>
                </a:extLst>
              </a:tr>
              <a:tr h="370840">
                <a:tc>
                  <a:txBody>
                    <a:bodyPr/>
                    <a:lstStyle/>
                    <a:p>
                      <a:pPr algn="ctr"/>
                      <a:r>
                        <a:rPr lang="en-US" b="1" dirty="0"/>
                        <a:t>2012</a:t>
                      </a:r>
                    </a:p>
                  </a:txBody>
                  <a:tcPr/>
                </a:tc>
                <a:tc>
                  <a:txBody>
                    <a:bodyPr/>
                    <a:lstStyle/>
                    <a:p>
                      <a:pPr algn="ctr"/>
                      <a:r>
                        <a:rPr lang="en-US" dirty="0"/>
                        <a:t>107.3</a:t>
                      </a:r>
                    </a:p>
                  </a:txBody>
                  <a:tcPr/>
                </a:tc>
                <a:tc>
                  <a:txBody>
                    <a:bodyPr/>
                    <a:lstStyle/>
                    <a:p>
                      <a:pPr algn="ctr"/>
                      <a:r>
                        <a:rPr lang="en-US" dirty="0"/>
                        <a:t>7.3%</a:t>
                      </a:r>
                    </a:p>
                  </a:txBody>
                  <a:tcPr>
                    <a:solidFill>
                      <a:srgbClr val="66FF66"/>
                    </a:solidFill>
                  </a:tcPr>
                </a:tc>
                <a:tc>
                  <a:txBody>
                    <a:bodyPr/>
                    <a:lstStyle/>
                    <a:p>
                      <a:r>
                        <a:rPr lang="en-US" dirty="0"/>
                        <a:t>Inflation</a:t>
                      </a:r>
                    </a:p>
                  </a:txBody>
                  <a:tcPr/>
                </a:tc>
                <a:extLst>
                  <a:ext uri="{0D108BD9-81ED-4DB2-BD59-A6C34878D82A}">
                    <a16:rowId xmlns:a16="http://schemas.microsoft.com/office/drawing/2014/main" val="10003"/>
                  </a:ext>
                </a:extLst>
              </a:tr>
              <a:tr h="370840">
                <a:tc>
                  <a:txBody>
                    <a:bodyPr/>
                    <a:lstStyle/>
                    <a:p>
                      <a:pPr algn="ctr"/>
                      <a:r>
                        <a:rPr lang="en-US" b="1" dirty="0"/>
                        <a:t>2013</a:t>
                      </a:r>
                    </a:p>
                  </a:txBody>
                  <a:tcPr/>
                </a:tc>
                <a:tc>
                  <a:txBody>
                    <a:bodyPr/>
                    <a:lstStyle/>
                    <a:p>
                      <a:pPr algn="ctr"/>
                      <a:r>
                        <a:rPr lang="en-US" dirty="0"/>
                        <a:t>109.7</a:t>
                      </a:r>
                    </a:p>
                  </a:txBody>
                  <a:tcPr/>
                </a:tc>
                <a:tc>
                  <a:txBody>
                    <a:bodyPr/>
                    <a:lstStyle/>
                    <a:p>
                      <a:pPr algn="ctr"/>
                      <a:r>
                        <a:rPr lang="en-US" dirty="0"/>
                        <a:t>2.2%</a:t>
                      </a:r>
                    </a:p>
                  </a:txBody>
                  <a:tcPr>
                    <a:solidFill>
                      <a:srgbClr val="FFFF00"/>
                    </a:solidFill>
                  </a:tcPr>
                </a:tc>
                <a:tc>
                  <a:txBody>
                    <a:bodyPr/>
                    <a:lstStyle/>
                    <a:p>
                      <a:r>
                        <a:rPr lang="en-US" dirty="0"/>
                        <a:t>Disinflation</a:t>
                      </a:r>
                    </a:p>
                  </a:txBody>
                  <a:tcPr/>
                </a:tc>
                <a:extLst>
                  <a:ext uri="{0D108BD9-81ED-4DB2-BD59-A6C34878D82A}">
                    <a16:rowId xmlns:a16="http://schemas.microsoft.com/office/drawing/2014/main" val="10004"/>
                  </a:ext>
                </a:extLst>
              </a:tr>
              <a:tr h="370840">
                <a:tc>
                  <a:txBody>
                    <a:bodyPr/>
                    <a:lstStyle/>
                    <a:p>
                      <a:pPr algn="ctr"/>
                      <a:r>
                        <a:rPr lang="en-US" b="1" dirty="0"/>
                        <a:t>2014</a:t>
                      </a:r>
                    </a:p>
                  </a:txBody>
                  <a:tcPr/>
                </a:tc>
                <a:tc>
                  <a:txBody>
                    <a:bodyPr/>
                    <a:lstStyle/>
                    <a:p>
                      <a:pPr algn="ctr"/>
                      <a:r>
                        <a:rPr lang="en-US" dirty="0"/>
                        <a:t>107.8</a:t>
                      </a:r>
                    </a:p>
                  </a:txBody>
                  <a:tcPr/>
                </a:tc>
                <a:tc>
                  <a:txBody>
                    <a:bodyPr/>
                    <a:lstStyle/>
                    <a:p>
                      <a:pPr algn="ctr"/>
                      <a:r>
                        <a:rPr lang="en-US" dirty="0"/>
                        <a:t>−1.7%</a:t>
                      </a:r>
                    </a:p>
                  </a:txBody>
                  <a:tcPr>
                    <a:solidFill>
                      <a:srgbClr val="FF0000"/>
                    </a:solidFill>
                  </a:tcPr>
                </a:tc>
                <a:tc>
                  <a:txBody>
                    <a:bodyPr/>
                    <a:lstStyle/>
                    <a:p>
                      <a:r>
                        <a:rPr lang="en-US" dirty="0"/>
                        <a:t>Deflation</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7959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pPr algn="ctr"/>
            <a:r>
              <a:rPr lang="en-US" u="sng" dirty="0"/>
              <a:t>Taxation </a:t>
            </a:r>
          </a:p>
        </p:txBody>
      </p:sp>
      <p:sp>
        <p:nvSpPr>
          <p:cNvPr id="3" name="Content Placeholder 2"/>
          <p:cNvSpPr>
            <a:spLocks noGrp="1"/>
          </p:cNvSpPr>
          <p:nvPr>
            <p:ph sz="quarter" idx="1"/>
          </p:nvPr>
        </p:nvSpPr>
        <p:spPr>
          <a:xfrm>
            <a:off x="914400" y="1066800"/>
            <a:ext cx="7772400" cy="5486400"/>
          </a:xfrm>
        </p:spPr>
        <p:txBody>
          <a:bodyPr>
            <a:normAutofit fontScale="92500" lnSpcReduction="20000"/>
          </a:bodyPr>
          <a:lstStyle/>
          <a:p>
            <a:pPr lvl="2"/>
            <a:endParaRPr lang="en-US" dirty="0"/>
          </a:p>
          <a:p>
            <a:pPr lvl="2"/>
            <a:r>
              <a:rPr lang="en-US" b="1" dirty="0"/>
              <a:t>Proportional taxation: </a:t>
            </a:r>
            <a:r>
              <a:rPr lang="en-US" dirty="0"/>
              <a:t>as income increases, the fraction of income paid as taxes remains constant; there is a constant tax rate.</a:t>
            </a:r>
          </a:p>
          <a:p>
            <a:pPr lvl="2"/>
            <a:endParaRPr lang="en-US" dirty="0"/>
          </a:p>
          <a:p>
            <a:pPr lvl="2"/>
            <a:r>
              <a:rPr lang="en-US" b="1" dirty="0"/>
              <a:t>Progressive taxation: </a:t>
            </a:r>
            <a:r>
              <a:rPr lang="en-US" dirty="0"/>
              <a:t>as income increases, the fraction of income paid as taxes increases, there is an increasing tax rate.</a:t>
            </a:r>
          </a:p>
          <a:p>
            <a:pPr lvl="2"/>
            <a:endParaRPr lang="en-US" b="1" dirty="0"/>
          </a:p>
          <a:p>
            <a:pPr lvl="2"/>
            <a:r>
              <a:rPr lang="en-US" b="1" dirty="0"/>
              <a:t>Regressive taxation: </a:t>
            </a:r>
            <a:r>
              <a:rPr lang="en-US" dirty="0"/>
              <a:t>as income increases, the fraction of income paid as taxes decreases, there is a decreasing tax rate.</a:t>
            </a:r>
          </a:p>
          <a:p>
            <a:pPr lvl="2"/>
            <a:endParaRPr lang="en-US" b="1" dirty="0"/>
          </a:p>
          <a:p>
            <a:pPr lvl="2"/>
            <a:r>
              <a:rPr lang="en-US" b="1" dirty="0"/>
              <a:t>Average tax rate (ART): </a:t>
            </a:r>
            <a:r>
              <a:rPr lang="en-US" dirty="0"/>
              <a:t>at a particular level of income is found by dividing the amount of tax paid (</a:t>
            </a:r>
            <a:r>
              <a:rPr lang="en-US" b="1" dirty="0"/>
              <a:t>Tax</a:t>
            </a:r>
            <a:r>
              <a:rPr lang="en-US" dirty="0"/>
              <a:t>) by the individual’s gross income (</a:t>
            </a:r>
            <a:r>
              <a:rPr lang="en-US" b="1" dirty="0"/>
              <a:t>Y</a:t>
            </a:r>
            <a:r>
              <a:rPr lang="en-US" dirty="0"/>
              <a:t>)</a:t>
            </a:r>
          </a:p>
          <a:p>
            <a:pPr lvl="4"/>
            <a:endParaRPr lang="en-US" b="1" dirty="0"/>
          </a:p>
          <a:p>
            <a:pPr lvl="4"/>
            <a:r>
              <a:rPr lang="en-US" b="1" dirty="0"/>
              <a:t>ART = (Tax ÷ Y) × 100</a:t>
            </a:r>
          </a:p>
          <a:p>
            <a:pPr marL="1143000" lvl="4" indent="0">
              <a:buNone/>
            </a:pPr>
            <a:endParaRPr lang="en-US" b="1" dirty="0"/>
          </a:p>
          <a:p>
            <a:pPr lvl="2"/>
            <a:r>
              <a:rPr lang="en-US" b="1" dirty="0"/>
              <a:t>Marginal rate of taxation (MRT): </a:t>
            </a:r>
            <a:r>
              <a:rPr lang="en-US" dirty="0"/>
              <a:t>is the tax rate paid on additional income. It is the change in tax (</a:t>
            </a:r>
            <a:r>
              <a:rPr lang="en-US" b="1" dirty="0"/>
              <a:t>∆Tax</a:t>
            </a:r>
            <a:r>
              <a:rPr lang="en-US" dirty="0"/>
              <a:t>) divided by the change in gross income (</a:t>
            </a:r>
            <a:r>
              <a:rPr lang="en-US" b="1" dirty="0"/>
              <a:t>∆Y</a:t>
            </a:r>
            <a:r>
              <a:rPr lang="en-US" dirty="0"/>
              <a:t>)</a:t>
            </a:r>
          </a:p>
          <a:p>
            <a:pPr lvl="4"/>
            <a:endParaRPr lang="en-US" b="1" dirty="0"/>
          </a:p>
          <a:p>
            <a:pPr lvl="4"/>
            <a:r>
              <a:rPr lang="en-US" b="1" dirty="0"/>
              <a:t>MRT = (∆Tax ÷ ∆Y) × 100</a:t>
            </a:r>
          </a:p>
          <a:p>
            <a:pPr marL="1143000" lvl="4" indent="0">
              <a:buNone/>
            </a:pPr>
            <a:endParaRPr lang="en-US" b="1" baseline="-25000" dirty="0"/>
          </a:p>
          <a:p>
            <a:pPr lvl="4"/>
            <a:endParaRPr lang="en-US" b="1" baseline="-25000" dirty="0"/>
          </a:p>
          <a:p>
            <a:pPr lvl="2"/>
            <a:endParaRPr lang="en-US" b="1" dirty="0"/>
          </a:p>
        </p:txBody>
      </p:sp>
    </p:spTree>
    <p:extLst>
      <p:ext uri="{BB962C8B-B14F-4D97-AF65-F5344CB8AC3E}">
        <p14:creationId xmlns:p14="http://schemas.microsoft.com/office/powerpoint/2010/main" val="196272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792162"/>
          </a:xfrm>
        </p:spPr>
        <p:txBody>
          <a:bodyPr/>
          <a:lstStyle/>
          <a:p>
            <a:pPr algn="ctr"/>
            <a:r>
              <a:rPr lang="en-US" u="sng" dirty="0"/>
              <a:t>Example; Taxation</a:t>
            </a:r>
          </a:p>
        </p:txBody>
      </p:sp>
      <p:sp>
        <p:nvSpPr>
          <p:cNvPr id="3" name="Content Placeholder 2"/>
          <p:cNvSpPr>
            <a:spLocks noGrp="1"/>
          </p:cNvSpPr>
          <p:nvPr>
            <p:ph sz="quarter" idx="1"/>
          </p:nvPr>
        </p:nvSpPr>
        <p:spPr>
          <a:xfrm>
            <a:off x="914400" y="609600"/>
            <a:ext cx="8001000" cy="6019800"/>
          </a:xfrm>
        </p:spPr>
        <p:txBody>
          <a:bodyPr>
            <a:normAutofit/>
          </a:bodyPr>
          <a:lstStyle/>
          <a:p>
            <a:pPr lvl="2"/>
            <a:endParaRPr lang="en-US" dirty="0"/>
          </a:p>
          <a:p>
            <a:pPr lvl="2"/>
            <a:r>
              <a:rPr lang="en-US" b="1" dirty="0"/>
              <a:t>Example; </a:t>
            </a:r>
            <a:r>
              <a:rPr lang="en-US" dirty="0"/>
              <a:t>The following table shows the annual income and marginal income tax rates for Australia. Calculate the annual tax paid, the average tax rate, and the marginal tax rate for an individual earning $59,000</a:t>
            </a:r>
          </a:p>
          <a:p>
            <a:pPr lvl="2"/>
            <a:endParaRPr lang="en-US" dirty="0"/>
          </a:p>
          <a:p>
            <a:pPr lvl="2"/>
            <a:endParaRPr lang="en-US" b="1" dirty="0"/>
          </a:p>
          <a:p>
            <a:pPr lvl="2"/>
            <a:endParaRPr lang="en-US" b="1" dirty="0"/>
          </a:p>
          <a:p>
            <a:pPr lvl="2"/>
            <a:endParaRPr lang="en-US" b="1" dirty="0"/>
          </a:p>
          <a:p>
            <a:pPr lvl="2"/>
            <a:endParaRPr lang="en-US" b="1" dirty="0"/>
          </a:p>
          <a:p>
            <a:pPr lvl="2"/>
            <a:endParaRPr lang="en-US" b="1" dirty="0"/>
          </a:p>
          <a:p>
            <a:pPr lvl="2"/>
            <a:endParaRPr lang="en-US" b="1" dirty="0"/>
          </a:p>
          <a:p>
            <a:pPr lvl="2"/>
            <a:r>
              <a:rPr lang="en-US" b="1" dirty="0"/>
              <a:t>Total tax paid = </a:t>
            </a:r>
            <a:r>
              <a:rPr lang="en-US" dirty="0"/>
              <a:t>(0.09 × $15,000) + (0.22 × $30,000) + (0.4 × $4000)</a:t>
            </a:r>
          </a:p>
          <a:p>
            <a:pPr marL="594360" lvl="2" indent="0">
              <a:buNone/>
            </a:pPr>
            <a:r>
              <a:rPr lang="en-US" b="1" dirty="0"/>
              <a:t>                               </a:t>
            </a:r>
            <a:r>
              <a:rPr lang="en-US" dirty="0"/>
              <a:t>= $9,550</a:t>
            </a:r>
          </a:p>
          <a:p>
            <a:pPr marL="594360" lvl="2" indent="0">
              <a:buNone/>
            </a:pPr>
            <a:endParaRPr lang="en-US" sz="1000" dirty="0"/>
          </a:p>
          <a:p>
            <a:pPr lvl="2"/>
            <a:r>
              <a:rPr lang="en-US" b="1" dirty="0"/>
              <a:t>Average tax rate = (Tax ÷ Y) × 100</a:t>
            </a:r>
          </a:p>
          <a:p>
            <a:pPr marL="594360" lvl="2" indent="0">
              <a:buNone/>
            </a:pPr>
            <a:r>
              <a:rPr lang="en-US" b="1" dirty="0"/>
              <a:t>                                    </a:t>
            </a:r>
            <a:r>
              <a:rPr lang="en-US" dirty="0"/>
              <a:t>= ($9,550 ÷  $59,000) × 100</a:t>
            </a:r>
          </a:p>
          <a:p>
            <a:pPr marL="594360" lvl="2" indent="0">
              <a:buNone/>
            </a:pPr>
            <a:r>
              <a:rPr lang="en-US" dirty="0"/>
              <a:t>                                    = 16.2%</a:t>
            </a:r>
          </a:p>
          <a:p>
            <a:pPr marL="594360" lvl="2" indent="0">
              <a:buNone/>
            </a:pPr>
            <a:endParaRPr lang="en-US" b="1" dirty="0"/>
          </a:p>
          <a:p>
            <a:pPr lvl="2"/>
            <a:endParaRPr lang="en-US" dirty="0"/>
          </a:p>
          <a:p>
            <a:pPr lvl="4"/>
            <a:endParaRPr lang="en-US" dirty="0"/>
          </a:p>
          <a:p>
            <a:pPr lvl="2"/>
            <a:endParaRPr lang="en-US" dirty="0"/>
          </a:p>
          <a:p>
            <a:pPr lvl="2"/>
            <a:endParaRPr lang="en-US" b="1" dirty="0"/>
          </a:p>
          <a:p>
            <a:pPr marL="594360" lvl="2" indent="0">
              <a:buNone/>
            </a:pPr>
            <a:endParaRPr lang="en-US" b="1" dirty="0"/>
          </a:p>
          <a:p>
            <a:pPr marL="594360" lvl="2" indent="0">
              <a:buNone/>
            </a:pPr>
            <a:endParaRPr lang="en-US" b="1" dirty="0"/>
          </a:p>
          <a:p>
            <a:pPr marL="594360" lvl="2" indent="0">
              <a:buNone/>
            </a:pP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3366979024"/>
              </p:ext>
            </p:extLst>
          </p:nvPr>
        </p:nvGraphicFramePr>
        <p:xfrm>
          <a:off x="2438400" y="2057400"/>
          <a:ext cx="5181600" cy="2225040"/>
        </p:xfrm>
        <a:graphic>
          <a:graphicData uri="http://schemas.openxmlformats.org/drawingml/2006/table">
            <a:tbl>
              <a:tblPr firstRow="1" bandRow="1">
                <a:tableStyleId>{5940675A-B579-460E-94D1-54222C63F5DA}</a:tableStyleId>
              </a:tblPr>
              <a:tblGrid>
                <a:gridCol w="20574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tblGrid>
              <a:tr h="370840">
                <a:tc>
                  <a:txBody>
                    <a:bodyPr/>
                    <a:lstStyle/>
                    <a:p>
                      <a:pPr algn="ctr"/>
                      <a:r>
                        <a:rPr lang="en-US" b="1" dirty="0"/>
                        <a:t>Annual income ($)</a:t>
                      </a:r>
                    </a:p>
                  </a:txBody>
                  <a:tcPr/>
                </a:tc>
                <a:tc>
                  <a:txBody>
                    <a:bodyPr/>
                    <a:lstStyle/>
                    <a:p>
                      <a:pPr algn="ctr"/>
                      <a:r>
                        <a:rPr lang="en-US" b="1" dirty="0"/>
                        <a:t>Marginal income tax rate (%)</a:t>
                      </a:r>
                    </a:p>
                  </a:txBody>
                  <a:tcPr/>
                </a:tc>
                <a:extLst>
                  <a:ext uri="{0D108BD9-81ED-4DB2-BD59-A6C34878D82A}">
                    <a16:rowId xmlns:a16="http://schemas.microsoft.com/office/drawing/2014/main" val="10000"/>
                  </a:ext>
                </a:extLst>
              </a:tr>
              <a:tr h="370840">
                <a:tc>
                  <a:txBody>
                    <a:bodyPr/>
                    <a:lstStyle/>
                    <a:p>
                      <a:pPr algn="l"/>
                      <a:r>
                        <a:rPr lang="en-US" dirty="0"/>
                        <a:t>0</a:t>
                      </a:r>
                      <a:r>
                        <a:rPr lang="en-US" baseline="0" dirty="0"/>
                        <a:t> </a:t>
                      </a:r>
                      <a:r>
                        <a:rPr lang="en-US" dirty="0"/>
                        <a:t>– $10,000</a:t>
                      </a:r>
                    </a:p>
                  </a:txBody>
                  <a:tcPr/>
                </a:tc>
                <a:tc>
                  <a:txBody>
                    <a:bodyPr/>
                    <a:lstStyle/>
                    <a:p>
                      <a:pPr algn="ctr"/>
                      <a:r>
                        <a:rPr lang="en-US" dirty="0"/>
                        <a:t>0%</a:t>
                      </a:r>
                    </a:p>
                  </a:txBody>
                  <a:tcPr/>
                </a:tc>
                <a:extLst>
                  <a:ext uri="{0D108BD9-81ED-4DB2-BD59-A6C34878D82A}">
                    <a16:rowId xmlns:a16="http://schemas.microsoft.com/office/drawing/2014/main" val="10001"/>
                  </a:ext>
                </a:extLst>
              </a:tr>
              <a:tr h="370840">
                <a:tc>
                  <a:txBody>
                    <a:bodyPr/>
                    <a:lstStyle/>
                    <a:p>
                      <a:pPr algn="l"/>
                      <a:r>
                        <a:rPr lang="en-US" dirty="0"/>
                        <a:t>$10,001 –  $25,000</a:t>
                      </a:r>
                    </a:p>
                  </a:txBody>
                  <a:tcPr/>
                </a:tc>
                <a:tc>
                  <a:txBody>
                    <a:bodyPr/>
                    <a:lstStyle/>
                    <a:p>
                      <a:pPr algn="ctr"/>
                      <a:r>
                        <a:rPr lang="en-US" dirty="0"/>
                        <a:t>9%</a:t>
                      </a:r>
                    </a:p>
                  </a:txBody>
                  <a:tcPr/>
                </a:tc>
                <a:extLst>
                  <a:ext uri="{0D108BD9-81ED-4DB2-BD59-A6C34878D82A}">
                    <a16:rowId xmlns:a16="http://schemas.microsoft.com/office/drawing/2014/main" val="10002"/>
                  </a:ext>
                </a:extLst>
              </a:tr>
              <a:tr h="370840">
                <a:tc>
                  <a:txBody>
                    <a:bodyPr/>
                    <a:lstStyle/>
                    <a:p>
                      <a:pPr algn="l"/>
                      <a:r>
                        <a:rPr lang="en-US" dirty="0"/>
                        <a:t>$25,001 –  $55,000</a:t>
                      </a:r>
                    </a:p>
                  </a:txBody>
                  <a:tcPr/>
                </a:tc>
                <a:tc>
                  <a:txBody>
                    <a:bodyPr/>
                    <a:lstStyle/>
                    <a:p>
                      <a:pPr algn="ctr"/>
                      <a:r>
                        <a:rPr lang="en-US" dirty="0"/>
                        <a:t>22%</a:t>
                      </a:r>
                    </a:p>
                  </a:txBody>
                  <a:tcPr/>
                </a:tc>
                <a:extLst>
                  <a:ext uri="{0D108BD9-81ED-4DB2-BD59-A6C34878D82A}">
                    <a16:rowId xmlns:a16="http://schemas.microsoft.com/office/drawing/2014/main" val="10003"/>
                  </a:ext>
                </a:extLst>
              </a:tr>
              <a:tr h="370840">
                <a:tc>
                  <a:txBody>
                    <a:bodyPr/>
                    <a:lstStyle/>
                    <a:p>
                      <a:pPr algn="l"/>
                      <a:r>
                        <a:rPr lang="en-US" dirty="0"/>
                        <a:t>$55,001</a:t>
                      </a:r>
                      <a:r>
                        <a:rPr lang="en-US" baseline="0" dirty="0"/>
                        <a:t> </a:t>
                      </a:r>
                      <a:r>
                        <a:rPr lang="en-US" dirty="0"/>
                        <a:t>–  $115,000</a:t>
                      </a:r>
                    </a:p>
                  </a:txBody>
                  <a:tcPr/>
                </a:tc>
                <a:tc>
                  <a:txBody>
                    <a:bodyPr/>
                    <a:lstStyle/>
                    <a:p>
                      <a:pPr algn="ctr"/>
                      <a:r>
                        <a:rPr lang="en-US" dirty="0"/>
                        <a:t>40%</a:t>
                      </a:r>
                    </a:p>
                  </a:txBody>
                  <a:tcPr>
                    <a:solidFill>
                      <a:srgbClr val="FFFF00"/>
                    </a:solidFill>
                  </a:tcPr>
                </a:tc>
                <a:extLst>
                  <a:ext uri="{0D108BD9-81ED-4DB2-BD59-A6C34878D82A}">
                    <a16:rowId xmlns:a16="http://schemas.microsoft.com/office/drawing/2014/main" val="10004"/>
                  </a:ext>
                </a:extLst>
              </a:tr>
              <a:tr h="370840">
                <a:tc>
                  <a:txBody>
                    <a:bodyPr/>
                    <a:lstStyle/>
                    <a:p>
                      <a:pPr algn="l"/>
                      <a:r>
                        <a:rPr lang="en-US" dirty="0"/>
                        <a:t>$115,001+</a:t>
                      </a:r>
                    </a:p>
                  </a:txBody>
                  <a:tcPr/>
                </a:tc>
                <a:tc>
                  <a:txBody>
                    <a:bodyPr/>
                    <a:lstStyle/>
                    <a:p>
                      <a:pPr algn="ctr"/>
                      <a:r>
                        <a:rPr lang="en-US" dirty="0"/>
                        <a:t>55%</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9758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Study Questions</a:t>
            </a:r>
          </a:p>
        </p:txBody>
      </p:sp>
      <p:sp>
        <p:nvSpPr>
          <p:cNvPr id="3" name="Content Placeholder 2"/>
          <p:cNvSpPr>
            <a:spLocks noGrp="1"/>
          </p:cNvSpPr>
          <p:nvPr>
            <p:ph sz="quarter" idx="1"/>
          </p:nvPr>
        </p:nvSpPr>
        <p:spPr/>
        <p:txBody>
          <a:bodyPr/>
          <a:lstStyle/>
          <a:p>
            <a:pPr lvl="2"/>
            <a:endParaRPr lang="en-US" dirty="0"/>
          </a:p>
          <a:p>
            <a:pPr lvl="4"/>
            <a:r>
              <a:rPr lang="en-US" b="1" dirty="0"/>
              <a:t>1.	</a:t>
            </a:r>
            <a:r>
              <a:rPr lang="en-US" dirty="0"/>
              <a:t>Using the data below construct a price index using 2011 as the 	base year.</a:t>
            </a:r>
          </a:p>
          <a:p>
            <a:pPr lvl="4"/>
            <a:endParaRPr lang="en-US" b="1" dirty="0"/>
          </a:p>
          <a:p>
            <a:pPr lvl="4"/>
            <a:endParaRPr lang="en-US" b="1" dirty="0"/>
          </a:p>
          <a:p>
            <a:pPr lvl="4"/>
            <a:endParaRPr lang="en-US" b="1" dirty="0"/>
          </a:p>
          <a:p>
            <a:pPr lvl="4"/>
            <a:endParaRPr lang="en-US" b="1" dirty="0"/>
          </a:p>
          <a:p>
            <a:pPr lvl="4"/>
            <a:endParaRPr lang="en-US" b="1" dirty="0"/>
          </a:p>
          <a:p>
            <a:pPr lvl="4"/>
            <a:endParaRPr lang="en-US" b="1" dirty="0"/>
          </a:p>
          <a:p>
            <a:pPr lvl="4"/>
            <a:endParaRPr lang="en-US" b="1" dirty="0"/>
          </a:p>
          <a:p>
            <a:pPr lvl="4"/>
            <a:r>
              <a:rPr lang="en-US" b="1" dirty="0"/>
              <a:t>A.	</a:t>
            </a:r>
            <a:r>
              <a:rPr lang="en-US" dirty="0"/>
              <a:t>Identify the rates of inflation and deflation for consecutive 		years.</a:t>
            </a:r>
            <a:endParaRPr lang="en-US" b="1" dirty="0"/>
          </a:p>
          <a:p>
            <a:pPr lvl="2"/>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05738743"/>
              </p:ext>
            </p:extLst>
          </p:nvPr>
        </p:nvGraphicFramePr>
        <p:xfrm>
          <a:off x="2819400" y="2667000"/>
          <a:ext cx="4876800" cy="1833880"/>
        </p:xfrm>
        <a:graphic>
          <a:graphicData uri="http://schemas.openxmlformats.org/drawingml/2006/table">
            <a:tbl>
              <a:tblPr firstRow="1" bandRow="1">
                <a:tableStyleId>{5940675A-B579-460E-94D1-54222C63F5DA}</a:tableStyleId>
              </a:tblPr>
              <a:tblGrid>
                <a:gridCol w="1086074">
                  <a:extLst>
                    <a:ext uri="{9D8B030D-6E8A-4147-A177-3AD203B41FA5}">
                      <a16:colId xmlns:a16="http://schemas.microsoft.com/office/drawing/2014/main" val="20000"/>
                    </a:ext>
                  </a:extLst>
                </a:gridCol>
                <a:gridCol w="1086074">
                  <a:extLst>
                    <a:ext uri="{9D8B030D-6E8A-4147-A177-3AD203B41FA5}">
                      <a16:colId xmlns:a16="http://schemas.microsoft.com/office/drawing/2014/main" val="20001"/>
                    </a:ext>
                  </a:extLst>
                </a:gridCol>
                <a:gridCol w="647252">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tblGrid>
              <a:tr h="370840">
                <a:tc>
                  <a:txBody>
                    <a:bodyPr/>
                    <a:lstStyle/>
                    <a:p>
                      <a:endParaRPr lang="en-US" sz="1700" dirty="0"/>
                    </a:p>
                  </a:txBody>
                  <a:tcPr/>
                </a:tc>
                <a:tc>
                  <a:txBody>
                    <a:bodyPr/>
                    <a:lstStyle/>
                    <a:p>
                      <a:endParaRPr lang="en-US" sz="1700" dirty="0"/>
                    </a:p>
                  </a:txBody>
                  <a:tcPr/>
                </a:tc>
                <a:tc>
                  <a:txBody>
                    <a:bodyPr/>
                    <a:lstStyle/>
                    <a:p>
                      <a:pPr algn="ctr"/>
                      <a:r>
                        <a:rPr lang="en-US" sz="1700" b="1" dirty="0"/>
                        <a:t>2010</a:t>
                      </a:r>
                    </a:p>
                  </a:txBody>
                  <a:tcPr/>
                </a:tc>
                <a:tc>
                  <a:txBody>
                    <a:bodyPr/>
                    <a:lstStyle/>
                    <a:p>
                      <a:pPr algn="ctr"/>
                      <a:r>
                        <a:rPr lang="en-US" sz="1700" b="1" dirty="0"/>
                        <a:t>2011</a:t>
                      </a:r>
                    </a:p>
                  </a:txBody>
                  <a:tcPr/>
                </a:tc>
                <a:tc>
                  <a:txBody>
                    <a:bodyPr/>
                    <a:lstStyle/>
                    <a:p>
                      <a:pPr algn="ctr"/>
                      <a:r>
                        <a:rPr lang="en-US" sz="1700" b="1" dirty="0"/>
                        <a:t>2012</a:t>
                      </a:r>
                    </a:p>
                  </a:txBody>
                  <a:tcPr/>
                </a:tc>
                <a:tc>
                  <a:txBody>
                    <a:bodyPr/>
                    <a:lstStyle/>
                    <a:p>
                      <a:pPr algn="ctr"/>
                      <a:r>
                        <a:rPr lang="en-US" sz="1700" b="1" dirty="0"/>
                        <a:t>2013</a:t>
                      </a:r>
                    </a:p>
                  </a:txBody>
                  <a:tcPr/>
                </a:tc>
                <a:extLst>
                  <a:ext uri="{0D108BD9-81ED-4DB2-BD59-A6C34878D82A}">
                    <a16:rowId xmlns:a16="http://schemas.microsoft.com/office/drawing/2014/main" val="10000"/>
                  </a:ext>
                </a:extLst>
              </a:tr>
              <a:tr h="370840">
                <a:tc>
                  <a:txBody>
                    <a:bodyPr/>
                    <a:lstStyle/>
                    <a:p>
                      <a:r>
                        <a:rPr lang="en-US" sz="1700" b="1" dirty="0"/>
                        <a:t>Item</a:t>
                      </a:r>
                    </a:p>
                  </a:txBody>
                  <a:tcPr/>
                </a:tc>
                <a:tc>
                  <a:txBody>
                    <a:bodyPr/>
                    <a:lstStyle/>
                    <a:p>
                      <a:r>
                        <a:rPr lang="en-US" sz="1700" b="0" dirty="0"/>
                        <a:t>Quantity</a:t>
                      </a:r>
                    </a:p>
                  </a:txBody>
                  <a:tcPr/>
                </a:tc>
                <a:tc>
                  <a:txBody>
                    <a:bodyPr/>
                    <a:lstStyle/>
                    <a:p>
                      <a:pPr algn="ctr"/>
                      <a:r>
                        <a:rPr lang="en-US" sz="1700" b="0" dirty="0"/>
                        <a:t>Price</a:t>
                      </a:r>
                    </a:p>
                  </a:txBody>
                  <a:tcPr/>
                </a:tc>
                <a:tc>
                  <a:txBody>
                    <a:bodyPr/>
                    <a:lstStyle/>
                    <a:p>
                      <a:pPr algn="ctr"/>
                      <a:r>
                        <a:rPr lang="en-US" sz="1700" b="0" dirty="0"/>
                        <a:t>Price</a:t>
                      </a:r>
                    </a:p>
                  </a:txBody>
                  <a:tcPr/>
                </a:tc>
                <a:tc>
                  <a:txBody>
                    <a:bodyPr/>
                    <a:lstStyle/>
                    <a:p>
                      <a:pPr algn="ctr"/>
                      <a:r>
                        <a:rPr lang="en-US" sz="1700" b="0" dirty="0"/>
                        <a:t>Price</a:t>
                      </a:r>
                    </a:p>
                  </a:txBody>
                  <a:tcPr/>
                </a:tc>
                <a:tc>
                  <a:txBody>
                    <a:bodyPr/>
                    <a:lstStyle/>
                    <a:p>
                      <a:pPr algn="ctr"/>
                      <a:r>
                        <a:rPr lang="en-US" sz="1700" dirty="0"/>
                        <a:t>Price</a:t>
                      </a:r>
                    </a:p>
                  </a:txBody>
                  <a:tcPr/>
                </a:tc>
                <a:extLst>
                  <a:ext uri="{0D108BD9-81ED-4DB2-BD59-A6C34878D82A}">
                    <a16:rowId xmlns:a16="http://schemas.microsoft.com/office/drawing/2014/main" val="10001"/>
                  </a:ext>
                </a:extLst>
              </a:tr>
              <a:tr h="370840">
                <a:tc>
                  <a:txBody>
                    <a:bodyPr/>
                    <a:lstStyle/>
                    <a:p>
                      <a:r>
                        <a:rPr lang="en-US" sz="1700" b="1" dirty="0"/>
                        <a:t>Pizzas</a:t>
                      </a:r>
                    </a:p>
                  </a:txBody>
                  <a:tcPr/>
                </a:tc>
                <a:tc>
                  <a:txBody>
                    <a:bodyPr/>
                    <a:lstStyle/>
                    <a:p>
                      <a:pPr algn="ctr"/>
                      <a:r>
                        <a:rPr lang="en-US" sz="1700" b="0" dirty="0"/>
                        <a:t>35</a:t>
                      </a:r>
                    </a:p>
                  </a:txBody>
                  <a:tcPr/>
                </a:tc>
                <a:tc>
                  <a:txBody>
                    <a:bodyPr/>
                    <a:lstStyle/>
                    <a:p>
                      <a:pPr algn="ctr"/>
                      <a:r>
                        <a:rPr lang="en-US" sz="1700" dirty="0"/>
                        <a:t>$7</a:t>
                      </a:r>
                    </a:p>
                  </a:txBody>
                  <a:tcPr/>
                </a:tc>
                <a:tc>
                  <a:txBody>
                    <a:bodyPr/>
                    <a:lstStyle/>
                    <a:p>
                      <a:pPr algn="ctr"/>
                      <a:r>
                        <a:rPr lang="en-US" sz="1700" dirty="0"/>
                        <a:t>$5</a:t>
                      </a:r>
                    </a:p>
                  </a:txBody>
                  <a:tcPr/>
                </a:tc>
                <a:tc>
                  <a:txBody>
                    <a:bodyPr/>
                    <a:lstStyle/>
                    <a:p>
                      <a:pPr algn="ctr"/>
                      <a:r>
                        <a:rPr lang="en-US" sz="1700" dirty="0"/>
                        <a:t>$7</a:t>
                      </a:r>
                    </a:p>
                  </a:txBody>
                  <a:tcPr/>
                </a:tc>
                <a:tc>
                  <a:txBody>
                    <a:bodyPr/>
                    <a:lstStyle/>
                    <a:p>
                      <a:pPr algn="ctr"/>
                      <a:r>
                        <a:rPr lang="en-US" sz="1700" dirty="0"/>
                        <a:t>$6</a:t>
                      </a:r>
                    </a:p>
                  </a:txBody>
                  <a:tcPr/>
                </a:tc>
                <a:extLst>
                  <a:ext uri="{0D108BD9-81ED-4DB2-BD59-A6C34878D82A}">
                    <a16:rowId xmlns:a16="http://schemas.microsoft.com/office/drawing/2014/main" val="10002"/>
                  </a:ext>
                </a:extLst>
              </a:tr>
              <a:tr h="0">
                <a:tc>
                  <a:txBody>
                    <a:bodyPr/>
                    <a:lstStyle/>
                    <a:p>
                      <a:r>
                        <a:rPr lang="en-US" sz="1700" b="1" dirty="0"/>
                        <a:t>DVDs</a:t>
                      </a:r>
                    </a:p>
                  </a:txBody>
                  <a:tcPr/>
                </a:tc>
                <a:tc>
                  <a:txBody>
                    <a:bodyPr/>
                    <a:lstStyle/>
                    <a:p>
                      <a:pPr algn="ctr"/>
                      <a:r>
                        <a:rPr lang="en-US" sz="1700" b="0" dirty="0"/>
                        <a:t>9</a:t>
                      </a:r>
                    </a:p>
                  </a:txBody>
                  <a:tcPr/>
                </a:tc>
                <a:tc>
                  <a:txBody>
                    <a:bodyPr/>
                    <a:lstStyle/>
                    <a:p>
                      <a:pPr algn="ctr"/>
                      <a:r>
                        <a:rPr lang="en-US" sz="1700" dirty="0"/>
                        <a:t>$15</a:t>
                      </a:r>
                    </a:p>
                  </a:txBody>
                  <a:tcPr/>
                </a:tc>
                <a:tc>
                  <a:txBody>
                    <a:bodyPr/>
                    <a:lstStyle/>
                    <a:p>
                      <a:pPr algn="ctr"/>
                      <a:r>
                        <a:rPr lang="en-US" sz="1700" dirty="0"/>
                        <a:t>$17</a:t>
                      </a:r>
                    </a:p>
                  </a:txBody>
                  <a:tcPr/>
                </a:tc>
                <a:tc>
                  <a:txBody>
                    <a:bodyPr/>
                    <a:lstStyle/>
                    <a:p>
                      <a:pPr algn="ctr"/>
                      <a:r>
                        <a:rPr lang="en-US" sz="1700" dirty="0"/>
                        <a:t>$18</a:t>
                      </a:r>
                    </a:p>
                  </a:txBody>
                  <a:tcPr/>
                </a:tc>
                <a:tc>
                  <a:txBody>
                    <a:bodyPr/>
                    <a:lstStyle/>
                    <a:p>
                      <a:pPr algn="ctr"/>
                      <a:r>
                        <a:rPr lang="en-US" sz="1700" dirty="0"/>
                        <a:t>$18</a:t>
                      </a:r>
                    </a:p>
                  </a:txBody>
                  <a:tcPr/>
                </a:tc>
                <a:extLst>
                  <a:ext uri="{0D108BD9-81ED-4DB2-BD59-A6C34878D82A}">
                    <a16:rowId xmlns:a16="http://schemas.microsoft.com/office/drawing/2014/main" val="10003"/>
                  </a:ext>
                </a:extLst>
              </a:tr>
              <a:tr h="370840">
                <a:tc>
                  <a:txBody>
                    <a:bodyPr/>
                    <a:lstStyle/>
                    <a:p>
                      <a:r>
                        <a:rPr lang="en-US" sz="1700" b="1" dirty="0"/>
                        <a:t>Bus rides</a:t>
                      </a:r>
                    </a:p>
                  </a:txBody>
                  <a:tcPr/>
                </a:tc>
                <a:tc>
                  <a:txBody>
                    <a:bodyPr/>
                    <a:lstStyle/>
                    <a:p>
                      <a:pPr algn="ctr"/>
                      <a:r>
                        <a:rPr lang="en-US" sz="1700" b="0" dirty="0"/>
                        <a:t>47</a:t>
                      </a:r>
                    </a:p>
                  </a:txBody>
                  <a:tcPr/>
                </a:tc>
                <a:tc>
                  <a:txBody>
                    <a:bodyPr/>
                    <a:lstStyle/>
                    <a:p>
                      <a:pPr algn="ctr"/>
                      <a:r>
                        <a:rPr lang="en-US" sz="1700" dirty="0"/>
                        <a:t>$2</a:t>
                      </a:r>
                    </a:p>
                  </a:txBody>
                  <a:tcPr/>
                </a:tc>
                <a:tc>
                  <a:txBody>
                    <a:bodyPr/>
                    <a:lstStyle/>
                    <a:p>
                      <a:pPr algn="ctr"/>
                      <a:r>
                        <a:rPr lang="en-US" sz="1700" dirty="0"/>
                        <a:t>$4</a:t>
                      </a:r>
                    </a:p>
                  </a:txBody>
                  <a:tcPr/>
                </a:tc>
                <a:tc>
                  <a:txBody>
                    <a:bodyPr/>
                    <a:lstStyle/>
                    <a:p>
                      <a:pPr algn="ctr"/>
                      <a:r>
                        <a:rPr lang="en-US" sz="1700" dirty="0"/>
                        <a:t>$4</a:t>
                      </a:r>
                    </a:p>
                  </a:txBody>
                  <a:tcPr/>
                </a:tc>
                <a:tc>
                  <a:txBody>
                    <a:bodyPr/>
                    <a:lstStyle/>
                    <a:p>
                      <a:pPr algn="ctr"/>
                      <a:r>
                        <a:rPr lang="en-US" sz="1700" dirty="0"/>
                        <a:t>$3</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8470380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Absolute &amp; Comparative Advantage</a:t>
            </a:r>
          </a:p>
        </p:txBody>
      </p:sp>
    </p:spTree>
    <p:extLst>
      <p:ext uri="{BB962C8B-B14F-4D97-AF65-F5344CB8AC3E}">
        <p14:creationId xmlns:p14="http://schemas.microsoft.com/office/powerpoint/2010/main" val="26956125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pPr algn="ctr"/>
            <a:r>
              <a:rPr lang="en-US" u="sng" dirty="0"/>
              <a:t>Absolute &amp; Comparative Advantage</a:t>
            </a:r>
          </a:p>
        </p:txBody>
      </p:sp>
      <p:sp>
        <p:nvSpPr>
          <p:cNvPr id="3" name="Content Placeholder 2"/>
          <p:cNvSpPr>
            <a:spLocks noGrp="1"/>
          </p:cNvSpPr>
          <p:nvPr>
            <p:ph sz="quarter" idx="1"/>
          </p:nvPr>
        </p:nvSpPr>
        <p:spPr>
          <a:xfrm>
            <a:off x="914400" y="990600"/>
            <a:ext cx="7772400" cy="5562600"/>
          </a:xfrm>
        </p:spPr>
        <p:txBody>
          <a:bodyPr/>
          <a:lstStyle/>
          <a:p>
            <a:pPr lvl="2"/>
            <a:endParaRPr lang="en-US" b="1" dirty="0"/>
          </a:p>
          <a:p>
            <a:pPr lvl="2"/>
            <a:r>
              <a:rPr lang="en-US" b="1" dirty="0"/>
              <a:t>Absolute advantage: </a:t>
            </a:r>
            <a:r>
              <a:rPr lang="en-US" dirty="0"/>
              <a:t>refers to the ability of a country to produce a good using fewer resources than another country</a:t>
            </a:r>
          </a:p>
          <a:p>
            <a:pPr lvl="2"/>
            <a:endParaRPr lang="en-US" b="1" dirty="0"/>
          </a:p>
          <a:p>
            <a:pPr lvl="2"/>
            <a:r>
              <a:rPr lang="en-US" b="1" dirty="0"/>
              <a:t>Comparative advantage: </a:t>
            </a:r>
            <a:r>
              <a:rPr lang="en-US" dirty="0"/>
              <a:t>arises when a country has a lower relative cost, or opportunity cost, in the production of a good than another country.</a:t>
            </a:r>
          </a:p>
          <a:p>
            <a:pPr lvl="2"/>
            <a:endParaRPr lang="en-US" b="1" dirty="0"/>
          </a:p>
          <a:p>
            <a:pPr lvl="2"/>
            <a:r>
              <a:rPr lang="en-US" b="1" dirty="0"/>
              <a:t>Theory of absolute advantage: </a:t>
            </a:r>
            <a:r>
              <a:rPr lang="en-US" dirty="0"/>
              <a:t>if countries specialize in and export the good in which they have an absolute advantage, the result is increased production and consumption in each country.</a:t>
            </a:r>
          </a:p>
          <a:p>
            <a:pPr lvl="2"/>
            <a:endParaRPr lang="en-US" b="1" dirty="0"/>
          </a:p>
          <a:p>
            <a:pPr lvl="2"/>
            <a:r>
              <a:rPr lang="en-US" b="1" dirty="0"/>
              <a:t>Theory of comparative advantage: </a:t>
            </a:r>
            <a:r>
              <a:rPr lang="en-US" dirty="0"/>
              <a:t>as long as opportunity costs in two or more countries differ, it is possible for all countries to gain from specialization and trade according to their comparative advantage.</a:t>
            </a:r>
            <a:endParaRPr lang="en-US" b="1" dirty="0"/>
          </a:p>
        </p:txBody>
      </p:sp>
    </p:spTree>
    <p:extLst>
      <p:ext uri="{BB962C8B-B14F-4D97-AF65-F5344CB8AC3E}">
        <p14:creationId xmlns:p14="http://schemas.microsoft.com/office/powerpoint/2010/main" val="301648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pPr algn="ctr"/>
            <a:r>
              <a:rPr lang="en-US" u="sng" dirty="0"/>
              <a:t>Example; Supply Cappuccinos</a:t>
            </a:r>
          </a:p>
        </p:txBody>
      </p:sp>
      <p:sp>
        <p:nvSpPr>
          <p:cNvPr id="3" name="Content Placeholder 2"/>
          <p:cNvSpPr>
            <a:spLocks noGrp="1"/>
          </p:cNvSpPr>
          <p:nvPr>
            <p:ph sz="quarter" idx="1"/>
          </p:nvPr>
        </p:nvSpPr>
        <p:spPr>
          <a:xfrm>
            <a:off x="914400" y="1066800"/>
            <a:ext cx="7772400" cy="4953000"/>
          </a:xfrm>
        </p:spPr>
        <p:txBody>
          <a:bodyPr/>
          <a:lstStyle/>
          <a:p>
            <a:pPr lvl="2"/>
            <a:endParaRPr lang="en-US" dirty="0"/>
          </a:p>
          <a:p>
            <a:pPr lvl="2"/>
            <a:r>
              <a:rPr lang="en-US" dirty="0"/>
              <a:t>Suppose the supply of cappuccinos in Richmond Hill can be expressed as </a:t>
            </a:r>
            <a:r>
              <a:rPr lang="en-US" b="1" dirty="0"/>
              <a:t>Q</a:t>
            </a:r>
            <a:r>
              <a:rPr lang="en-US" b="1" baseline="-25000" dirty="0"/>
              <a:t>s</a:t>
            </a:r>
            <a:r>
              <a:rPr lang="en-US" b="1" dirty="0"/>
              <a:t> = -200 + 150P </a:t>
            </a:r>
          </a:p>
          <a:p>
            <a:pPr lvl="2"/>
            <a:endParaRPr lang="en-US" b="1" dirty="0"/>
          </a:p>
          <a:p>
            <a:pPr lvl="4"/>
            <a:r>
              <a:rPr lang="en-US" dirty="0"/>
              <a:t>It is possible to construct both a supply schedule and supply curve from this supply function</a:t>
            </a:r>
          </a:p>
        </p:txBody>
      </p:sp>
      <p:graphicFrame>
        <p:nvGraphicFramePr>
          <p:cNvPr id="4" name="Table 3"/>
          <p:cNvGraphicFramePr>
            <a:graphicFrameLocks noGrp="1"/>
          </p:cNvGraphicFramePr>
          <p:nvPr/>
        </p:nvGraphicFramePr>
        <p:xfrm>
          <a:off x="1676400" y="3429000"/>
          <a:ext cx="6324599" cy="2966720"/>
        </p:xfrm>
        <a:graphic>
          <a:graphicData uri="http://schemas.openxmlformats.org/drawingml/2006/table">
            <a:tbl>
              <a:tblPr firstRow="1" bandRow="1">
                <a:tableStyleId>{5940675A-B579-460E-94D1-54222C63F5DA}</a:tableStyleId>
              </a:tblPr>
              <a:tblGrid>
                <a:gridCol w="2590799">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370840">
                <a:tc gridSpan="2">
                  <a:txBody>
                    <a:bodyPr/>
                    <a:lstStyle/>
                    <a:p>
                      <a:pPr algn="ctr"/>
                      <a:r>
                        <a:rPr lang="en-US" b="1" dirty="0"/>
                        <a:t>Linear</a:t>
                      </a:r>
                      <a:r>
                        <a:rPr lang="en-US" b="1" baseline="0" dirty="0"/>
                        <a:t> supply schedule: Cappuccinos</a:t>
                      </a:r>
                      <a:endParaRPr lang="en-US" b="1" dirty="0"/>
                    </a:p>
                  </a:txBody>
                  <a:tcPr>
                    <a:solidFill>
                      <a:schemeClr val="accent1">
                        <a:lumMod val="60000"/>
                        <a:lumOff val="40000"/>
                      </a:schemeClr>
                    </a:solidFill>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b="1" dirty="0"/>
                        <a:t>Price of</a:t>
                      </a:r>
                      <a:r>
                        <a:rPr lang="en-US" b="1" baseline="0" dirty="0"/>
                        <a:t> Cappuccinos (P)</a:t>
                      </a:r>
                      <a:endParaRPr lang="en-US" b="1" dirty="0"/>
                    </a:p>
                  </a:txBody>
                  <a:tcPr>
                    <a:solidFill>
                      <a:schemeClr val="accent1">
                        <a:lumMod val="40000"/>
                        <a:lumOff val="60000"/>
                      </a:schemeClr>
                    </a:solidFill>
                  </a:tcPr>
                </a:tc>
                <a:tc>
                  <a:txBody>
                    <a:bodyPr/>
                    <a:lstStyle/>
                    <a:p>
                      <a:pPr algn="ctr"/>
                      <a:r>
                        <a:rPr lang="en-US" b="1" dirty="0"/>
                        <a:t>Quantity supplied</a:t>
                      </a:r>
                      <a:r>
                        <a:rPr lang="en-US" b="1" baseline="0" dirty="0"/>
                        <a:t> per day (</a:t>
                      </a:r>
                      <a:r>
                        <a:rPr lang="en-US" b="1" dirty="0"/>
                        <a:t>Q</a:t>
                      </a:r>
                      <a:r>
                        <a:rPr lang="en-US" b="1" baseline="-25000" dirty="0"/>
                        <a:t>D</a:t>
                      </a:r>
                      <a:r>
                        <a:rPr lang="en-US" b="1" baseline="0" dirty="0"/>
                        <a:t>)</a:t>
                      </a:r>
                      <a:endParaRPr lang="en-US" b="1" dirty="0"/>
                    </a:p>
                  </a:txBody>
                  <a:tcPr>
                    <a:solidFill>
                      <a:schemeClr val="accent1">
                        <a:lumMod val="40000"/>
                        <a:lumOff val="60000"/>
                      </a:schemeClr>
                    </a:solidFill>
                  </a:tcPr>
                </a:tc>
                <a:extLst>
                  <a:ext uri="{0D108BD9-81ED-4DB2-BD59-A6C34878D82A}">
                    <a16:rowId xmlns:a16="http://schemas.microsoft.com/office/drawing/2014/main" val="10001"/>
                  </a:ext>
                </a:extLst>
              </a:tr>
              <a:tr h="370840">
                <a:tc>
                  <a:txBody>
                    <a:bodyPr/>
                    <a:lstStyle/>
                    <a:p>
                      <a:pPr algn="ctr"/>
                      <a:r>
                        <a:rPr lang="en-US" dirty="0"/>
                        <a:t>10</a:t>
                      </a:r>
                    </a:p>
                  </a:txBody>
                  <a:tcPr/>
                </a:tc>
                <a:tc>
                  <a:txBody>
                    <a:bodyPr/>
                    <a:lstStyle/>
                    <a:p>
                      <a:pPr algn="ctr"/>
                      <a:r>
                        <a:rPr lang="en-US" dirty="0"/>
                        <a:t>1300</a:t>
                      </a:r>
                    </a:p>
                  </a:txBody>
                  <a:tcPr/>
                </a:tc>
                <a:extLst>
                  <a:ext uri="{0D108BD9-81ED-4DB2-BD59-A6C34878D82A}">
                    <a16:rowId xmlns:a16="http://schemas.microsoft.com/office/drawing/2014/main" val="10002"/>
                  </a:ext>
                </a:extLst>
              </a:tr>
              <a:tr h="370840">
                <a:tc>
                  <a:txBody>
                    <a:bodyPr/>
                    <a:lstStyle/>
                    <a:p>
                      <a:pPr algn="ctr"/>
                      <a:r>
                        <a:rPr lang="en-US" dirty="0"/>
                        <a:t>8</a:t>
                      </a:r>
                    </a:p>
                  </a:txBody>
                  <a:tcPr/>
                </a:tc>
                <a:tc>
                  <a:txBody>
                    <a:bodyPr/>
                    <a:lstStyle/>
                    <a:p>
                      <a:pPr algn="ctr"/>
                      <a:r>
                        <a:rPr lang="en-US" dirty="0"/>
                        <a:t>1000</a:t>
                      </a:r>
                    </a:p>
                  </a:txBody>
                  <a:tcPr/>
                </a:tc>
                <a:extLst>
                  <a:ext uri="{0D108BD9-81ED-4DB2-BD59-A6C34878D82A}">
                    <a16:rowId xmlns:a16="http://schemas.microsoft.com/office/drawing/2014/main" val="10003"/>
                  </a:ext>
                </a:extLst>
              </a:tr>
              <a:tr h="370840">
                <a:tc>
                  <a:txBody>
                    <a:bodyPr/>
                    <a:lstStyle/>
                    <a:p>
                      <a:pPr algn="ctr"/>
                      <a:r>
                        <a:rPr lang="en-US" dirty="0"/>
                        <a:t>6</a:t>
                      </a:r>
                    </a:p>
                  </a:txBody>
                  <a:tcPr/>
                </a:tc>
                <a:tc>
                  <a:txBody>
                    <a:bodyPr/>
                    <a:lstStyle/>
                    <a:p>
                      <a:pPr algn="ctr"/>
                      <a:r>
                        <a:rPr lang="en-US" dirty="0"/>
                        <a:t>700</a:t>
                      </a:r>
                    </a:p>
                  </a:txBody>
                  <a:tcPr/>
                </a:tc>
                <a:extLst>
                  <a:ext uri="{0D108BD9-81ED-4DB2-BD59-A6C34878D82A}">
                    <a16:rowId xmlns:a16="http://schemas.microsoft.com/office/drawing/2014/main" val="10004"/>
                  </a:ext>
                </a:extLst>
              </a:tr>
              <a:tr h="370840">
                <a:tc>
                  <a:txBody>
                    <a:bodyPr/>
                    <a:lstStyle/>
                    <a:p>
                      <a:pPr algn="ctr"/>
                      <a:r>
                        <a:rPr lang="en-US" dirty="0"/>
                        <a:t>4</a:t>
                      </a:r>
                    </a:p>
                  </a:txBody>
                  <a:tcPr/>
                </a:tc>
                <a:tc>
                  <a:txBody>
                    <a:bodyPr/>
                    <a:lstStyle/>
                    <a:p>
                      <a:pPr algn="ctr"/>
                      <a:r>
                        <a:rPr lang="en-US" dirty="0"/>
                        <a:t>400</a:t>
                      </a:r>
                    </a:p>
                  </a:txBody>
                  <a:tcPr/>
                </a:tc>
                <a:extLst>
                  <a:ext uri="{0D108BD9-81ED-4DB2-BD59-A6C34878D82A}">
                    <a16:rowId xmlns:a16="http://schemas.microsoft.com/office/drawing/2014/main" val="10005"/>
                  </a:ext>
                </a:extLst>
              </a:tr>
              <a:tr h="370840">
                <a:tc>
                  <a:txBody>
                    <a:bodyPr/>
                    <a:lstStyle/>
                    <a:p>
                      <a:pPr algn="ctr"/>
                      <a:r>
                        <a:rPr lang="en-US" dirty="0"/>
                        <a:t>2</a:t>
                      </a:r>
                    </a:p>
                  </a:txBody>
                  <a:tcPr/>
                </a:tc>
                <a:tc>
                  <a:txBody>
                    <a:bodyPr/>
                    <a:lstStyle/>
                    <a:p>
                      <a:pPr algn="ctr"/>
                      <a:r>
                        <a:rPr lang="en-US" dirty="0"/>
                        <a:t>100</a:t>
                      </a:r>
                    </a:p>
                  </a:txBody>
                  <a:tcPr/>
                </a:tc>
                <a:extLst>
                  <a:ext uri="{0D108BD9-81ED-4DB2-BD59-A6C34878D82A}">
                    <a16:rowId xmlns:a16="http://schemas.microsoft.com/office/drawing/2014/main" val="10006"/>
                  </a:ext>
                </a:extLst>
              </a:tr>
              <a:tr h="370840">
                <a:tc>
                  <a:txBody>
                    <a:bodyPr/>
                    <a:lstStyle/>
                    <a:p>
                      <a:pPr algn="ctr"/>
                      <a:r>
                        <a:rPr lang="en-US" dirty="0"/>
                        <a:t>0</a:t>
                      </a:r>
                    </a:p>
                  </a:txBody>
                  <a:tcPr/>
                </a:tc>
                <a:tc>
                  <a:txBody>
                    <a:bodyPr/>
                    <a:lstStyle/>
                    <a:p>
                      <a:pPr algn="ctr"/>
                      <a:r>
                        <a:rPr lang="en-US" dirty="0"/>
                        <a:t>-200</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08834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pPr algn="ctr"/>
            <a:r>
              <a:rPr lang="en-US" u="sng" dirty="0"/>
              <a:t>Law of Absolute Advantage</a:t>
            </a:r>
          </a:p>
        </p:txBody>
      </p:sp>
      <p:sp>
        <p:nvSpPr>
          <p:cNvPr id="3" name="Content Placeholder 2"/>
          <p:cNvSpPr>
            <a:spLocks noGrp="1"/>
          </p:cNvSpPr>
          <p:nvPr>
            <p:ph sz="quarter" idx="1"/>
          </p:nvPr>
        </p:nvSpPr>
        <p:spPr>
          <a:xfrm>
            <a:off x="914400" y="914400"/>
            <a:ext cx="7772400" cy="4876800"/>
          </a:xfrm>
        </p:spPr>
        <p:txBody>
          <a:bodyPr/>
          <a:lstStyle/>
          <a:p>
            <a:pPr lvl="2"/>
            <a:endParaRPr lang="en-US" dirty="0"/>
          </a:p>
          <a:p>
            <a:pPr lvl="2"/>
            <a:r>
              <a:rPr lang="en-US" b="1" dirty="0"/>
              <a:t>Example; </a:t>
            </a:r>
            <a:r>
              <a:rPr lang="en-US" dirty="0"/>
              <a:t>Consider a simple world economy of two countries </a:t>
            </a:r>
            <a:r>
              <a:rPr lang="en-US" dirty="0" err="1"/>
              <a:t>Coffenia</a:t>
            </a:r>
            <a:r>
              <a:rPr lang="en-US" dirty="0"/>
              <a:t> and </a:t>
            </a:r>
            <a:r>
              <a:rPr lang="en-US" dirty="0" err="1"/>
              <a:t>Robotica</a:t>
            </a:r>
            <a:r>
              <a:rPr lang="en-US" dirty="0"/>
              <a:t>, that produce coffee and robots</a:t>
            </a:r>
          </a:p>
          <a:p>
            <a:pPr marL="594360" lvl="2" indent="0">
              <a:buNone/>
            </a:pPr>
            <a:endParaRPr lang="en-US" dirty="0"/>
          </a:p>
          <a:p>
            <a:pPr lvl="4"/>
            <a:r>
              <a:rPr lang="en-US" dirty="0"/>
              <a:t>Under autarky, assume that each worker in </a:t>
            </a:r>
            <a:r>
              <a:rPr lang="en-US" dirty="0" err="1"/>
              <a:t>Coffenia</a:t>
            </a:r>
            <a:r>
              <a:rPr lang="en-US" dirty="0"/>
              <a:t> and </a:t>
            </a:r>
            <a:r>
              <a:rPr lang="en-US" dirty="0" err="1"/>
              <a:t>Robotica</a:t>
            </a:r>
            <a:r>
              <a:rPr lang="en-US" dirty="0"/>
              <a:t> allocate their time evenly between production of robots and coffee</a:t>
            </a:r>
          </a:p>
          <a:p>
            <a:pPr marL="1143000" lvl="4" indent="0">
              <a:buNone/>
            </a:pPr>
            <a:r>
              <a:rPr lang="en-US" dirty="0"/>
              <a:t> </a:t>
            </a:r>
          </a:p>
          <a:p>
            <a:pPr lvl="4"/>
            <a:r>
              <a:rPr lang="en-US" dirty="0"/>
              <a:t>Suppose that the countries would trade </a:t>
            </a:r>
            <a:r>
              <a:rPr lang="en-US" b="1" dirty="0"/>
              <a:t>1 coffee: 1 robot </a:t>
            </a:r>
            <a:r>
              <a:rPr lang="en-US" dirty="0"/>
              <a:t>and that 3 units are traded</a:t>
            </a:r>
            <a:endParaRPr lang="en-US" b="1" dirty="0"/>
          </a:p>
          <a:p>
            <a:pPr marL="594360" lvl="2" indent="0">
              <a:buNone/>
            </a:pP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46871025"/>
              </p:ext>
            </p:extLst>
          </p:nvPr>
        </p:nvGraphicFramePr>
        <p:xfrm>
          <a:off x="762000" y="4343400"/>
          <a:ext cx="8077201" cy="2123440"/>
        </p:xfrm>
        <a:graphic>
          <a:graphicData uri="http://schemas.openxmlformats.org/drawingml/2006/table">
            <a:tbl>
              <a:tblPr firstRow="1" bandRow="1">
                <a:tableStyleId>{5940675A-B579-460E-94D1-54222C63F5DA}</a:tableStyleId>
              </a:tblPr>
              <a:tblGrid>
                <a:gridCol w="11430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838199">
                  <a:extLst>
                    <a:ext uri="{9D8B030D-6E8A-4147-A177-3AD203B41FA5}">
                      <a16:colId xmlns:a16="http://schemas.microsoft.com/office/drawing/2014/main" val="20002"/>
                    </a:ext>
                  </a:extLst>
                </a:gridCol>
                <a:gridCol w="838201">
                  <a:extLst>
                    <a:ext uri="{9D8B030D-6E8A-4147-A177-3AD203B41FA5}">
                      <a16:colId xmlns:a16="http://schemas.microsoft.com/office/drawing/2014/main" val="20003"/>
                    </a:ext>
                  </a:extLst>
                </a:gridCol>
                <a:gridCol w="838199">
                  <a:extLst>
                    <a:ext uri="{9D8B030D-6E8A-4147-A177-3AD203B41FA5}">
                      <a16:colId xmlns:a16="http://schemas.microsoft.com/office/drawing/2014/main" val="20004"/>
                    </a:ext>
                  </a:extLst>
                </a:gridCol>
                <a:gridCol w="838201">
                  <a:extLst>
                    <a:ext uri="{9D8B030D-6E8A-4147-A177-3AD203B41FA5}">
                      <a16:colId xmlns:a16="http://schemas.microsoft.com/office/drawing/2014/main" val="20005"/>
                    </a:ext>
                  </a:extLst>
                </a:gridCol>
                <a:gridCol w="838200">
                  <a:extLst>
                    <a:ext uri="{9D8B030D-6E8A-4147-A177-3AD203B41FA5}">
                      <a16:colId xmlns:a16="http://schemas.microsoft.com/office/drawing/2014/main" val="20006"/>
                    </a:ext>
                  </a:extLst>
                </a:gridCol>
                <a:gridCol w="914400">
                  <a:extLst>
                    <a:ext uri="{9D8B030D-6E8A-4147-A177-3AD203B41FA5}">
                      <a16:colId xmlns:a16="http://schemas.microsoft.com/office/drawing/2014/main" val="20007"/>
                    </a:ext>
                  </a:extLst>
                </a:gridCol>
                <a:gridCol w="838200">
                  <a:extLst>
                    <a:ext uri="{9D8B030D-6E8A-4147-A177-3AD203B41FA5}">
                      <a16:colId xmlns:a16="http://schemas.microsoft.com/office/drawing/2014/main" val="20008"/>
                    </a:ext>
                  </a:extLst>
                </a:gridCol>
              </a:tblGrid>
              <a:tr h="370840">
                <a:tc>
                  <a:txBody>
                    <a:bodyPr/>
                    <a:lstStyle/>
                    <a:p>
                      <a:endParaRPr lang="en-US" dirty="0"/>
                    </a:p>
                  </a:txBody>
                  <a:tcPr/>
                </a:tc>
                <a:tc gridSpan="2">
                  <a:txBody>
                    <a:bodyPr/>
                    <a:lstStyle/>
                    <a:p>
                      <a:pPr algn="ctr"/>
                      <a:r>
                        <a:rPr lang="en-US" b="1" baseline="0" dirty="0"/>
                        <a:t>Coffee or Robots</a:t>
                      </a:r>
                    </a:p>
                    <a:p>
                      <a:pPr algn="ctr"/>
                      <a:r>
                        <a:rPr lang="en-US" b="1" baseline="0" dirty="0"/>
                        <a:t>(Production)</a:t>
                      </a:r>
                      <a:endParaRPr lang="en-US" b="1" dirty="0"/>
                    </a:p>
                  </a:txBody>
                  <a:tcPr/>
                </a:tc>
                <a:tc hMerge="1">
                  <a:txBody>
                    <a:bodyPr/>
                    <a:lstStyle/>
                    <a:p>
                      <a:endParaRPr lang="en-US" dirty="0"/>
                    </a:p>
                  </a:txBody>
                  <a:tcPr/>
                </a:tc>
                <a:tc gridSpan="2">
                  <a:txBody>
                    <a:bodyPr/>
                    <a:lstStyle/>
                    <a:p>
                      <a:pPr algn="ctr"/>
                      <a:r>
                        <a:rPr lang="en-US" b="1" dirty="0"/>
                        <a:t> Autarky</a:t>
                      </a:r>
                    </a:p>
                    <a:p>
                      <a:pPr algn="ctr"/>
                      <a:r>
                        <a:rPr lang="en-US" b="1" dirty="0"/>
                        <a:t>(Production)</a:t>
                      </a:r>
                    </a:p>
                  </a:txBody>
                  <a:tcPr/>
                </a:tc>
                <a:tc hMerge="1">
                  <a:txBody>
                    <a:bodyPr/>
                    <a:lstStyle/>
                    <a:p>
                      <a:endParaRPr lang="en-US" dirty="0"/>
                    </a:p>
                  </a:txBody>
                  <a:tcPr/>
                </a:tc>
                <a:tc gridSpan="2">
                  <a:txBody>
                    <a:bodyPr/>
                    <a:lstStyle/>
                    <a:p>
                      <a:pPr algn="ctr"/>
                      <a:r>
                        <a:rPr lang="en-US" b="1" dirty="0"/>
                        <a:t>Specialization</a:t>
                      </a:r>
                    </a:p>
                    <a:p>
                      <a:pPr algn="ctr"/>
                      <a:r>
                        <a:rPr lang="en-US" b="1" dirty="0"/>
                        <a:t>(Production)</a:t>
                      </a:r>
                    </a:p>
                  </a:txBody>
                  <a:tcPr/>
                </a:tc>
                <a:tc hMerge="1">
                  <a:txBody>
                    <a:bodyPr/>
                    <a:lstStyle/>
                    <a:p>
                      <a:endParaRPr lang="en-US" dirty="0"/>
                    </a:p>
                  </a:txBody>
                  <a:tcPr/>
                </a:tc>
                <a:tc gridSpan="2">
                  <a:txBody>
                    <a:bodyPr/>
                    <a:lstStyle/>
                    <a:p>
                      <a:pPr algn="ctr"/>
                      <a:r>
                        <a:rPr lang="en-US" b="1" dirty="0"/>
                        <a:t>Specialization</a:t>
                      </a:r>
                    </a:p>
                    <a:p>
                      <a:pPr algn="ctr"/>
                      <a:r>
                        <a:rPr lang="en-US" b="1" dirty="0"/>
                        <a:t>(Consumption)</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endParaRPr lang="en-US"/>
                    </a:p>
                  </a:txBody>
                  <a:tcPr/>
                </a:tc>
                <a:tc>
                  <a:txBody>
                    <a:bodyPr/>
                    <a:lstStyle/>
                    <a:p>
                      <a:pPr algn="ctr"/>
                      <a:r>
                        <a:rPr lang="en-US" dirty="0"/>
                        <a:t>Coffee</a:t>
                      </a:r>
                    </a:p>
                  </a:txBody>
                  <a:tcPr/>
                </a:tc>
                <a:tc>
                  <a:txBody>
                    <a:bodyPr/>
                    <a:lstStyle/>
                    <a:p>
                      <a:pPr algn="ctr"/>
                      <a:r>
                        <a:rPr lang="en-US" dirty="0"/>
                        <a:t>Robots</a:t>
                      </a:r>
                    </a:p>
                  </a:txBody>
                  <a:tcPr/>
                </a:tc>
                <a:tc>
                  <a:txBody>
                    <a:bodyPr/>
                    <a:lstStyle/>
                    <a:p>
                      <a:pPr algn="ctr"/>
                      <a:r>
                        <a:rPr lang="en-US" dirty="0"/>
                        <a:t>Coffee</a:t>
                      </a:r>
                    </a:p>
                  </a:txBody>
                  <a:tcPr/>
                </a:tc>
                <a:tc>
                  <a:txBody>
                    <a:bodyPr/>
                    <a:lstStyle/>
                    <a:p>
                      <a:pPr algn="ctr"/>
                      <a:r>
                        <a:rPr lang="en-US" dirty="0"/>
                        <a:t>Robots</a:t>
                      </a:r>
                    </a:p>
                  </a:txBody>
                  <a:tcPr/>
                </a:tc>
                <a:tc>
                  <a:txBody>
                    <a:bodyPr/>
                    <a:lstStyle/>
                    <a:p>
                      <a:pPr algn="ctr"/>
                      <a:r>
                        <a:rPr lang="en-US" dirty="0"/>
                        <a:t>Coffee</a:t>
                      </a:r>
                    </a:p>
                  </a:txBody>
                  <a:tcPr/>
                </a:tc>
                <a:tc>
                  <a:txBody>
                    <a:bodyPr/>
                    <a:lstStyle/>
                    <a:p>
                      <a:pPr algn="ctr"/>
                      <a:r>
                        <a:rPr lang="en-US" dirty="0"/>
                        <a:t>Robots</a:t>
                      </a:r>
                    </a:p>
                  </a:txBody>
                  <a:tcPr/>
                </a:tc>
                <a:tc>
                  <a:txBody>
                    <a:bodyPr/>
                    <a:lstStyle/>
                    <a:p>
                      <a:pPr algn="ctr"/>
                      <a:r>
                        <a:rPr lang="en-US" dirty="0"/>
                        <a:t>Coffee</a:t>
                      </a:r>
                    </a:p>
                  </a:txBody>
                  <a:tcPr/>
                </a:tc>
                <a:tc>
                  <a:txBody>
                    <a:bodyPr/>
                    <a:lstStyle/>
                    <a:p>
                      <a:pPr algn="ctr"/>
                      <a:r>
                        <a:rPr lang="en-US" dirty="0"/>
                        <a:t>Robots</a:t>
                      </a:r>
                    </a:p>
                  </a:txBody>
                  <a:tcPr/>
                </a:tc>
                <a:extLst>
                  <a:ext uri="{0D108BD9-81ED-4DB2-BD59-A6C34878D82A}">
                    <a16:rowId xmlns:a16="http://schemas.microsoft.com/office/drawing/2014/main" val="10001"/>
                  </a:ext>
                </a:extLst>
              </a:tr>
              <a:tr h="370840">
                <a:tc>
                  <a:txBody>
                    <a:bodyPr/>
                    <a:lstStyle/>
                    <a:p>
                      <a:r>
                        <a:rPr lang="en-US" b="1" dirty="0" err="1"/>
                        <a:t>Coffenia</a:t>
                      </a:r>
                      <a:endParaRPr lang="en-US" b="1" dirty="0"/>
                    </a:p>
                  </a:txBody>
                  <a:tcPr/>
                </a:tc>
                <a:tc>
                  <a:txBody>
                    <a:bodyPr/>
                    <a:lstStyle/>
                    <a:p>
                      <a:pPr algn="ctr"/>
                      <a:r>
                        <a:rPr lang="en-US" dirty="0"/>
                        <a:t>8</a:t>
                      </a:r>
                    </a:p>
                  </a:txBody>
                  <a:tcPr/>
                </a:tc>
                <a:tc>
                  <a:txBody>
                    <a:bodyPr/>
                    <a:lstStyle/>
                    <a:p>
                      <a:pPr algn="ctr"/>
                      <a:r>
                        <a:rPr lang="en-US" dirty="0"/>
                        <a:t>4</a:t>
                      </a:r>
                    </a:p>
                  </a:txBody>
                  <a:tcPr/>
                </a:tc>
                <a:tc>
                  <a:txBody>
                    <a:bodyPr/>
                    <a:lstStyle/>
                    <a:p>
                      <a:pPr algn="ctr"/>
                      <a:r>
                        <a:rPr lang="en-US" dirty="0"/>
                        <a:t>4</a:t>
                      </a:r>
                    </a:p>
                  </a:txBody>
                  <a:tcPr/>
                </a:tc>
                <a:tc>
                  <a:txBody>
                    <a:bodyPr/>
                    <a:lstStyle/>
                    <a:p>
                      <a:pPr algn="ctr"/>
                      <a:r>
                        <a:rPr lang="en-US" dirty="0"/>
                        <a:t>2</a:t>
                      </a:r>
                    </a:p>
                  </a:txBody>
                  <a:tcPr/>
                </a:tc>
                <a:tc>
                  <a:txBody>
                    <a:bodyPr/>
                    <a:lstStyle/>
                    <a:p>
                      <a:pPr algn="ctr"/>
                      <a:r>
                        <a:rPr lang="en-US" dirty="0"/>
                        <a:t>8</a:t>
                      </a:r>
                    </a:p>
                  </a:txBody>
                  <a:tcPr/>
                </a:tc>
                <a:tc>
                  <a:txBody>
                    <a:bodyPr/>
                    <a:lstStyle/>
                    <a:p>
                      <a:pPr algn="ctr"/>
                      <a:r>
                        <a:rPr lang="en-US" dirty="0"/>
                        <a:t>0</a:t>
                      </a:r>
                    </a:p>
                  </a:txBody>
                  <a:tcPr/>
                </a:tc>
                <a:tc>
                  <a:txBody>
                    <a:bodyPr/>
                    <a:lstStyle/>
                    <a:p>
                      <a:pPr algn="ctr"/>
                      <a:r>
                        <a:rPr lang="en-US" dirty="0"/>
                        <a:t>5</a:t>
                      </a:r>
                    </a:p>
                  </a:txBody>
                  <a:tcPr/>
                </a:tc>
                <a:tc>
                  <a:txBody>
                    <a:bodyPr/>
                    <a:lstStyle/>
                    <a:p>
                      <a:pPr algn="ctr"/>
                      <a:r>
                        <a:rPr lang="en-US" dirty="0"/>
                        <a:t>3</a:t>
                      </a:r>
                    </a:p>
                  </a:txBody>
                  <a:tcPr/>
                </a:tc>
                <a:extLst>
                  <a:ext uri="{0D108BD9-81ED-4DB2-BD59-A6C34878D82A}">
                    <a16:rowId xmlns:a16="http://schemas.microsoft.com/office/drawing/2014/main" val="10002"/>
                  </a:ext>
                </a:extLst>
              </a:tr>
              <a:tr h="370840">
                <a:tc>
                  <a:txBody>
                    <a:bodyPr/>
                    <a:lstStyle/>
                    <a:p>
                      <a:r>
                        <a:rPr lang="en-US" b="1" dirty="0" err="1"/>
                        <a:t>Robotica</a:t>
                      </a:r>
                      <a:endParaRPr lang="en-US" b="1" dirty="0"/>
                    </a:p>
                  </a:txBody>
                  <a:tcPr/>
                </a:tc>
                <a:tc>
                  <a:txBody>
                    <a:bodyPr/>
                    <a:lstStyle/>
                    <a:p>
                      <a:pPr algn="ctr"/>
                      <a:r>
                        <a:rPr lang="en-US" dirty="0"/>
                        <a:t>3</a:t>
                      </a:r>
                    </a:p>
                  </a:txBody>
                  <a:tcPr/>
                </a:tc>
                <a:tc>
                  <a:txBody>
                    <a:bodyPr/>
                    <a:lstStyle/>
                    <a:p>
                      <a:pPr algn="ctr"/>
                      <a:r>
                        <a:rPr lang="en-US" dirty="0"/>
                        <a:t>6</a:t>
                      </a:r>
                    </a:p>
                  </a:txBody>
                  <a:tcPr/>
                </a:tc>
                <a:tc>
                  <a:txBody>
                    <a:bodyPr/>
                    <a:lstStyle/>
                    <a:p>
                      <a:pPr algn="ctr"/>
                      <a:r>
                        <a:rPr lang="en-US" dirty="0"/>
                        <a:t>1.5</a:t>
                      </a:r>
                    </a:p>
                  </a:txBody>
                  <a:tcPr/>
                </a:tc>
                <a:tc>
                  <a:txBody>
                    <a:bodyPr/>
                    <a:lstStyle/>
                    <a:p>
                      <a:pPr algn="ctr"/>
                      <a:r>
                        <a:rPr lang="en-US" dirty="0"/>
                        <a:t>3</a:t>
                      </a:r>
                    </a:p>
                  </a:txBody>
                  <a:tcPr/>
                </a:tc>
                <a:tc>
                  <a:txBody>
                    <a:bodyPr/>
                    <a:lstStyle/>
                    <a:p>
                      <a:pPr algn="ctr"/>
                      <a:r>
                        <a:rPr lang="en-US" dirty="0"/>
                        <a:t>0</a:t>
                      </a:r>
                    </a:p>
                  </a:txBody>
                  <a:tcPr/>
                </a:tc>
                <a:tc>
                  <a:txBody>
                    <a:bodyPr/>
                    <a:lstStyle/>
                    <a:p>
                      <a:pPr algn="ctr"/>
                      <a:r>
                        <a:rPr lang="en-US" dirty="0"/>
                        <a:t>6</a:t>
                      </a:r>
                    </a:p>
                  </a:txBody>
                  <a:tcPr/>
                </a:tc>
                <a:tc>
                  <a:txBody>
                    <a:bodyPr/>
                    <a:lstStyle/>
                    <a:p>
                      <a:pPr algn="ctr"/>
                      <a:r>
                        <a:rPr lang="en-US" dirty="0"/>
                        <a:t>3</a:t>
                      </a:r>
                    </a:p>
                  </a:txBody>
                  <a:tcPr/>
                </a:tc>
                <a:tc>
                  <a:txBody>
                    <a:bodyPr/>
                    <a:lstStyle/>
                    <a:p>
                      <a:pPr algn="ctr"/>
                      <a:r>
                        <a:rPr lang="en-US" dirty="0"/>
                        <a:t>3</a:t>
                      </a:r>
                    </a:p>
                  </a:txBody>
                  <a:tcPr/>
                </a:tc>
                <a:extLst>
                  <a:ext uri="{0D108BD9-81ED-4DB2-BD59-A6C34878D82A}">
                    <a16:rowId xmlns:a16="http://schemas.microsoft.com/office/drawing/2014/main" val="10003"/>
                  </a:ext>
                </a:extLst>
              </a:tr>
              <a:tr h="370840">
                <a:tc>
                  <a:txBody>
                    <a:bodyPr/>
                    <a:lstStyle/>
                    <a:p>
                      <a:r>
                        <a:rPr lang="en-US" b="1" dirty="0"/>
                        <a:t>Total</a:t>
                      </a:r>
                    </a:p>
                  </a:txBody>
                  <a:tcPr/>
                </a:tc>
                <a:tc>
                  <a:txBody>
                    <a:bodyPr/>
                    <a:lstStyle/>
                    <a:p>
                      <a:pPr algn="ctr"/>
                      <a:r>
                        <a:rPr lang="en-US"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pPr algn="ctr"/>
                      <a:r>
                        <a:rPr lang="en-US" dirty="0"/>
                        <a:t>5.5</a:t>
                      </a:r>
                    </a:p>
                  </a:txBody>
                  <a:tcPr>
                    <a:solidFill>
                      <a:srgbClr val="FF0000"/>
                    </a:solidFill>
                  </a:tcPr>
                </a:tc>
                <a:tc>
                  <a:txBody>
                    <a:bodyPr/>
                    <a:lstStyle/>
                    <a:p>
                      <a:pPr algn="ctr"/>
                      <a:r>
                        <a:rPr lang="en-US" dirty="0"/>
                        <a:t>5</a:t>
                      </a:r>
                    </a:p>
                  </a:txBody>
                  <a:tcPr>
                    <a:solidFill>
                      <a:srgbClr val="FF0000"/>
                    </a:solidFill>
                  </a:tcPr>
                </a:tc>
                <a:tc>
                  <a:txBody>
                    <a:bodyPr/>
                    <a:lstStyle/>
                    <a:p>
                      <a:pPr algn="ctr"/>
                      <a:r>
                        <a:rPr lang="en-US" dirty="0"/>
                        <a:t>8</a:t>
                      </a:r>
                    </a:p>
                  </a:txBody>
                  <a:tcPr>
                    <a:solidFill>
                      <a:srgbClr val="FFFF00"/>
                    </a:solidFill>
                  </a:tcPr>
                </a:tc>
                <a:tc>
                  <a:txBody>
                    <a:bodyPr/>
                    <a:lstStyle/>
                    <a:p>
                      <a:pPr algn="ctr"/>
                      <a:r>
                        <a:rPr lang="en-US" dirty="0"/>
                        <a:t>6</a:t>
                      </a:r>
                    </a:p>
                  </a:txBody>
                  <a:tcPr>
                    <a:solidFill>
                      <a:srgbClr val="FFFF00"/>
                    </a:solidFill>
                  </a:tcPr>
                </a:tc>
                <a:tc>
                  <a:txBody>
                    <a:bodyPr/>
                    <a:lstStyle/>
                    <a:p>
                      <a:pPr algn="ctr"/>
                      <a:r>
                        <a:rPr lang="en-US" dirty="0"/>
                        <a:t>8</a:t>
                      </a:r>
                    </a:p>
                  </a:txBody>
                  <a:tcPr>
                    <a:noFill/>
                  </a:tcPr>
                </a:tc>
                <a:tc>
                  <a:txBody>
                    <a:bodyPr/>
                    <a:lstStyle/>
                    <a:p>
                      <a:pPr algn="ctr"/>
                      <a:r>
                        <a:rPr lang="en-US" dirty="0"/>
                        <a:t>6</a:t>
                      </a:r>
                    </a:p>
                  </a:txBody>
                  <a:tcP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177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28600"/>
            <a:ext cx="7848600" cy="5791200"/>
          </a:xfrm>
        </p:spPr>
        <p:txBody>
          <a:bodyPr/>
          <a:lstStyle/>
          <a:p>
            <a:pPr lvl="2"/>
            <a:endParaRPr lang="en-US" dirty="0"/>
          </a:p>
          <a:p>
            <a:pPr lvl="2"/>
            <a:r>
              <a:rPr lang="en-US" dirty="0"/>
              <a:t>Originally, both countries were producing on their PPF</a:t>
            </a:r>
          </a:p>
          <a:p>
            <a:pPr lvl="4"/>
            <a:r>
              <a:rPr lang="en-US" dirty="0"/>
              <a:t>Trade allows countries to consume at a point outside of their PPF</a:t>
            </a:r>
          </a:p>
          <a:p>
            <a:pPr lvl="4"/>
            <a:r>
              <a:rPr lang="en-US" dirty="0"/>
              <a:t>Specialization increases production by 2.5 units of coffee and 1 robot</a:t>
            </a:r>
          </a:p>
          <a:p>
            <a:pPr lvl="4"/>
            <a:endParaRPr lang="en-US" dirty="0"/>
          </a:p>
          <a:p>
            <a:pPr lvl="2"/>
            <a:r>
              <a:rPr lang="en-US" dirty="0"/>
              <a:t>Specialization according to absolute advantage leads to a global reallocation of resources where production takes place by the most efficient producers</a:t>
            </a:r>
          </a:p>
        </p:txBody>
      </p:sp>
      <p:pic>
        <p:nvPicPr>
          <p:cNvPr id="1026" name="Picture 2" descr="C:\Users\bkenny\Desktop\Paper 3\Absolute Advant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1856" y="2971800"/>
            <a:ext cx="3976356" cy="3600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9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pPr algn="ctr"/>
            <a:r>
              <a:rPr lang="en-US" u="sng" dirty="0"/>
              <a:t>Law of Comparative Advantage </a:t>
            </a:r>
          </a:p>
        </p:txBody>
      </p:sp>
      <p:sp>
        <p:nvSpPr>
          <p:cNvPr id="3" name="Content Placeholder 2"/>
          <p:cNvSpPr>
            <a:spLocks noGrp="1"/>
          </p:cNvSpPr>
          <p:nvPr>
            <p:ph sz="quarter" idx="1"/>
          </p:nvPr>
        </p:nvSpPr>
        <p:spPr>
          <a:xfrm>
            <a:off x="914400" y="914400"/>
            <a:ext cx="7772400" cy="5562600"/>
          </a:xfrm>
        </p:spPr>
        <p:txBody>
          <a:bodyPr>
            <a:normAutofit lnSpcReduction="10000"/>
          </a:bodyPr>
          <a:lstStyle/>
          <a:p>
            <a:pPr lvl="2"/>
            <a:endParaRPr lang="en-US" dirty="0"/>
          </a:p>
          <a:p>
            <a:pPr lvl="2"/>
            <a:r>
              <a:rPr lang="en-US" b="1" dirty="0"/>
              <a:t>Example; </a:t>
            </a:r>
            <a:r>
              <a:rPr lang="en-US" dirty="0"/>
              <a:t>Consider a simple world economy of two countries </a:t>
            </a:r>
            <a:r>
              <a:rPr lang="en-US" dirty="0" err="1"/>
              <a:t>Cottonia</a:t>
            </a:r>
            <a:r>
              <a:rPr lang="en-US" dirty="0"/>
              <a:t> and </a:t>
            </a:r>
            <a:r>
              <a:rPr lang="en-US" dirty="0" err="1"/>
              <a:t>Microchippia</a:t>
            </a:r>
            <a:r>
              <a:rPr lang="en-US" dirty="0"/>
              <a:t>, producing cotton and microchips.</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r>
              <a:rPr lang="en-US" dirty="0"/>
              <a:t>Suppose that the countries trade </a:t>
            </a:r>
            <a:r>
              <a:rPr lang="en-US" b="1" dirty="0"/>
              <a:t>1 cotton: 1 microchip </a:t>
            </a:r>
            <a:r>
              <a:rPr lang="en-US" dirty="0"/>
              <a:t>and that 10 units are traded</a:t>
            </a:r>
            <a:endParaRPr lang="en-US" b="1" dirty="0"/>
          </a:p>
          <a:p>
            <a:pPr lvl="2"/>
            <a:endParaRPr lang="en-US" dirty="0"/>
          </a:p>
          <a:p>
            <a:pPr lvl="2"/>
            <a:r>
              <a:rPr lang="en-US" dirty="0"/>
              <a:t>Since </a:t>
            </a:r>
            <a:r>
              <a:rPr lang="en-US" dirty="0" err="1"/>
              <a:t>Cottonia</a:t>
            </a:r>
            <a:r>
              <a:rPr lang="en-US" dirty="0"/>
              <a:t> has a lower opportunity cost in the production of cotton the country would specialize in cotton production</a:t>
            </a:r>
          </a:p>
          <a:p>
            <a:pPr marL="594360" lvl="2" indent="0">
              <a:buNone/>
            </a:pPr>
            <a:r>
              <a:rPr lang="en-US" dirty="0"/>
              <a:t> </a:t>
            </a:r>
          </a:p>
          <a:p>
            <a:pPr lvl="4"/>
            <a:r>
              <a:rPr lang="en-US" dirty="0" err="1"/>
              <a:t>Cottonia</a:t>
            </a:r>
            <a:r>
              <a:rPr lang="en-US" dirty="0"/>
              <a:t> would export cotton and import microchips</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3397901512"/>
              </p:ext>
            </p:extLst>
          </p:nvPr>
        </p:nvGraphicFramePr>
        <p:xfrm>
          <a:off x="609600" y="2057400"/>
          <a:ext cx="8229600" cy="1752600"/>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gridCol w="2133600">
                  <a:extLst>
                    <a:ext uri="{9D8B030D-6E8A-4147-A177-3AD203B41FA5}">
                      <a16:colId xmlns:a16="http://schemas.microsoft.com/office/drawing/2014/main" val="20004"/>
                    </a:ext>
                  </a:extLst>
                </a:gridCol>
              </a:tblGrid>
              <a:tr h="370840">
                <a:tc>
                  <a:txBody>
                    <a:bodyPr/>
                    <a:lstStyle/>
                    <a:p>
                      <a:endParaRPr lang="en-US" dirty="0"/>
                    </a:p>
                  </a:txBody>
                  <a:tcPr/>
                </a:tc>
                <a:tc gridSpan="2">
                  <a:txBody>
                    <a:bodyPr/>
                    <a:lstStyle/>
                    <a:p>
                      <a:pPr algn="ctr"/>
                      <a:r>
                        <a:rPr lang="en-US" b="1" baseline="0" dirty="0"/>
                        <a:t>Cotton or Microchips</a:t>
                      </a:r>
                    </a:p>
                    <a:p>
                      <a:pPr algn="ctr"/>
                      <a:r>
                        <a:rPr lang="en-US" b="1" baseline="0" dirty="0"/>
                        <a:t>(Production)</a:t>
                      </a:r>
                      <a:endParaRPr lang="en-US" b="1" dirty="0"/>
                    </a:p>
                  </a:txBody>
                  <a:tcPr/>
                </a:tc>
                <a:tc hMerge="1">
                  <a:txBody>
                    <a:bodyPr/>
                    <a:lstStyle/>
                    <a:p>
                      <a:endParaRPr lang="en-US" dirty="0"/>
                    </a:p>
                  </a:txBody>
                  <a:tcPr/>
                </a:tc>
                <a:tc>
                  <a:txBody>
                    <a:bodyPr/>
                    <a:lstStyle/>
                    <a:p>
                      <a:pPr algn="ctr"/>
                      <a:r>
                        <a:rPr lang="en-US" b="1" dirty="0"/>
                        <a:t>Cotton</a:t>
                      </a:r>
                    </a:p>
                    <a:p>
                      <a:pPr algn="ctr"/>
                      <a:r>
                        <a:rPr lang="en-US" b="1" dirty="0"/>
                        <a:t>(Opportunity</a:t>
                      </a:r>
                      <a:r>
                        <a:rPr lang="en-US" b="1" baseline="0" dirty="0"/>
                        <a:t> Cost)</a:t>
                      </a:r>
                      <a:endParaRPr lang="en-US" b="1" dirty="0"/>
                    </a:p>
                  </a:txBody>
                  <a:tcPr/>
                </a:tc>
                <a:tc>
                  <a:txBody>
                    <a:bodyPr/>
                    <a:lstStyle/>
                    <a:p>
                      <a:pPr algn="ctr"/>
                      <a:r>
                        <a:rPr lang="en-US" b="1" dirty="0"/>
                        <a:t>Microchips</a:t>
                      </a:r>
                    </a:p>
                    <a:p>
                      <a:pPr algn="ctr"/>
                      <a:r>
                        <a:rPr lang="en-US" b="1" dirty="0"/>
                        <a:t>(Opportunity</a:t>
                      </a:r>
                      <a:r>
                        <a:rPr lang="en-US" b="1" baseline="0" dirty="0"/>
                        <a:t> Cost)</a:t>
                      </a:r>
                      <a:endParaRPr lang="en-US" b="1" dirty="0"/>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pPr algn="ctr"/>
                      <a:r>
                        <a:rPr lang="en-US" dirty="0"/>
                        <a:t>Cotton</a:t>
                      </a:r>
                    </a:p>
                  </a:txBody>
                  <a:tcPr/>
                </a:tc>
                <a:tc>
                  <a:txBody>
                    <a:bodyPr/>
                    <a:lstStyle/>
                    <a:p>
                      <a:pPr algn="ctr"/>
                      <a:r>
                        <a:rPr lang="en-US" dirty="0"/>
                        <a:t>Microchips</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1"/>
                  </a:ext>
                </a:extLst>
              </a:tr>
              <a:tr h="370840">
                <a:tc>
                  <a:txBody>
                    <a:bodyPr/>
                    <a:lstStyle/>
                    <a:p>
                      <a:r>
                        <a:rPr lang="en-US" b="1" dirty="0" err="1"/>
                        <a:t>Cottonia</a:t>
                      </a:r>
                      <a:endParaRPr lang="en-US" b="1" dirty="0"/>
                    </a:p>
                  </a:txBody>
                  <a:tcPr/>
                </a:tc>
                <a:tc>
                  <a:txBody>
                    <a:bodyPr/>
                    <a:lstStyle/>
                    <a:p>
                      <a:pPr algn="ctr"/>
                      <a:r>
                        <a:rPr lang="en-US" dirty="0"/>
                        <a:t>20</a:t>
                      </a:r>
                    </a:p>
                  </a:txBody>
                  <a:tcPr/>
                </a:tc>
                <a:tc>
                  <a:txBody>
                    <a:bodyPr/>
                    <a:lstStyle/>
                    <a:p>
                      <a:pPr algn="ctr"/>
                      <a:r>
                        <a:rPr lang="en-US" dirty="0"/>
                        <a:t>10</a:t>
                      </a:r>
                    </a:p>
                  </a:txBody>
                  <a:tcPr/>
                </a:tc>
                <a:tc>
                  <a:txBody>
                    <a:bodyPr/>
                    <a:lstStyle/>
                    <a:p>
                      <a:pPr algn="ctr"/>
                      <a:r>
                        <a:rPr lang="en-US" dirty="0"/>
                        <a:t>10</a:t>
                      </a:r>
                      <a:r>
                        <a:rPr lang="en-US" baseline="0" dirty="0"/>
                        <a:t> </a:t>
                      </a:r>
                      <a:r>
                        <a:rPr lang="en-US" dirty="0"/>
                        <a:t>÷ 20 = 0.5</a:t>
                      </a:r>
                    </a:p>
                  </a:txBody>
                  <a:tcPr>
                    <a:solidFill>
                      <a:srgbClr val="FFFF00"/>
                    </a:solidFill>
                  </a:tcPr>
                </a:tc>
                <a:tc>
                  <a:txBody>
                    <a:bodyPr/>
                    <a:lstStyle/>
                    <a:p>
                      <a:pPr algn="ctr"/>
                      <a:r>
                        <a:rPr lang="en-US" baseline="0" dirty="0"/>
                        <a:t>20 </a:t>
                      </a:r>
                      <a:r>
                        <a:rPr lang="en-US" dirty="0"/>
                        <a:t>÷ 10 = 2</a:t>
                      </a:r>
                    </a:p>
                  </a:txBody>
                  <a:tcPr/>
                </a:tc>
                <a:extLst>
                  <a:ext uri="{0D108BD9-81ED-4DB2-BD59-A6C34878D82A}">
                    <a16:rowId xmlns:a16="http://schemas.microsoft.com/office/drawing/2014/main" val="10002"/>
                  </a:ext>
                </a:extLst>
              </a:tr>
              <a:tr h="370840">
                <a:tc>
                  <a:txBody>
                    <a:bodyPr/>
                    <a:lstStyle/>
                    <a:p>
                      <a:r>
                        <a:rPr lang="en-US" b="1" dirty="0" err="1"/>
                        <a:t>Microchippia</a:t>
                      </a:r>
                      <a:endParaRPr lang="en-US" b="1" dirty="0"/>
                    </a:p>
                  </a:txBody>
                  <a:tcPr/>
                </a:tc>
                <a:tc>
                  <a:txBody>
                    <a:bodyPr/>
                    <a:lstStyle/>
                    <a:p>
                      <a:pPr algn="ctr"/>
                      <a:r>
                        <a:rPr lang="en-US" dirty="0"/>
                        <a:t>25</a:t>
                      </a:r>
                    </a:p>
                  </a:txBody>
                  <a:tcPr/>
                </a:tc>
                <a:tc>
                  <a:txBody>
                    <a:bodyPr/>
                    <a:lstStyle/>
                    <a:p>
                      <a:pPr algn="ctr"/>
                      <a:r>
                        <a:rPr lang="en-US" dirty="0"/>
                        <a:t>50</a:t>
                      </a:r>
                    </a:p>
                  </a:txBody>
                  <a:tcPr/>
                </a:tc>
                <a:tc>
                  <a:txBody>
                    <a:bodyPr/>
                    <a:lstStyle/>
                    <a:p>
                      <a:pPr algn="ctr"/>
                      <a:r>
                        <a:rPr lang="en-US" baseline="0" dirty="0"/>
                        <a:t>50 </a:t>
                      </a:r>
                      <a:r>
                        <a:rPr lang="en-US" dirty="0"/>
                        <a:t>÷ 25 = 2</a:t>
                      </a:r>
                    </a:p>
                  </a:txBody>
                  <a:tcPr/>
                </a:tc>
                <a:tc>
                  <a:txBody>
                    <a:bodyPr/>
                    <a:lstStyle/>
                    <a:p>
                      <a:pPr algn="ctr"/>
                      <a:r>
                        <a:rPr lang="en-US" baseline="0" dirty="0"/>
                        <a:t>25 </a:t>
                      </a:r>
                      <a:r>
                        <a:rPr lang="en-US" dirty="0"/>
                        <a:t>÷ 50 = 0.5</a:t>
                      </a:r>
                    </a:p>
                  </a:txBody>
                  <a:tcPr>
                    <a:solidFill>
                      <a:srgbClr val="FFFF0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3949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28600"/>
            <a:ext cx="7848600" cy="5791200"/>
          </a:xfrm>
        </p:spPr>
        <p:txBody>
          <a:bodyPr/>
          <a:lstStyle/>
          <a:p>
            <a:pPr lvl="2"/>
            <a:endParaRPr lang="en-US" dirty="0"/>
          </a:p>
          <a:p>
            <a:pPr lvl="2"/>
            <a:r>
              <a:rPr lang="en-US" dirty="0" err="1"/>
              <a:t>Microchippia</a:t>
            </a:r>
            <a:r>
              <a:rPr lang="en-US" dirty="0"/>
              <a:t> has a lower opportunity cost in the production of microchips and would </a:t>
            </a:r>
            <a:r>
              <a:rPr lang="en-US"/>
              <a:t>specialize in microchip </a:t>
            </a:r>
            <a:r>
              <a:rPr lang="en-US" dirty="0"/>
              <a:t>production </a:t>
            </a:r>
          </a:p>
          <a:p>
            <a:pPr marL="594360" lvl="2" indent="0">
              <a:buNone/>
            </a:pPr>
            <a:endParaRPr lang="en-US" dirty="0"/>
          </a:p>
          <a:p>
            <a:pPr lvl="4"/>
            <a:r>
              <a:rPr lang="en-US" dirty="0" err="1"/>
              <a:t>Microchippia</a:t>
            </a:r>
            <a:r>
              <a:rPr lang="en-US" dirty="0"/>
              <a:t> would export microchips and import cotton</a:t>
            </a:r>
          </a:p>
          <a:p>
            <a:pPr marL="1143000" lvl="4" indent="0">
              <a:buNone/>
            </a:pPr>
            <a:endParaRPr lang="en-US" dirty="0"/>
          </a:p>
          <a:p>
            <a:pPr lvl="2"/>
            <a:r>
              <a:rPr lang="en-US" dirty="0"/>
              <a:t>Trade allows both countries to consume at a point outside of their PPF</a:t>
            </a:r>
          </a:p>
          <a:p>
            <a:pPr marL="1143000" lvl="4"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90800" y="2880451"/>
            <a:ext cx="5029200" cy="3724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32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Summary</a:t>
            </a:r>
          </a:p>
        </p:txBody>
      </p:sp>
      <p:sp>
        <p:nvSpPr>
          <p:cNvPr id="3" name="Content Placeholder 2"/>
          <p:cNvSpPr>
            <a:spLocks noGrp="1"/>
          </p:cNvSpPr>
          <p:nvPr>
            <p:ph sz="quarter" idx="1"/>
          </p:nvPr>
        </p:nvSpPr>
        <p:spPr/>
        <p:txBody>
          <a:bodyPr/>
          <a:lstStyle/>
          <a:p>
            <a:pPr lvl="2"/>
            <a:endParaRPr lang="en-US" dirty="0"/>
          </a:p>
          <a:p>
            <a:pPr lvl="2"/>
            <a:r>
              <a:rPr lang="en-US" dirty="0"/>
              <a:t>The country that has the </a:t>
            </a:r>
            <a:r>
              <a:rPr lang="en-US" i="1" dirty="0"/>
              <a:t>flatter</a:t>
            </a:r>
            <a:r>
              <a:rPr lang="en-US" dirty="0"/>
              <a:t> PPF has a comparative advantage in the good measured on the horizontal axis</a:t>
            </a:r>
          </a:p>
          <a:p>
            <a:pPr lvl="2"/>
            <a:endParaRPr lang="en-US" dirty="0"/>
          </a:p>
          <a:p>
            <a:pPr lvl="2"/>
            <a:r>
              <a:rPr lang="en-US" dirty="0"/>
              <a:t>The country that has the </a:t>
            </a:r>
            <a:r>
              <a:rPr lang="en-US" i="1" dirty="0"/>
              <a:t>steeper</a:t>
            </a:r>
            <a:r>
              <a:rPr lang="en-US" dirty="0"/>
              <a:t> PFF has a comparative advantage in the good measured on the vertical axis</a:t>
            </a:r>
          </a:p>
        </p:txBody>
      </p:sp>
    </p:spTree>
    <p:extLst>
      <p:ext uri="{BB962C8B-B14F-4D97-AF65-F5344CB8AC3E}">
        <p14:creationId xmlns:p14="http://schemas.microsoft.com/office/powerpoint/2010/main" val="100857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Calculating the Effects of Protectionist Policies</a:t>
            </a:r>
          </a:p>
        </p:txBody>
      </p:sp>
    </p:spTree>
    <p:extLst>
      <p:ext uri="{BB962C8B-B14F-4D97-AF65-F5344CB8AC3E}">
        <p14:creationId xmlns:p14="http://schemas.microsoft.com/office/powerpoint/2010/main" val="15743220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792162"/>
          </a:xfrm>
        </p:spPr>
        <p:txBody>
          <a:bodyPr/>
          <a:lstStyle/>
          <a:p>
            <a:pPr algn="ctr"/>
            <a:r>
              <a:rPr lang="en-US" u="sng" dirty="0"/>
              <a:t>Tariffs</a:t>
            </a:r>
          </a:p>
        </p:txBody>
      </p:sp>
      <p:sp>
        <p:nvSpPr>
          <p:cNvPr id="3" name="Content Placeholder 2"/>
          <p:cNvSpPr>
            <a:spLocks noGrp="1"/>
          </p:cNvSpPr>
          <p:nvPr>
            <p:ph sz="quarter" idx="1"/>
          </p:nvPr>
        </p:nvSpPr>
        <p:spPr>
          <a:xfrm>
            <a:off x="914400" y="533400"/>
            <a:ext cx="7772400" cy="5257800"/>
          </a:xfrm>
        </p:spPr>
        <p:txBody>
          <a:bodyPr/>
          <a:lstStyle/>
          <a:p>
            <a:pPr lvl="2"/>
            <a:endParaRPr lang="en-US" dirty="0"/>
          </a:p>
          <a:p>
            <a:pPr lvl="2"/>
            <a:r>
              <a:rPr lang="en-US" dirty="0"/>
              <a:t>When given specific values for price and quantity, we can calculate the effects of protectionist policies on all relevant stakeholders: domestic and foreign producers, consumers, and the government</a:t>
            </a:r>
          </a:p>
          <a:p>
            <a:pPr lvl="2"/>
            <a:endParaRPr lang="en-US" dirty="0"/>
          </a:p>
          <a:p>
            <a:pPr lvl="2"/>
            <a:r>
              <a:rPr lang="en-US" b="1" dirty="0"/>
              <a:t>Example; </a:t>
            </a:r>
            <a:r>
              <a:rPr lang="en-US" dirty="0"/>
              <a:t>The diagram below shows a tariff of $15 per unit  placed on steel. Calculate the following before and after the tariff was implemented.</a:t>
            </a:r>
            <a:endParaRPr lang="en-US" b="1" dirty="0"/>
          </a:p>
        </p:txBody>
      </p:sp>
      <p:pic>
        <p:nvPicPr>
          <p:cNvPr id="1026" name="Picture 2" descr="F:\TMS Files 2011-2012\Economics\Textbook- Images\Tariff- Figure 21.9.png"/>
          <p:cNvPicPr>
            <a:picLocks noChangeAspect="1" noChangeArrowheads="1"/>
          </p:cNvPicPr>
          <p:nvPr/>
        </p:nvPicPr>
        <p:blipFill>
          <a:blip r:embed="rId2" cstate="print"/>
          <a:stretch>
            <a:fillRect/>
          </a:stretch>
        </p:blipFill>
        <p:spPr bwMode="auto">
          <a:xfrm>
            <a:off x="1066800" y="2971800"/>
            <a:ext cx="4981249" cy="3650296"/>
          </a:xfrm>
          <a:prstGeom prst="rect">
            <a:avLst/>
          </a:prstGeom>
          <a:noFill/>
        </p:spPr>
      </p:pic>
      <p:sp>
        <p:nvSpPr>
          <p:cNvPr id="5" name="TextBox 4"/>
          <p:cNvSpPr txBox="1"/>
          <p:nvPr/>
        </p:nvSpPr>
        <p:spPr>
          <a:xfrm>
            <a:off x="6324600" y="3352800"/>
            <a:ext cx="2438400" cy="1754326"/>
          </a:xfrm>
          <a:prstGeom prst="rect">
            <a:avLst/>
          </a:prstGeom>
          <a:noFill/>
        </p:spPr>
        <p:txBody>
          <a:bodyPr wrap="square" rtlCol="0">
            <a:spAutoFit/>
          </a:bodyPr>
          <a:lstStyle/>
          <a:p>
            <a:pPr marL="342900" indent="-342900"/>
            <a:r>
              <a:rPr lang="en-US" b="1" u="sng" dirty="0">
                <a:solidFill>
                  <a:prstClr val="black"/>
                </a:solidFill>
              </a:rPr>
              <a:t>Calculate</a:t>
            </a:r>
          </a:p>
          <a:p>
            <a:pPr marL="342900" indent="-342900"/>
            <a:r>
              <a:rPr lang="en-US" b="1" dirty="0">
                <a:solidFill>
                  <a:prstClr val="black"/>
                </a:solidFill>
              </a:rPr>
              <a:t>1) </a:t>
            </a:r>
            <a:r>
              <a:rPr lang="en-US" dirty="0">
                <a:solidFill>
                  <a:prstClr val="black"/>
                </a:solidFill>
              </a:rPr>
              <a:t>Domestic revenue</a:t>
            </a:r>
          </a:p>
          <a:p>
            <a:pPr marL="342900" indent="-342900"/>
            <a:r>
              <a:rPr lang="en-US" b="1" dirty="0">
                <a:solidFill>
                  <a:prstClr val="black"/>
                </a:solidFill>
              </a:rPr>
              <a:t>2) </a:t>
            </a:r>
            <a:r>
              <a:rPr lang="en-US" dirty="0">
                <a:solidFill>
                  <a:prstClr val="black"/>
                </a:solidFill>
              </a:rPr>
              <a:t>Foreign revenue</a:t>
            </a:r>
          </a:p>
          <a:p>
            <a:pPr marL="342900" indent="-342900"/>
            <a:r>
              <a:rPr lang="en-US" b="1" dirty="0">
                <a:solidFill>
                  <a:prstClr val="black"/>
                </a:solidFill>
              </a:rPr>
              <a:t>3) </a:t>
            </a:r>
            <a:r>
              <a:rPr lang="en-US" dirty="0">
                <a:solidFill>
                  <a:prstClr val="black"/>
                </a:solidFill>
              </a:rPr>
              <a:t>Consumer surplus</a:t>
            </a:r>
          </a:p>
          <a:p>
            <a:pPr marL="342900" indent="-342900"/>
            <a:r>
              <a:rPr lang="en-US" b="1" dirty="0">
                <a:solidFill>
                  <a:prstClr val="black"/>
                </a:solidFill>
              </a:rPr>
              <a:t>4) </a:t>
            </a:r>
            <a:r>
              <a:rPr lang="en-US" dirty="0">
                <a:solidFill>
                  <a:prstClr val="black"/>
                </a:solidFill>
              </a:rPr>
              <a:t>Government revenue</a:t>
            </a:r>
          </a:p>
          <a:p>
            <a:r>
              <a:rPr lang="en-US" b="1" dirty="0">
                <a:solidFill>
                  <a:prstClr val="black"/>
                </a:solidFill>
              </a:rPr>
              <a:t>5) </a:t>
            </a:r>
            <a:r>
              <a:rPr lang="en-US" dirty="0">
                <a:solidFill>
                  <a:prstClr val="black"/>
                </a:solidFill>
              </a:rPr>
              <a:t>Welfare loss</a:t>
            </a:r>
          </a:p>
        </p:txBody>
      </p:sp>
      <p:sp>
        <p:nvSpPr>
          <p:cNvPr id="4" name="Rectangle 3"/>
          <p:cNvSpPr/>
          <p:nvPr/>
        </p:nvSpPr>
        <p:spPr>
          <a:xfrm>
            <a:off x="6324600" y="3352800"/>
            <a:ext cx="2286000" cy="17543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8136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4"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228600"/>
            <a:ext cx="9982200" cy="6477000"/>
          </a:xfrm>
        </p:spPr>
        <p:txBody>
          <a:bodyPr/>
          <a:lstStyle/>
          <a:p>
            <a:pPr lvl="2"/>
            <a:r>
              <a:rPr lang="en-US" b="1" dirty="0"/>
              <a:t>1) </a:t>
            </a:r>
            <a:r>
              <a:rPr lang="en-US" dirty="0"/>
              <a:t>Domestic revenue</a:t>
            </a:r>
          </a:p>
          <a:p>
            <a:pPr lvl="4"/>
            <a:r>
              <a:rPr lang="en-US" b="1" dirty="0"/>
              <a:t>Before:	</a:t>
            </a:r>
            <a:r>
              <a:rPr lang="en-US" dirty="0"/>
              <a:t>P</a:t>
            </a:r>
            <a:r>
              <a:rPr lang="en-US" baseline="-25000" dirty="0"/>
              <a:t>WORLD</a:t>
            </a:r>
            <a:r>
              <a:rPr lang="en-US" dirty="0"/>
              <a:t> × Q</a:t>
            </a:r>
            <a:r>
              <a:rPr lang="en-US" baseline="-25000" dirty="0"/>
              <a:t>DOMESTIC</a:t>
            </a:r>
            <a:r>
              <a:rPr lang="en-US" dirty="0"/>
              <a:t> = $30 × 60 = $1800</a:t>
            </a:r>
          </a:p>
          <a:p>
            <a:pPr lvl="4"/>
            <a:r>
              <a:rPr lang="en-US" b="1" dirty="0"/>
              <a:t>After:	</a:t>
            </a:r>
            <a:r>
              <a:rPr lang="en-US" dirty="0"/>
              <a:t>P</a:t>
            </a:r>
            <a:r>
              <a:rPr lang="en-US" baseline="-25000" dirty="0"/>
              <a:t>TARRIF</a:t>
            </a:r>
            <a:r>
              <a:rPr lang="en-US" dirty="0"/>
              <a:t> × Q</a:t>
            </a:r>
            <a:r>
              <a:rPr lang="en-US" baseline="-25000" dirty="0"/>
              <a:t>NEW DOMESTIC </a:t>
            </a:r>
            <a:r>
              <a:rPr lang="en-US" dirty="0"/>
              <a:t>= $45 × 90 = $4050</a:t>
            </a:r>
          </a:p>
          <a:p>
            <a:pPr lvl="4"/>
            <a:endParaRPr lang="en-US" b="1" dirty="0"/>
          </a:p>
          <a:p>
            <a:pPr lvl="2"/>
            <a:r>
              <a:rPr lang="en-US" b="1" dirty="0"/>
              <a:t>2) </a:t>
            </a:r>
            <a:r>
              <a:rPr lang="en-US" dirty="0"/>
              <a:t>Foreign revenue</a:t>
            </a:r>
          </a:p>
          <a:p>
            <a:pPr lvl="4"/>
            <a:r>
              <a:rPr lang="en-US" b="1" dirty="0"/>
              <a:t>Before:	</a:t>
            </a:r>
            <a:r>
              <a:rPr lang="en-US" dirty="0"/>
              <a:t>P</a:t>
            </a:r>
            <a:r>
              <a:rPr lang="en-US" baseline="-25000" dirty="0"/>
              <a:t>WORLD</a:t>
            </a:r>
            <a:r>
              <a:rPr lang="en-US" dirty="0"/>
              <a:t> × Q</a:t>
            </a:r>
            <a:r>
              <a:rPr lang="en-US" baseline="-25000" dirty="0"/>
              <a:t>IMPORTS</a:t>
            </a:r>
            <a:r>
              <a:rPr lang="en-US" dirty="0"/>
              <a:t> = $30 × (180 – 60) = $3600</a:t>
            </a:r>
          </a:p>
          <a:p>
            <a:pPr lvl="4"/>
            <a:r>
              <a:rPr lang="en-US" b="1" dirty="0"/>
              <a:t>After:	</a:t>
            </a:r>
            <a:r>
              <a:rPr lang="en-US" dirty="0"/>
              <a:t>P</a:t>
            </a:r>
            <a:r>
              <a:rPr lang="en-US" baseline="-25000" dirty="0"/>
              <a:t>WORLD</a:t>
            </a:r>
            <a:r>
              <a:rPr lang="en-US" dirty="0"/>
              <a:t> × Q</a:t>
            </a:r>
            <a:r>
              <a:rPr lang="en-US" baseline="-25000" dirty="0"/>
              <a:t>NEW IMPORTS </a:t>
            </a:r>
            <a:r>
              <a:rPr lang="en-US" dirty="0"/>
              <a:t>= $30 × (150 – 90) = $1800</a:t>
            </a:r>
          </a:p>
          <a:p>
            <a:pPr lvl="4"/>
            <a:endParaRPr lang="en-US" b="1" dirty="0"/>
          </a:p>
          <a:p>
            <a:pPr lvl="2"/>
            <a:r>
              <a:rPr lang="en-US" b="1" dirty="0"/>
              <a:t>3) </a:t>
            </a:r>
            <a:r>
              <a:rPr lang="en-US" dirty="0"/>
              <a:t>Consumer surplus</a:t>
            </a:r>
          </a:p>
          <a:p>
            <a:pPr lvl="4"/>
            <a:r>
              <a:rPr lang="en-US" b="1" dirty="0"/>
              <a:t>Before: 	</a:t>
            </a:r>
            <a:r>
              <a:rPr lang="en-US" dirty="0"/>
              <a:t>½(Highest price – P</a:t>
            </a:r>
            <a:r>
              <a:rPr lang="en-US" baseline="-25000" dirty="0"/>
              <a:t>WORLD</a:t>
            </a:r>
            <a:r>
              <a:rPr lang="en-US" dirty="0"/>
              <a:t>) × Q</a:t>
            </a:r>
            <a:r>
              <a:rPr lang="en-US" baseline="-25000" dirty="0"/>
              <a:t>WORLD</a:t>
            </a:r>
            <a:r>
              <a:rPr lang="en-US" dirty="0"/>
              <a:t> = 0.5(120 – 30) × 180 = $8100</a:t>
            </a:r>
            <a:endParaRPr lang="en-US" b="1" dirty="0"/>
          </a:p>
          <a:p>
            <a:pPr lvl="4"/>
            <a:r>
              <a:rPr lang="en-US" b="1" dirty="0"/>
              <a:t>After: 	</a:t>
            </a:r>
            <a:r>
              <a:rPr lang="en-US" dirty="0"/>
              <a:t>½(Highest price – P</a:t>
            </a:r>
            <a:r>
              <a:rPr lang="en-US" baseline="-25000" dirty="0"/>
              <a:t>TARIFF</a:t>
            </a:r>
            <a:r>
              <a:rPr lang="en-US" dirty="0"/>
              <a:t>) × Q</a:t>
            </a:r>
            <a:r>
              <a:rPr lang="en-US" baseline="-25000" dirty="0"/>
              <a:t>TARIFF</a:t>
            </a:r>
            <a:r>
              <a:rPr lang="en-US" dirty="0"/>
              <a:t> = 0.5(120 – 45) × 150 = $5625</a:t>
            </a:r>
          </a:p>
          <a:p>
            <a:pPr lvl="4"/>
            <a:endParaRPr lang="en-US" dirty="0"/>
          </a:p>
          <a:p>
            <a:pPr lvl="2"/>
            <a:r>
              <a:rPr lang="en-US" b="1" dirty="0"/>
              <a:t>4) </a:t>
            </a:r>
            <a:r>
              <a:rPr lang="en-US" dirty="0"/>
              <a:t>Government revenue</a:t>
            </a:r>
          </a:p>
          <a:p>
            <a:pPr lvl="4"/>
            <a:r>
              <a:rPr lang="en-US" b="1" dirty="0"/>
              <a:t>Before:	</a:t>
            </a:r>
            <a:r>
              <a:rPr lang="en-US" dirty="0"/>
              <a:t>$0 = No tax collected</a:t>
            </a:r>
          </a:p>
          <a:p>
            <a:pPr lvl="4"/>
            <a:r>
              <a:rPr lang="en-US" b="1" dirty="0"/>
              <a:t>After:	</a:t>
            </a:r>
            <a:r>
              <a:rPr lang="en-US" dirty="0"/>
              <a:t>(P</a:t>
            </a:r>
            <a:r>
              <a:rPr lang="en-US" baseline="-25000" dirty="0"/>
              <a:t>TARIFF</a:t>
            </a:r>
            <a:r>
              <a:rPr lang="en-US" dirty="0"/>
              <a:t> × P</a:t>
            </a:r>
            <a:r>
              <a:rPr lang="en-US" baseline="-25000" dirty="0"/>
              <a:t>WORLD</a:t>
            </a:r>
            <a:r>
              <a:rPr lang="en-US" dirty="0"/>
              <a:t>) × Q</a:t>
            </a:r>
            <a:r>
              <a:rPr lang="en-US" baseline="-25000" dirty="0"/>
              <a:t>NEW IMPORTS </a:t>
            </a:r>
            <a:r>
              <a:rPr lang="en-US" dirty="0"/>
              <a:t>= ($45 – $30 ) × (150 – 90) = $900</a:t>
            </a:r>
          </a:p>
          <a:p>
            <a:pPr lvl="4"/>
            <a:endParaRPr lang="en-US" b="1" dirty="0"/>
          </a:p>
          <a:p>
            <a:pPr lvl="2"/>
            <a:r>
              <a:rPr lang="en-US" b="1" dirty="0"/>
              <a:t>5)  </a:t>
            </a:r>
            <a:r>
              <a:rPr lang="en-US" dirty="0"/>
              <a:t>Welfare loss: (Area </a:t>
            </a:r>
            <a:r>
              <a:rPr lang="en-US" b="1" dirty="0"/>
              <a:t>C + F</a:t>
            </a:r>
            <a:r>
              <a:rPr lang="en-US" dirty="0"/>
              <a:t>)</a:t>
            </a:r>
          </a:p>
          <a:p>
            <a:pPr lvl="4"/>
            <a:r>
              <a:rPr lang="en-US" b="1" dirty="0"/>
              <a:t>After:	</a:t>
            </a:r>
            <a:r>
              <a:rPr lang="en-US" dirty="0"/>
              <a:t>2(0.5(30 × 15)) = 2 × 225 = $450</a:t>
            </a:r>
            <a:endParaRPr lang="en-US" b="1" dirty="0"/>
          </a:p>
          <a:p>
            <a:pPr lvl="4">
              <a:buNone/>
            </a:pPr>
            <a:endParaRPr lang="en-US" b="1" dirty="0"/>
          </a:p>
          <a:p>
            <a:pPr lvl="1"/>
            <a:endParaRPr lang="en-US" b="1" dirty="0"/>
          </a:p>
        </p:txBody>
      </p:sp>
    </p:spTree>
    <p:extLst>
      <p:ext uri="{BB962C8B-B14F-4D97-AF65-F5344CB8AC3E}">
        <p14:creationId xmlns:p14="http://schemas.microsoft.com/office/powerpoint/2010/main" val="78013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868362"/>
          </a:xfrm>
        </p:spPr>
        <p:txBody>
          <a:bodyPr/>
          <a:lstStyle/>
          <a:p>
            <a:pPr algn="ctr"/>
            <a:r>
              <a:rPr lang="en-US" u="sng" dirty="0"/>
              <a:t>Quotas</a:t>
            </a:r>
          </a:p>
        </p:txBody>
      </p:sp>
      <p:sp>
        <p:nvSpPr>
          <p:cNvPr id="3" name="Content Placeholder 2"/>
          <p:cNvSpPr>
            <a:spLocks noGrp="1"/>
          </p:cNvSpPr>
          <p:nvPr>
            <p:ph sz="quarter" idx="1"/>
          </p:nvPr>
        </p:nvSpPr>
        <p:spPr>
          <a:xfrm>
            <a:off x="914400" y="533400"/>
            <a:ext cx="7924800" cy="4572000"/>
          </a:xfrm>
        </p:spPr>
        <p:txBody>
          <a:bodyPr/>
          <a:lstStyle/>
          <a:p>
            <a:pPr lvl="2"/>
            <a:endParaRPr lang="en-US" dirty="0"/>
          </a:p>
          <a:p>
            <a:pPr lvl="2"/>
            <a:r>
              <a:rPr lang="en-US" b="1" dirty="0"/>
              <a:t>Example; </a:t>
            </a:r>
            <a:r>
              <a:rPr lang="en-US" dirty="0"/>
              <a:t>The diagram below shows a quota of 30 imported units of steel. Domestic producers previously sold 60 units at the world price of $30. After the quota, they are paid $52 and sell 110.</a:t>
            </a:r>
          </a:p>
          <a:p>
            <a:pPr lvl="2">
              <a:buNone/>
            </a:pPr>
            <a:endParaRPr lang="en-US" dirty="0"/>
          </a:p>
          <a:p>
            <a:pPr lvl="4"/>
            <a:r>
              <a:rPr lang="en-US" dirty="0"/>
              <a:t>Calculate the following before and after the quota was implemented.</a:t>
            </a:r>
          </a:p>
          <a:p>
            <a:pPr lvl="4">
              <a:buNone/>
            </a:pPr>
            <a:endParaRPr lang="en-US" dirty="0"/>
          </a:p>
          <a:p>
            <a:endParaRPr lang="en-US" dirty="0"/>
          </a:p>
        </p:txBody>
      </p:sp>
      <p:pic>
        <p:nvPicPr>
          <p:cNvPr id="2050" name="Picture 2" descr="F:\TMS Files 2011-2012\Economics\Textbook- Images\Quota- Figure 21.10.png"/>
          <p:cNvPicPr>
            <a:picLocks noChangeAspect="1" noChangeArrowheads="1"/>
          </p:cNvPicPr>
          <p:nvPr/>
        </p:nvPicPr>
        <p:blipFill>
          <a:blip r:embed="rId2" cstate="print"/>
          <a:srcRect/>
          <a:stretch>
            <a:fillRect/>
          </a:stretch>
        </p:blipFill>
        <p:spPr bwMode="auto">
          <a:xfrm>
            <a:off x="1066800" y="2819400"/>
            <a:ext cx="5187268" cy="3870640"/>
          </a:xfrm>
          <a:prstGeom prst="rect">
            <a:avLst/>
          </a:prstGeom>
          <a:noFill/>
        </p:spPr>
      </p:pic>
      <p:sp>
        <p:nvSpPr>
          <p:cNvPr id="6" name="TextBox 5"/>
          <p:cNvSpPr txBox="1"/>
          <p:nvPr/>
        </p:nvSpPr>
        <p:spPr>
          <a:xfrm>
            <a:off x="6477000" y="3352800"/>
            <a:ext cx="2438400" cy="1754326"/>
          </a:xfrm>
          <a:prstGeom prst="rect">
            <a:avLst/>
          </a:prstGeom>
          <a:noFill/>
        </p:spPr>
        <p:txBody>
          <a:bodyPr wrap="square" rtlCol="0">
            <a:spAutoFit/>
          </a:bodyPr>
          <a:lstStyle/>
          <a:p>
            <a:pPr marL="342900" indent="-342900"/>
            <a:r>
              <a:rPr lang="en-US" b="1" u="sng" dirty="0">
                <a:solidFill>
                  <a:prstClr val="black"/>
                </a:solidFill>
              </a:rPr>
              <a:t>Calculate</a:t>
            </a:r>
          </a:p>
          <a:p>
            <a:pPr marL="342900" indent="-342900"/>
            <a:r>
              <a:rPr lang="en-US" b="1" dirty="0">
                <a:solidFill>
                  <a:prstClr val="black"/>
                </a:solidFill>
              </a:rPr>
              <a:t>1) </a:t>
            </a:r>
            <a:r>
              <a:rPr lang="en-US" dirty="0">
                <a:solidFill>
                  <a:prstClr val="black"/>
                </a:solidFill>
              </a:rPr>
              <a:t>Domestic revenue</a:t>
            </a:r>
          </a:p>
          <a:p>
            <a:pPr marL="342900" indent="-342900"/>
            <a:r>
              <a:rPr lang="en-US" b="1" dirty="0">
                <a:solidFill>
                  <a:prstClr val="black"/>
                </a:solidFill>
              </a:rPr>
              <a:t>2) </a:t>
            </a:r>
            <a:r>
              <a:rPr lang="en-US" dirty="0">
                <a:solidFill>
                  <a:prstClr val="black"/>
                </a:solidFill>
              </a:rPr>
              <a:t>Foreign revenue</a:t>
            </a:r>
          </a:p>
          <a:p>
            <a:pPr marL="342900" indent="-342900"/>
            <a:r>
              <a:rPr lang="en-US" b="1" dirty="0">
                <a:solidFill>
                  <a:prstClr val="black"/>
                </a:solidFill>
              </a:rPr>
              <a:t>3) </a:t>
            </a:r>
            <a:r>
              <a:rPr lang="en-US" dirty="0">
                <a:solidFill>
                  <a:prstClr val="black"/>
                </a:solidFill>
              </a:rPr>
              <a:t>Consumer surplus</a:t>
            </a:r>
          </a:p>
          <a:p>
            <a:pPr marL="342900" indent="-342900"/>
            <a:r>
              <a:rPr lang="en-US" b="1" dirty="0">
                <a:solidFill>
                  <a:prstClr val="black"/>
                </a:solidFill>
              </a:rPr>
              <a:t>4) </a:t>
            </a:r>
            <a:r>
              <a:rPr lang="en-US" dirty="0">
                <a:solidFill>
                  <a:prstClr val="black"/>
                </a:solidFill>
              </a:rPr>
              <a:t>Government revenue</a:t>
            </a:r>
          </a:p>
          <a:p>
            <a:pPr marL="342900" indent="-342900"/>
            <a:r>
              <a:rPr lang="en-US" b="1" dirty="0">
                <a:solidFill>
                  <a:prstClr val="black"/>
                </a:solidFill>
              </a:rPr>
              <a:t>5) </a:t>
            </a:r>
            <a:r>
              <a:rPr lang="en-US" dirty="0">
                <a:solidFill>
                  <a:prstClr val="black"/>
                </a:solidFill>
              </a:rPr>
              <a:t>Welfare loss</a:t>
            </a:r>
          </a:p>
        </p:txBody>
      </p:sp>
      <p:sp>
        <p:nvSpPr>
          <p:cNvPr id="4" name="Rectangle 3"/>
          <p:cNvSpPr/>
          <p:nvPr/>
        </p:nvSpPr>
        <p:spPr>
          <a:xfrm>
            <a:off x="6477000" y="3352800"/>
            <a:ext cx="2286000" cy="17543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2767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4"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228600"/>
            <a:ext cx="9982200" cy="6477000"/>
          </a:xfrm>
        </p:spPr>
        <p:txBody>
          <a:bodyPr/>
          <a:lstStyle/>
          <a:p>
            <a:pPr lvl="2"/>
            <a:r>
              <a:rPr lang="en-US" b="1" dirty="0"/>
              <a:t>1) </a:t>
            </a:r>
            <a:r>
              <a:rPr lang="en-US" dirty="0"/>
              <a:t>Domestic revenue</a:t>
            </a:r>
          </a:p>
          <a:p>
            <a:pPr lvl="4"/>
            <a:r>
              <a:rPr lang="en-US" b="1" dirty="0"/>
              <a:t>Before:	</a:t>
            </a:r>
            <a:r>
              <a:rPr lang="en-US" dirty="0"/>
              <a:t>P</a:t>
            </a:r>
            <a:r>
              <a:rPr lang="en-US" baseline="-25000" dirty="0"/>
              <a:t>WORLD</a:t>
            </a:r>
            <a:r>
              <a:rPr lang="en-US" dirty="0"/>
              <a:t> × Q</a:t>
            </a:r>
            <a:r>
              <a:rPr lang="en-US" baseline="-25000" dirty="0"/>
              <a:t>DOMESTIC</a:t>
            </a:r>
            <a:r>
              <a:rPr lang="en-US" dirty="0"/>
              <a:t> = $30 × 60 = $1800</a:t>
            </a:r>
          </a:p>
          <a:p>
            <a:pPr lvl="4"/>
            <a:r>
              <a:rPr lang="en-US" b="1" dirty="0"/>
              <a:t>After:	</a:t>
            </a:r>
            <a:r>
              <a:rPr lang="en-US" dirty="0"/>
              <a:t>P</a:t>
            </a:r>
            <a:r>
              <a:rPr lang="en-US" baseline="-25000" dirty="0"/>
              <a:t>QUOTA</a:t>
            </a:r>
            <a:r>
              <a:rPr lang="en-US" dirty="0"/>
              <a:t> × Q</a:t>
            </a:r>
            <a:r>
              <a:rPr lang="en-US" baseline="-25000" dirty="0"/>
              <a:t>NEW DOMESTIC </a:t>
            </a:r>
            <a:r>
              <a:rPr lang="en-US" dirty="0"/>
              <a:t>= $52 × ((60 – 0) + (140 – 90)) = $5720</a:t>
            </a:r>
          </a:p>
          <a:p>
            <a:pPr lvl="4"/>
            <a:endParaRPr lang="en-US" b="1" dirty="0"/>
          </a:p>
          <a:p>
            <a:pPr lvl="2"/>
            <a:r>
              <a:rPr lang="en-US" b="1" dirty="0"/>
              <a:t>2) </a:t>
            </a:r>
            <a:r>
              <a:rPr lang="en-US" dirty="0"/>
              <a:t>Foreign revenue</a:t>
            </a:r>
          </a:p>
          <a:p>
            <a:pPr lvl="4"/>
            <a:r>
              <a:rPr lang="en-US" b="1" dirty="0"/>
              <a:t>Before:	</a:t>
            </a:r>
            <a:r>
              <a:rPr lang="en-US" dirty="0"/>
              <a:t>P</a:t>
            </a:r>
            <a:r>
              <a:rPr lang="en-US" baseline="-25000" dirty="0"/>
              <a:t>WORLD</a:t>
            </a:r>
            <a:r>
              <a:rPr lang="en-US" dirty="0"/>
              <a:t> × Q</a:t>
            </a:r>
            <a:r>
              <a:rPr lang="en-US" baseline="-25000" dirty="0"/>
              <a:t>IMPORTS</a:t>
            </a:r>
            <a:r>
              <a:rPr lang="en-US" dirty="0"/>
              <a:t> = $30 × (180 – 60) = $3600</a:t>
            </a:r>
          </a:p>
          <a:p>
            <a:pPr lvl="4"/>
            <a:r>
              <a:rPr lang="en-US" b="1" dirty="0"/>
              <a:t>After:	</a:t>
            </a:r>
            <a:r>
              <a:rPr lang="en-US" dirty="0"/>
              <a:t>P</a:t>
            </a:r>
            <a:r>
              <a:rPr lang="en-US" baseline="-25000" dirty="0"/>
              <a:t>WORLD</a:t>
            </a:r>
            <a:r>
              <a:rPr lang="en-US" dirty="0"/>
              <a:t> × Q</a:t>
            </a:r>
            <a:r>
              <a:rPr lang="en-US" baseline="-25000" dirty="0"/>
              <a:t>NEW IMPORTS </a:t>
            </a:r>
            <a:r>
              <a:rPr lang="en-US" dirty="0"/>
              <a:t>= $52 × (90 – 60) = $1560</a:t>
            </a:r>
          </a:p>
          <a:p>
            <a:pPr lvl="4"/>
            <a:endParaRPr lang="en-US" b="1" dirty="0"/>
          </a:p>
          <a:p>
            <a:pPr lvl="2"/>
            <a:r>
              <a:rPr lang="en-US" b="1" dirty="0"/>
              <a:t>3) </a:t>
            </a:r>
            <a:r>
              <a:rPr lang="en-US" dirty="0"/>
              <a:t>Consumer surplus</a:t>
            </a:r>
          </a:p>
          <a:p>
            <a:pPr lvl="4"/>
            <a:r>
              <a:rPr lang="en-US" b="1" dirty="0"/>
              <a:t>Before: 	</a:t>
            </a:r>
            <a:r>
              <a:rPr lang="en-US" dirty="0"/>
              <a:t>½(Highest price – P</a:t>
            </a:r>
            <a:r>
              <a:rPr lang="en-US" baseline="-25000" dirty="0"/>
              <a:t>WORLD</a:t>
            </a:r>
            <a:r>
              <a:rPr lang="en-US" dirty="0"/>
              <a:t>) × Q</a:t>
            </a:r>
            <a:r>
              <a:rPr lang="en-US" baseline="-25000" dirty="0"/>
              <a:t>WORLD</a:t>
            </a:r>
            <a:r>
              <a:rPr lang="en-US" dirty="0"/>
              <a:t> = 0.5(120 – 30) × 180 = $8100</a:t>
            </a:r>
            <a:endParaRPr lang="en-US" b="1" dirty="0"/>
          </a:p>
          <a:p>
            <a:pPr lvl="4"/>
            <a:r>
              <a:rPr lang="en-US" b="1" dirty="0"/>
              <a:t>After: 	</a:t>
            </a:r>
            <a:r>
              <a:rPr lang="en-US" dirty="0"/>
              <a:t>½(Highest price – P</a:t>
            </a:r>
            <a:r>
              <a:rPr lang="en-US" baseline="-25000" dirty="0"/>
              <a:t>QUOTA</a:t>
            </a:r>
            <a:r>
              <a:rPr lang="en-US" dirty="0"/>
              <a:t>) × Q</a:t>
            </a:r>
            <a:r>
              <a:rPr lang="en-US" baseline="-25000" dirty="0"/>
              <a:t>QUOTA</a:t>
            </a:r>
            <a:r>
              <a:rPr lang="en-US" dirty="0"/>
              <a:t> = 0.5(120 – 52) × 140 = $4760</a:t>
            </a:r>
          </a:p>
          <a:p>
            <a:pPr lvl="4"/>
            <a:endParaRPr lang="en-US" dirty="0"/>
          </a:p>
          <a:p>
            <a:pPr lvl="2"/>
            <a:r>
              <a:rPr lang="en-US" b="1" dirty="0"/>
              <a:t>4) </a:t>
            </a:r>
            <a:r>
              <a:rPr lang="en-US" dirty="0"/>
              <a:t>Government revenue</a:t>
            </a:r>
          </a:p>
          <a:p>
            <a:pPr lvl="4"/>
            <a:r>
              <a:rPr lang="en-US" b="1" dirty="0"/>
              <a:t>Before:	 </a:t>
            </a:r>
            <a:r>
              <a:rPr lang="en-US" dirty="0"/>
              <a:t>$0 = No tax collected</a:t>
            </a:r>
          </a:p>
          <a:p>
            <a:pPr lvl="4"/>
            <a:r>
              <a:rPr lang="en-US" b="1" dirty="0"/>
              <a:t>After:	</a:t>
            </a:r>
            <a:r>
              <a:rPr lang="en-US" dirty="0"/>
              <a:t> $0 = No tax collected</a:t>
            </a:r>
          </a:p>
          <a:p>
            <a:pPr lvl="4"/>
            <a:endParaRPr lang="en-US" b="1" dirty="0"/>
          </a:p>
          <a:p>
            <a:pPr lvl="2"/>
            <a:r>
              <a:rPr lang="en-US" b="1" dirty="0"/>
              <a:t>5) </a:t>
            </a:r>
            <a:r>
              <a:rPr lang="en-US" dirty="0"/>
              <a:t>Welfare loss: (Area </a:t>
            </a:r>
            <a:r>
              <a:rPr lang="en-US" b="1" dirty="0"/>
              <a:t>J + K</a:t>
            </a:r>
            <a:r>
              <a:rPr lang="en-US" dirty="0"/>
              <a:t>)</a:t>
            </a:r>
          </a:p>
          <a:p>
            <a:pPr lvl="4"/>
            <a:r>
              <a:rPr lang="en-US" b="1" dirty="0"/>
              <a:t>After:	</a:t>
            </a:r>
            <a:r>
              <a:rPr lang="en-US" dirty="0"/>
              <a:t>0.5(50 × 22) + 0.5(40 × 22) = $990</a:t>
            </a:r>
            <a:endParaRPr lang="en-US" b="1" dirty="0"/>
          </a:p>
          <a:p>
            <a:pPr lvl="4">
              <a:buNone/>
            </a:pPr>
            <a:endParaRPr lang="en-US" b="1" dirty="0"/>
          </a:p>
          <a:p>
            <a:pPr lvl="1"/>
            <a:endParaRPr lang="en-US" b="1" dirty="0"/>
          </a:p>
        </p:txBody>
      </p:sp>
    </p:spTree>
    <p:extLst>
      <p:ext uri="{BB962C8B-B14F-4D97-AF65-F5344CB8AC3E}">
        <p14:creationId xmlns:p14="http://schemas.microsoft.com/office/powerpoint/2010/main" val="35461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447800"/>
            <a:ext cx="7772400" cy="518160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4"/>
            <a:r>
              <a:rPr lang="en-US" dirty="0"/>
              <a:t>There is a direct relationship between the price and quantity supplied. As price falls, producers are willing to provide fewer drinks to the market</a:t>
            </a:r>
          </a:p>
        </p:txBody>
      </p:sp>
      <p:pic>
        <p:nvPicPr>
          <p:cNvPr id="1026" name="Picture 2" descr="F:\TMS Files 2011-2012\Economics\Textbook- Images\Linear Supply- Cappuccinos.png"/>
          <p:cNvPicPr>
            <a:picLocks noChangeAspect="1" noChangeArrowheads="1"/>
          </p:cNvPicPr>
          <p:nvPr/>
        </p:nvPicPr>
        <p:blipFill>
          <a:blip r:embed="rId2" cstate="print"/>
          <a:srcRect/>
          <a:stretch>
            <a:fillRect/>
          </a:stretch>
        </p:blipFill>
        <p:spPr bwMode="auto">
          <a:xfrm>
            <a:off x="2133600" y="228600"/>
            <a:ext cx="4760747" cy="4452760"/>
          </a:xfrm>
          <a:prstGeom prst="rect">
            <a:avLst/>
          </a:prstGeom>
          <a:noFill/>
        </p:spPr>
      </p:pic>
    </p:spTree>
    <p:extLst>
      <p:ext uri="{BB962C8B-B14F-4D97-AF65-F5344CB8AC3E}">
        <p14:creationId xmlns:p14="http://schemas.microsoft.com/office/powerpoint/2010/main" val="244976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868362"/>
          </a:xfrm>
        </p:spPr>
        <p:txBody>
          <a:bodyPr/>
          <a:lstStyle/>
          <a:p>
            <a:pPr algn="ctr"/>
            <a:r>
              <a:rPr lang="en-US" u="sng" dirty="0"/>
              <a:t>Subsidy</a:t>
            </a:r>
          </a:p>
        </p:txBody>
      </p:sp>
      <p:sp>
        <p:nvSpPr>
          <p:cNvPr id="3" name="Content Placeholder 2"/>
          <p:cNvSpPr>
            <a:spLocks noGrp="1"/>
          </p:cNvSpPr>
          <p:nvPr>
            <p:ph sz="quarter" idx="1"/>
          </p:nvPr>
        </p:nvSpPr>
        <p:spPr>
          <a:xfrm>
            <a:off x="914400" y="533400"/>
            <a:ext cx="8077200" cy="4572000"/>
          </a:xfrm>
        </p:spPr>
        <p:txBody>
          <a:bodyPr/>
          <a:lstStyle/>
          <a:p>
            <a:pPr lvl="2"/>
            <a:endParaRPr lang="en-US" dirty="0"/>
          </a:p>
          <a:p>
            <a:pPr lvl="2"/>
            <a:r>
              <a:rPr lang="en-US" b="1" dirty="0"/>
              <a:t>Example; </a:t>
            </a:r>
            <a:r>
              <a:rPr lang="en-US" dirty="0"/>
              <a:t>The diagram below shows a per-unit subsidy of $15, the same value as the per unit tariff above. The subsidy is designed to reduce the number of imports</a:t>
            </a:r>
          </a:p>
          <a:p>
            <a:pPr lvl="2">
              <a:buNone/>
            </a:pPr>
            <a:endParaRPr lang="en-US" dirty="0"/>
          </a:p>
          <a:p>
            <a:pPr lvl="4"/>
            <a:r>
              <a:rPr lang="en-US" dirty="0"/>
              <a:t>Calculate the following before and after the subsidy was implemented.</a:t>
            </a:r>
          </a:p>
          <a:p>
            <a:pPr lvl="4">
              <a:buNone/>
            </a:pPr>
            <a:endParaRPr lang="en-US" dirty="0"/>
          </a:p>
          <a:p>
            <a:endParaRPr lang="en-US" dirty="0"/>
          </a:p>
        </p:txBody>
      </p:sp>
      <p:pic>
        <p:nvPicPr>
          <p:cNvPr id="2050" name="Picture 2" descr="F:\TMS Files 2011-2012\Economics\Textbook- Images\Quota- Figure 21.10.png"/>
          <p:cNvPicPr>
            <a:picLocks noChangeAspect="1" noChangeArrowheads="1"/>
          </p:cNvPicPr>
          <p:nvPr/>
        </p:nvPicPr>
        <p:blipFill>
          <a:blip r:embed="rId2" cstate="print"/>
          <a:stretch>
            <a:fillRect/>
          </a:stretch>
        </p:blipFill>
        <p:spPr bwMode="auto">
          <a:xfrm>
            <a:off x="762000" y="2828254"/>
            <a:ext cx="5486400" cy="3653721"/>
          </a:xfrm>
          <a:prstGeom prst="rect">
            <a:avLst/>
          </a:prstGeom>
          <a:noFill/>
        </p:spPr>
      </p:pic>
      <p:sp>
        <p:nvSpPr>
          <p:cNvPr id="6" name="TextBox 5"/>
          <p:cNvSpPr txBox="1"/>
          <p:nvPr/>
        </p:nvSpPr>
        <p:spPr>
          <a:xfrm>
            <a:off x="6477000" y="3352800"/>
            <a:ext cx="2438400" cy="1754326"/>
          </a:xfrm>
          <a:prstGeom prst="rect">
            <a:avLst/>
          </a:prstGeom>
          <a:noFill/>
        </p:spPr>
        <p:txBody>
          <a:bodyPr wrap="square" rtlCol="0">
            <a:spAutoFit/>
          </a:bodyPr>
          <a:lstStyle/>
          <a:p>
            <a:pPr marL="342900" indent="-342900"/>
            <a:r>
              <a:rPr lang="en-US" b="1" u="sng" dirty="0">
                <a:solidFill>
                  <a:prstClr val="black"/>
                </a:solidFill>
              </a:rPr>
              <a:t>Calculate</a:t>
            </a:r>
          </a:p>
          <a:p>
            <a:pPr marL="342900" indent="-342900"/>
            <a:r>
              <a:rPr lang="en-US" b="1" dirty="0">
                <a:solidFill>
                  <a:prstClr val="black"/>
                </a:solidFill>
              </a:rPr>
              <a:t>1) </a:t>
            </a:r>
            <a:r>
              <a:rPr lang="en-US" dirty="0">
                <a:solidFill>
                  <a:prstClr val="black"/>
                </a:solidFill>
              </a:rPr>
              <a:t>Domestic revenue</a:t>
            </a:r>
          </a:p>
          <a:p>
            <a:pPr marL="342900" indent="-342900"/>
            <a:r>
              <a:rPr lang="en-US" b="1" dirty="0">
                <a:solidFill>
                  <a:prstClr val="black"/>
                </a:solidFill>
              </a:rPr>
              <a:t>2) </a:t>
            </a:r>
            <a:r>
              <a:rPr lang="en-US" dirty="0">
                <a:solidFill>
                  <a:prstClr val="black"/>
                </a:solidFill>
              </a:rPr>
              <a:t>Foreign revenue</a:t>
            </a:r>
          </a:p>
          <a:p>
            <a:pPr marL="342900" indent="-342900"/>
            <a:r>
              <a:rPr lang="en-US" b="1" dirty="0">
                <a:solidFill>
                  <a:prstClr val="black"/>
                </a:solidFill>
              </a:rPr>
              <a:t>3) </a:t>
            </a:r>
            <a:r>
              <a:rPr lang="en-US" dirty="0">
                <a:solidFill>
                  <a:prstClr val="black"/>
                </a:solidFill>
              </a:rPr>
              <a:t>Consumer surplus</a:t>
            </a:r>
          </a:p>
          <a:p>
            <a:pPr marL="342900" indent="-342900"/>
            <a:r>
              <a:rPr lang="en-US" b="1" dirty="0">
                <a:solidFill>
                  <a:prstClr val="black"/>
                </a:solidFill>
              </a:rPr>
              <a:t>4) </a:t>
            </a:r>
            <a:r>
              <a:rPr lang="en-US" dirty="0">
                <a:solidFill>
                  <a:prstClr val="black"/>
                </a:solidFill>
              </a:rPr>
              <a:t>Government revenue</a:t>
            </a:r>
          </a:p>
          <a:p>
            <a:pPr marL="342900" indent="-342900"/>
            <a:r>
              <a:rPr lang="en-US" b="1" dirty="0">
                <a:solidFill>
                  <a:prstClr val="black"/>
                </a:solidFill>
              </a:rPr>
              <a:t>5) </a:t>
            </a:r>
            <a:r>
              <a:rPr lang="en-US" dirty="0">
                <a:solidFill>
                  <a:prstClr val="black"/>
                </a:solidFill>
              </a:rPr>
              <a:t>Welfare loss</a:t>
            </a:r>
          </a:p>
        </p:txBody>
      </p:sp>
      <p:sp>
        <p:nvSpPr>
          <p:cNvPr id="4" name="Rectangle 3"/>
          <p:cNvSpPr/>
          <p:nvPr/>
        </p:nvSpPr>
        <p:spPr>
          <a:xfrm>
            <a:off x="6477000" y="3352800"/>
            <a:ext cx="2362200" cy="17543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5713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4"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228600"/>
            <a:ext cx="9982200" cy="6477000"/>
          </a:xfrm>
        </p:spPr>
        <p:txBody>
          <a:bodyPr/>
          <a:lstStyle/>
          <a:p>
            <a:pPr lvl="2"/>
            <a:r>
              <a:rPr lang="en-US" b="1" dirty="0"/>
              <a:t>1) </a:t>
            </a:r>
            <a:r>
              <a:rPr lang="en-US" dirty="0"/>
              <a:t>Domestic revenue</a:t>
            </a:r>
          </a:p>
          <a:p>
            <a:pPr lvl="4"/>
            <a:r>
              <a:rPr lang="en-US" b="1" dirty="0"/>
              <a:t>Before:	</a:t>
            </a:r>
            <a:r>
              <a:rPr lang="en-US" dirty="0"/>
              <a:t>P</a:t>
            </a:r>
            <a:r>
              <a:rPr lang="en-US" baseline="-25000" dirty="0"/>
              <a:t>WORLD</a:t>
            </a:r>
            <a:r>
              <a:rPr lang="en-US" dirty="0"/>
              <a:t> × Q</a:t>
            </a:r>
            <a:r>
              <a:rPr lang="en-US" baseline="-25000" dirty="0"/>
              <a:t>DOMESTIC</a:t>
            </a:r>
            <a:r>
              <a:rPr lang="en-US" dirty="0"/>
              <a:t> = $30 × 60 = $1800</a:t>
            </a:r>
          </a:p>
          <a:p>
            <a:pPr lvl="4"/>
            <a:r>
              <a:rPr lang="en-US" b="1" dirty="0"/>
              <a:t>After:	</a:t>
            </a:r>
            <a:r>
              <a:rPr lang="en-US" dirty="0"/>
              <a:t>P</a:t>
            </a:r>
            <a:r>
              <a:rPr lang="en-US" baseline="-25000" dirty="0"/>
              <a:t>SUBSIDY</a:t>
            </a:r>
            <a:r>
              <a:rPr lang="en-US" dirty="0"/>
              <a:t> × Q</a:t>
            </a:r>
            <a:r>
              <a:rPr lang="en-US" baseline="-25000" dirty="0"/>
              <a:t>NEW DOMESTIC </a:t>
            </a:r>
            <a:r>
              <a:rPr lang="en-US" dirty="0"/>
              <a:t>= $45 × 90 = $4050</a:t>
            </a:r>
          </a:p>
          <a:p>
            <a:pPr lvl="4"/>
            <a:endParaRPr lang="en-US" b="1" dirty="0"/>
          </a:p>
          <a:p>
            <a:pPr lvl="2"/>
            <a:r>
              <a:rPr lang="en-US" b="1" dirty="0"/>
              <a:t>2) </a:t>
            </a:r>
            <a:r>
              <a:rPr lang="en-US" dirty="0"/>
              <a:t>Foreign revenue</a:t>
            </a:r>
          </a:p>
          <a:p>
            <a:pPr lvl="4"/>
            <a:r>
              <a:rPr lang="en-US" b="1" dirty="0"/>
              <a:t>Before:	</a:t>
            </a:r>
            <a:r>
              <a:rPr lang="en-US" dirty="0"/>
              <a:t>P</a:t>
            </a:r>
            <a:r>
              <a:rPr lang="en-US" baseline="-25000" dirty="0"/>
              <a:t>WORLD</a:t>
            </a:r>
            <a:r>
              <a:rPr lang="en-US" dirty="0"/>
              <a:t> × Q</a:t>
            </a:r>
            <a:r>
              <a:rPr lang="en-US" baseline="-25000" dirty="0"/>
              <a:t>IMPORTS</a:t>
            </a:r>
            <a:r>
              <a:rPr lang="en-US" dirty="0"/>
              <a:t> = $30 × (180 – 60) = $3600</a:t>
            </a:r>
          </a:p>
          <a:p>
            <a:pPr lvl="4"/>
            <a:r>
              <a:rPr lang="en-US" b="1" dirty="0"/>
              <a:t>After:	</a:t>
            </a:r>
            <a:r>
              <a:rPr lang="en-US" dirty="0"/>
              <a:t>P</a:t>
            </a:r>
            <a:r>
              <a:rPr lang="en-US" baseline="-25000" dirty="0"/>
              <a:t>WORLD</a:t>
            </a:r>
            <a:r>
              <a:rPr lang="en-US" dirty="0"/>
              <a:t> × Q</a:t>
            </a:r>
            <a:r>
              <a:rPr lang="en-US" baseline="-25000" dirty="0"/>
              <a:t>NEW IMPORTS </a:t>
            </a:r>
            <a:r>
              <a:rPr lang="en-US" dirty="0"/>
              <a:t>= $30 × (180 – 90) = $2700</a:t>
            </a:r>
          </a:p>
          <a:p>
            <a:pPr lvl="4"/>
            <a:endParaRPr lang="en-US" b="1" dirty="0"/>
          </a:p>
          <a:p>
            <a:pPr lvl="2"/>
            <a:r>
              <a:rPr lang="en-US" b="1" dirty="0"/>
              <a:t>3) </a:t>
            </a:r>
            <a:r>
              <a:rPr lang="en-US" dirty="0"/>
              <a:t>Consumer surplus</a:t>
            </a:r>
          </a:p>
          <a:p>
            <a:pPr lvl="4"/>
            <a:r>
              <a:rPr lang="en-US" b="1" dirty="0"/>
              <a:t>Before: 	</a:t>
            </a:r>
            <a:r>
              <a:rPr lang="en-US" dirty="0"/>
              <a:t>½(Highest price – P</a:t>
            </a:r>
            <a:r>
              <a:rPr lang="en-US" baseline="-25000" dirty="0"/>
              <a:t>WORLD</a:t>
            </a:r>
            <a:r>
              <a:rPr lang="en-US" dirty="0"/>
              <a:t>) × Q</a:t>
            </a:r>
            <a:r>
              <a:rPr lang="en-US" baseline="-25000" dirty="0"/>
              <a:t>WORLD</a:t>
            </a:r>
            <a:r>
              <a:rPr lang="en-US" dirty="0"/>
              <a:t> = 0.5(120 – 30) × 180 = $8100</a:t>
            </a:r>
            <a:endParaRPr lang="en-US" b="1" dirty="0"/>
          </a:p>
          <a:p>
            <a:pPr lvl="4"/>
            <a:r>
              <a:rPr lang="en-US" b="1" dirty="0"/>
              <a:t>After: 	</a:t>
            </a:r>
            <a:r>
              <a:rPr lang="en-US" dirty="0"/>
              <a:t>½(Highest price – P</a:t>
            </a:r>
            <a:r>
              <a:rPr lang="en-US" baseline="-25000" dirty="0"/>
              <a:t>WORLD</a:t>
            </a:r>
            <a:r>
              <a:rPr lang="en-US" dirty="0"/>
              <a:t>) × Q</a:t>
            </a:r>
            <a:r>
              <a:rPr lang="en-US" baseline="-25000" dirty="0"/>
              <a:t>WORLD</a:t>
            </a:r>
            <a:r>
              <a:rPr lang="en-US" dirty="0"/>
              <a:t> = 0.5(120 – 30) × 180 = $8100</a:t>
            </a:r>
          </a:p>
          <a:p>
            <a:pPr lvl="4"/>
            <a:endParaRPr lang="en-US" dirty="0"/>
          </a:p>
          <a:p>
            <a:pPr lvl="2"/>
            <a:r>
              <a:rPr lang="en-US" b="1" dirty="0"/>
              <a:t>4) </a:t>
            </a:r>
            <a:r>
              <a:rPr lang="en-US" dirty="0"/>
              <a:t>Government revenue</a:t>
            </a:r>
          </a:p>
          <a:p>
            <a:pPr lvl="4"/>
            <a:r>
              <a:rPr lang="en-US" b="1" dirty="0"/>
              <a:t>Before:	</a:t>
            </a:r>
            <a:r>
              <a:rPr lang="en-US" dirty="0"/>
              <a:t>$0 = No subsidy paid</a:t>
            </a:r>
          </a:p>
          <a:p>
            <a:pPr lvl="4"/>
            <a:r>
              <a:rPr lang="en-US" b="1" dirty="0"/>
              <a:t>After:	</a:t>
            </a:r>
            <a:r>
              <a:rPr lang="en-US" dirty="0"/>
              <a:t> Per-unit subsidy × Q</a:t>
            </a:r>
            <a:r>
              <a:rPr lang="en-US" baseline="-25000" dirty="0"/>
              <a:t>DOMESTIC</a:t>
            </a:r>
            <a:r>
              <a:rPr lang="en-US" dirty="0"/>
              <a:t> = $15 × 90 = $1350</a:t>
            </a:r>
          </a:p>
          <a:p>
            <a:pPr lvl="4"/>
            <a:endParaRPr lang="en-US" b="1" dirty="0"/>
          </a:p>
          <a:p>
            <a:pPr lvl="2"/>
            <a:r>
              <a:rPr lang="en-US" b="1" dirty="0"/>
              <a:t>5)  </a:t>
            </a:r>
            <a:r>
              <a:rPr lang="en-US" dirty="0"/>
              <a:t>Welfare loss: (Area </a:t>
            </a:r>
            <a:r>
              <a:rPr lang="en-US" b="1" dirty="0"/>
              <a:t>G</a:t>
            </a:r>
            <a:r>
              <a:rPr lang="en-US" dirty="0"/>
              <a:t>)</a:t>
            </a:r>
          </a:p>
          <a:p>
            <a:pPr lvl="4"/>
            <a:r>
              <a:rPr lang="en-US" b="1" dirty="0"/>
              <a:t>After:	</a:t>
            </a:r>
            <a:r>
              <a:rPr lang="en-US" dirty="0"/>
              <a:t>0.5(15 × 30) = $225</a:t>
            </a:r>
            <a:endParaRPr lang="en-US" b="1" dirty="0"/>
          </a:p>
          <a:p>
            <a:pPr lvl="4">
              <a:buNone/>
            </a:pPr>
            <a:endParaRPr lang="en-US" b="1" dirty="0"/>
          </a:p>
          <a:p>
            <a:pPr lvl="1"/>
            <a:endParaRPr lang="en-US" b="1" dirty="0"/>
          </a:p>
        </p:txBody>
      </p:sp>
    </p:spTree>
    <p:extLst>
      <p:ext uri="{BB962C8B-B14F-4D97-AF65-F5344CB8AC3E}">
        <p14:creationId xmlns:p14="http://schemas.microsoft.com/office/powerpoint/2010/main" val="257643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792162"/>
          </a:xfrm>
        </p:spPr>
        <p:txBody>
          <a:bodyPr/>
          <a:lstStyle/>
          <a:p>
            <a:pPr algn="ctr"/>
            <a:r>
              <a:rPr lang="en-US" u="sng" dirty="0"/>
              <a:t>Study Questions</a:t>
            </a:r>
          </a:p>
        </p:txBody>
      </p:sp>
      <p:sp>
        <p:nvSpPr>
          <p:cNvPr id="3" name="Content Placeholder 2"/>
          <p:cNvSpPr>
            <a:spLocks noGrp="1"/>
          </p:cNvSpPr>
          <p:nvPr>
            <p:ph sz="quarter" idx="1"/>
          </p:nvPr>
        </p:nvSpPr>
        <p:spPr>
          <a:xfrm>
            <a:off x="914400" y="838200"/>
            <a:ext cx="7772400" cy="5867400"/>
          </a:xfrm>
        </p:spPr>
        <p:txBody>
          <a:bodyPr/>
          <a:lstStyle/>
          <a:p>
            <a:pPr lvl="2"/>
            <a:endParaRPr lang="en-US" dirty="0"/>
          </a:p>
          <a:p>
            <a:pPr lvl="2"/>
            <a:r>
              <a:rPr lang="en-US" b="1" dirty="0"/>
              <a:t>1.	</a:t>
            </a:r>
            <a:r>
              <a:rPr lang="en-US" dirty="0"/>
              <a:t>Create a free trade diagram that has the following values</a:t>
            </a:r>
          </a:p>
          <a:p>
            <a:pPr lvl="2">
              <a:buNone/>
            </a:pPr>
            <a:endParaRPr lang="en-US" dirty="0"/>
          </a:p>
          <a:p>
            <a:pPr lvl="6"/>
            <a:r>
              <a:rPr lang="en-US" dirty="0"/>
              <a:t>A supply curve with quantities 45 units at $15 and 30 units at $10</a:t>
            </a:r>
          </a:p>
          <a:p>
            <a:pPr lvl="6"/>
            <a:r>
              <a:rPr lang="en-US" dirty="0"/>
              <a:t>A demand curve with quantities 15 units at $15 and 30 units at $10</a:t>
            </a:r>
          </a:p>
          <a:p>
            <a:pPr lvl="6"/>
            <a:r>
              <a:rPr lang="en-US" dirty="0"/>
              <a:t>World price of $5 and domestic price of $10</a:t>
            </a:r>
          </a:p>
          <a:p>
            <a:pPr lvl="6"/>
            <a:r>
              <a:rPr lang="en-US" dirty="0"/>
              <a:t>At the world price, domestic quantity of 15</a:t>
            </a:r>
          </a:p>
          <a:p>
            <a:pPr lvl="6"/>
            <a:r>
              <a:rPr lang="en-US" dirty="0"/>
              <a:t>At the world price, foreign imports of 30</a:t>
            </a:r>
          </a:p>
          <a:p>
            <a:pPr lvl="4">
              <a:buNone/>
            </a:pPr>
            <a:endParaRPr lang="en-US" dirty="0"/>
          </a:p>
          <a:p>
            <a:pPr lvl="2"/>
            <a:r>
              <a:rPr lang="en-US" b="1" dirty="0"/>
              <a:t>1b.	</a:t>
            </a:r>
            <a:r>
              <a:rPr lang="en-US" dirty="0"/>
              <a:t>Impose a tariff of $3. Draw the expected results for			domestic/import quantities on your diagram. Based on your 		diagram calculate the following</a:t>
            </a:r>
          </a:p>
          <a:p>
            <a:pPr lvl="6"/>
            <a:endParaRPr lang="en-US" dirty="0"/>
          </a:p>
          <a:p>
            <a:pPr lvl="6"/>
            <a:r>
              <a:rPr lang="en-US" dirty="0"/>
              <a:t>Domestic producer revenue before &amp; after the tariff</a:t>
            </a:r>
          </a:p>
          <a:p>
            <a:pPr lvl="6"/>
            <a:r>
              <a:rPr lang="en-US" dirty="0"/>
              <a:t>Foreign revenue before and after the tariff</a:t>
            </a:r>
          </a:p>
          <a:p>
            <a:pPr lvl="6"/>
            <a:r>
              <a:rPr lang="en-US" dirty="0"/>
              <a:t>Total tariff amount</a:t>
            </a:r>
          </a:p>
          <a:p>
            <a:pPr lvl="6"/>
            <a:r>
              <a:rPr lang="en-US" dirty="0"/>
              <a:t>Areas of inefficiency and welfare loss</a:t>
            </a:r>
          </a:p>
          <a:p>
            <a:pPr lvl="2">
              <a:buNone/>
            </a:pPr>
            <a:endParaRPr lang="en-US" dirty="0"/>
          </a:p>
        </p:txBody>
      </p:sp>
    </p:spTree>
    <p:extLst>
      <p:ext uri="{BB962C8B-B14F-4D97-AF65-F5344CB8AC3E}">
        <p14:creationId xmlns:p14="http://schemas.microsoft.com/office/powerpoint/2010/main" val="271141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Exchange </a:t>
            </a:r>
            <a:r>
              <a:rPr lang="en-US"/>
              <a:t>Rate Calculations</a:t>
            </a:r>
            <a:endParaRPr lang="en-US" dirty="0"/>
          </a:p>
        </p:txBody>
      </p:sp>
    </p:spTree>
    <p:extLst>
      <p:ext uri="{BB962C8B-B14F-4D97-AF65-F5344CB8AC3E}">
        <p14:creationId xmlns:p14="http://schemas.microsoft.com/office/powerpoint/2010/main" val="368585665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Supply and Demand for Currency</a:t>
            </a:r>
          </a:p>
        </p:txBody>
      </p:sp>
      <p:sp>
        <p:nvSpPr>
          <p:cNvPr id="3" name="Content Placeholder 2"/>
          <p:cNvSpPr>
            <a:spLocks noGrp="1"/>
          </p:cNvSpPr>
          <p:nvPr>
            <p:ph sz="quarter" idx="1"/>
          </p:nvPr>
        </p:nvSpPr>
        <p:spPr>
          <a:xfrm>
            <a:off x="914400" y="1447800"/>
            <a:ext cx="7772400" cy="5181600"/>
          </a:xfrm>
        </p:spPr>
        <p:txBody>
          <a:bodyPr/>
          <a:lstStyle/>
          <a:p>
            <a:pPr lvl="2"/>
            <a:endParaRPr lang="en-US" dirty="0"/>
          </a:p>
          <a:p>
            <a:pPr lvl="2"/>
            <a:r>
              <a:rPr lang="en-US" dirty="0"/>
              <a:t>Foreign exchange is traded in much the same way as any other product </a:t>
            </a:r>
          </a:p>
          <a:p>
            <a:pPr lvl="4"/>
            <a:endParaRPr lang="en-US" dirty="0"/>
          </a:p>
          <a:p>
            <a:pPr lvl="4"/>
            <a:r>
              <a:rPr lang="en-US" dirty="0"/>
              <a:t>The supply and demand can be calculated using linear functions</a:t>
            </a:r>
          </a:p>
          <a:p>
            <a:pPr lvl="4"/>
            <a:endParaRPr lang="en-US" dirty="0"/>
          </a:p>
          <a:p>
            <a:pPr lvl="2"/>
            <a:r>
              <a:rPr lang="en-US" dirty="0"/>
              <a:t>The linear demand equation format is, </a:t>
            </a:r>
            <a:r>
              <a:rPr lang="en-US" b="1" dirty="0"/>
              <a:t>Q</a:t>
            </a:r>
            <a:r>
              <a:rPr lang="en-US" b="1" baseline="-25000" dirty="0"/>
              <a:t>D</a:t>
            </a:r>
            <a:r>
              <a:rPr lang="en-US" b="1" dirty="0"/>
              <a:t> = a – bP </a:t>
            </a:r>
          </a:p>
          <a:p>
            <a:pPr lvl="4"/>
            <a:endParaRPr lang="en-US" b="1" dirty="0"/>
          </a:p>
          <a:p>
            <a:pPr lvl="4"/>
            <a:r>
              <a:rPr lang="en-US" dirty="0"/>
              <a:t>In this context, P stands for the exchange rate of the currency, in terms of another currency</a:t>
            </a:r>
          </a:p>
          <a:p>
            <a:pPr lvl="4"/>
            <a:endParaRPr lang="en-US" dirty="0"/>
          </a:p>
          <a:p>
            <a:pPr lvl="2"/>
            <a:r>
              <a:rPr lang="en-US" dirty="0"/>
              <a:t>The linear supply equation format is, </a:t>
            </a:r>
            <a:r>
              <a:rPr lang="en-US" b="1" dirty="0"/>
              <a:t>Q</a:t>
            </a:r>
            <a:r>
              <a:rPr lang="en-US" b="1" baseline="-25000" dirty="0"/>
              <a:t>S</a:t>
            </a:r>
            <a:r>
              <a:rPr lang="en-US" b="1" dirty="0"/>
              <a:t> = c + dP</a:t>
            </a:r>
          </a:p>
          <a:p>
            <a:pPr lvl="2"/>
            <a:endParaRPr lang="en-US" b="1" dirty="0"/>
          </a:p>
          <a:p>
            <a:pPr lvl="2"/>
            <a:r>
              <a:rPr lang="en-US" dirty="0"/>
              <a:t>When given a supply and demand schedule we can derive these equations and determine the equilibrium</a:t>
            </a:r>
          </a:p>
          <a:p>
            <a:pPr lvl="2"/>
            <a:endParaRPr lang="en-US" b="1" dirty="0"/>
          </a:p>
          <a:p>
            <a:pPr lvl="2"/>
            <a:endParaRPr lang="en-US" b="1" dirty="0"/>
          </a:p>
          <a:p>
            <a:pPr lvl="4">
              <a:buNone/>
            </a:pPr>
            <a:endParaRPr lang="en-US" dirty="0"/>
          </a:p>
        </p:txBody>
      </p:sp>
    </p:spTree>
    <p:extLst>
      <p:ext uri="{BB962C8B-B14F-4D97-AF65-F5344CB8AC3E}">
        <p14:creationId xmlns:p14="http://schemas.microsoft.com/office/powerpoint/2010/main" val="365765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868362"/>
          </a:xfrm>
        </p:spPr>
        <p:txBody>
          <a:bodyPr/>
          <a:lstStyle/>
          <a:p>
            <a:pPr algn="ctr"/>
            <a:r>
              <a:rPr lang="en-US" u="sng" dirty="0"/>
              <a:t>Example; Determining Equilibrium</a:t>
            </a:r>
          </a:p>
        </p:txBody>
      </p:sp>
      <p:sp>
        <p:nvSpPr>
          <p:cNvPr id="3" name="Content Placeholder 2"/>
          <p:cNvSpPr>
            <a:spLocks noGrp="1"/>
          </p:cNvSpPr>
          <p:nvPr>
            <p:ph sz="quarter" idx="1"/>
          </p:nvPr>
        </p:nvSpPr>
        <p:spPr>
          <a:xfrm>
            <a:off x="914400" y="762000"/>
            <a:ext cx="7772400" cy="5867400"/>
          </a:xfrm>
        </p:spPr>
        <p:txBody>
          <a:bodyPr>
            <a:normAutofit lnSpcReduction="10000"/>
          </a:bodyPr>
          <a:lstStyle/>
          <a:p>
            <a:pPr lvl="2"/>
            <a:endParaRPr lang="en-US" dirty="0"/>
          </a:p>
          <a:p>
            <a:pPr lvl="2"/>
            <a:r>
              <a:rPr lang="en-US" dirty="0"/>
              <a:t>Suppose the supply function is </a:t>
            </a:r>
            <a:r>
              <a:rPr lang="en-US" b="1" dirty="0"/>
              <a:t>Q</a:t>
            </a:r>
            <a:r>
              <a:rPr lang="en-US" b="1" baseline="-25000" dirty="0"/>
              <a:t>S EURO </a:t>
            </a:r>
            <a:r>
              <a:rPr lang="en-US" b="1" dirty="0"/>
              <a:t>= 55 + 20P </a:t>
            </a:r>
            <a:r>
              <a:rPr lang="en-US" dirty="0"/>
              <a:t>and the demand function is </a:t>
            </a:r>
            <a:r>
              <a:rPr lang="en-US" b="1" dirty="0"/>
              <a:t>Q</a:t>
            </a:r>
            <a:r>
              <a:rPr lang="en-US" b="1" baseline="-25000" dirty="0"/>
              <a:t>D EURO </a:t>
            </a:r>
            <a:r>
              <a:rPr lang="en-US" b="1" dirty="0"/>
              <a:t>= 100 − 10P</a:t>
            </a:r>
          </a:p>
          <a:p>
            <a:pPr lvl="2"/>
            <a:endParaRPr lang="en-US" dirty="0"/>
          </a:p>
          <a:p>
            <a:pPr lvl="4"/>
            <a:r>
              <a:rPr lang="en-US" dirty="0"/>
              <a:t>The supply and demand schedules are given in the tables below,</a:t>
            </a:r>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2"/>
            <a:endParaRPr lang="en-US" dirty="0"/>
          </a:p>
          <a:p>
            <a:pPr lvl="2"/>
            <a:endParaRPr lang="en-US" dirty="0"/>
          </a:p>
          <a:p>
            <a:pPr lvl="2"/>
            <a:r>
              <a:rPr lang="en-US" dirty="0"/>
              <a:t>We can determine the equilibrium exchange rate (P) and quantity (Q) by setting supply equal to demand</a:t>
            </a:r>
          </a:p>
          <a:p>
            <a:pPr lvl="2"/>
            <a:endParaRPr lang="en-US" dirty="0"/>
          </a:p>
          <a:p>
            <a:pPr lvl="2"/>
            <a:endParaRPr lang="en-US" dirty="0"/>
          </a:p>
          <a:p>
            <a:pPr lvl="2"/>
            <a:endParaRPr lang="en-US" dirty="0"/>
          </a:p>
          <a:p>
            <a:pPr lvl="2"/>
            <a:endParaRPr lang="en-US" dirty="0"/>
          </a:p>
          <a:p>
            <a:pPr lvl="2"/>
            <a:endParaRPr lang="en-US" dirty="0"/>
          </a:p>
          <a:p>
            <a:pPr lvl="2"/>
            <a:endParaRPr lang="en-US" dirty="0"/>
          </a:p>
        </p:txBody>
      </p:sp>
      <p:graphicFrame>
        <p:nvGraphicFramePr>
          <p:cNvPr id="4" name="Table 3"/>
          <p:cNvGraphicFramePr>
            <a:graphicFrameLocks noGrp="1"/>
          </p:cNvGraphicFramePr>
          <p:nvPr/>
        </p:nvGraphicFramePr>
        <p:xfrm>
          <a:off x="381000" y="2819400"/>
          <a:ext cx="4114800" cy="2865120"/>
        </p:xfrm>
        <a:graphic>
          <a:graphicData uri="http://schemas.openxmlformats.org/drawingml/2006/table">
            <a:tbl>
              <a:tblPr firstRow="1" bandRow="1">
                <a:tableStyleId>{5940675A-B579-460E-94D1-54222C63F5DA}</a:tableStyleId>
              </a:tblPr>
              <a:tblGrid>
                <a:gridCol w="1752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tblGrid>
              <a:tr h="370840">
                <a:tc gridSpan="2">
                  <a:txBody>
                    <a:bodyPr/>
                    <a:lstStyle/>
                    <a:p>
                      <a:pPr algn="ctr"/>
                      <a:r>
                        <a:rPr lang="en-US" b="1" dirty="0"/>
                        <a:t>Exchange Rate</a:t>
                      </a:r>
                      <a:r>
                        <a:rPr lang="en-US" b="1" baseline="0" dirty="0"/>
                        <a:t> Demand Schedule</a:t>
                      </a:r>
                      <a:endParaRPr lang="en-US" b="1" dirty="0"/>
                    </a:p>
                  </a:txBody>
                  <a:tcPr>
                    <a:solidFill>
                      <a:schemeClr val="accent1">
                        <a:lumMod val="60000"/>
                        <a:lumOff val="40000"/>
                      </a:schemeClr>
                    </a:solidFill>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b="1" dirty="0"/>
                        <a:t>Exchange Rate (USD per Euro)</a:t>
                      </a:r>
                    </a:p>
                  </a:txBody>
                  <a:tcPr>
                    <a:solidFill>
                      <a:schemeClr val="accent1">
                        <a:lumMod val="40000"/>
                        <a:lumOff val="60000"/>
                      </a:schemeClr>
                    </a:solidFill>
                  </a:tcPr>
                </a:tc>
                <a:tc>
                  <a:txBody>
                    <a:bodyPr/>
                    <a:lstStyle/>
                    <a:p>
                      <a:pPr algn="ctr"/>
                      <a:r>
                        <a:rPr lang="en-US" b="1" dirty="0"/>
                        <a:t>Quantity of Euros </a:t>
                      </a:r>
                    </a:p>
                    <a:p>
                      <a:pPr algn="ctr"/>
                      <a:r>
                        <a:rPr lang="en-US" b="1" dirty="0"/>
                        <a:t>Demanded</a:t>
                      </a:r>
                      <a:r>
                        <a:rPr lang="en-US" b="1" baseline="0" dirty="0"/>
                        <a:t> </a:t>
                      </a:r>
                      <a:r>
                        <a:rPr lang="en-US" b="1" dirty="0"/>
                        <a:t>(Billions)</a:t>
                      </a:r>
                    </a:p>
                  </a:txBody>
                  <a:tcPr>
                    <a:solidFill>
                      <a:schemeClr val="accent1">
                        <a:lumMod val="40000"/>
                        <a:lumOff val="60000"/>
                      </a:schemeClr>
                    </a:solidFill>
                  </a:tcPr>
                </a:tc>
                <a:extLst>
                  <a:ext uri="{0D108BD9-81ED-4DB2-BD59-A6C34878D82A}">
                    <a16:rowId xmlns:a16="http://schemas.microsoft.com/office/drawing/2014/main" val="10001"/>
                  </a:ext>
                </a:extLst>
              </a:tr>
              <a:tr h="370840">
                <a:tc>
                  <a:txBody>
                    <a:bodyPr/>
                    <a:lstStyle/>
                    <a:p>
                      <a:pPr algn="ctr"/>
                      <a:r>
                        <a:rPr lang="en-US" dirty="0"/>
                        <a:t>2</a:t>
                      </a:r>
                    </a:p>
                  </a:txBody>
                  <a:tcPr/>
                </a:tc>
                <a:tc>
                  <a:txBody>
                    <a:bodyPr/>
                    <a:lstStyle/>
                    <a:p>
                      <a:pPr algn="ctr"/>
                      <a:r>
                        <a:rPr lang="en-US" dirty="0"/>
                        <a:t>80</a:t>
                      </a:r>
                    </a:p>
                  </a:txBody>
                  <a:tcPr/>
                </a:tc>
                <a:extLst>
                  <a:ext uri="{0D108BD9-81ED-4DB2-BD59-A6C34878D82A}">
                    <a16:rowId xmlns:a16="http://schemas.microsoft.com/office/drawing/2014/main" val="10002"/>
                  </a:ext>
                </a:extLst>
              </a:tr>
              <a:tr h="370840">
                <a:tc>
                  <a:txBody>
                    <a:bodyPr/>
                    <a:lstStyle/>
                    <a:p>
                      <a:pPr algn="ctr"/>
                      <a:r>
                        <a:rPr lang="en-US" dirty="0"/>
                        <a:t>1.75</a:t>
                      </a:r>
                    </a:p>
                  </a:txBody>
                  <a:tcPr/>
                </a:tc>
                <a:tc>
                  <a:txBody>
                    <a:bodyPr/>
                    <a:lstStyle/>
                    <a:p>
                      <a:pPr algn="ctr"/>
                      <a:r>
                        <a:rPr lang="en-US" dirty="0"/>
                        <a:t>82.5</a:t>
                      </a:r>
                    </a:p>
                  </a:txBody>
                  <a:tcPr/>
                </a:tc>
                <a:extLst>
                  <a:ext uri="{0D108BD9-81ED-4DB2-BD59-A6C34878D82A}">
                    <a16:rowId xmlns:a16="http://schemas.microsoft.com/office/drawing/2014/main" val="10003"/>
                  </a:ext>
                </a:extLst>
              </a:tr>
              <a:tr h="370840">
                <a:tc>
                  <a:txBody>
                    <a:bodyPr/>
                    <a:lstStyle/>
                    <a:p>
                      <a:pPr algn="ctr"/>
                      <a:r>
                        <a:rPr lang="en-US" dirty="0"/>
                        <a:t>1.5</a:t>
                      </a:r>
                    </a:p>
                  </a:txBody>
                  <a:tcPr/>
                </a:tc>
                <a:tc>
                  <a:txBody>
                    <a:bodyPr/>
                    <a:lstStyle/>
                    <a:p>
                      <a:pPr algn="ctr"/>
                      <a:r>
                        <a:rPr lang="en-US" dirty="0"/>
                        <a:t>85</a:t>
                      </a:r>
                    </a:p>
                  </a:txBody>
                  <a:tcPr/>
                </a:tc>
                <a:extLst>
                  <a:ext uri="{0D108BD9-81ED-4DB2-BD59-A6C34878D82A}">
                    <a16:rowId xmlns:a16="http://schemas.microsoft.com/office/drawing/2014/main" val="10004"/>
                  </a:ext>
                </a:extLst>
              </a:tr>
              <a:tr h="370840">
                <a:tc>
                  <a:txBody>
                    <a:bodyPr/>
                    <a:lstStyle/>
                    <a:p>
                      <a:pPr algn="ctr"/>
                      <a:r>
                        <a:rPr lang="en-US" dirty="0"/>
                        <a:t>1.25</a:t>
                      </a:r>
                    </a:p>
                  </a:txBody>
                  <a:tcPr/>
                </a:tc>
                <a:tc>
                  <a:txBody>
                    <a:bodyPr/>
                    <a:lstStyle/>
                    <a:p>
                      <a:pPr algn="ctr"/>
                      <a:r>
                        <a:rPr lang="en-US" dirty="0"/>
                        <a:t>87.5</a:t>
                      </a:r>
                    </a:p>
                  </a:txBody>
                  <a:tcPr/>
                </a:tc>
                <a:extLst>
                  <a:ext uri="{0D108BD9-81ED-4DB2-BD59-A6C34878D82A}">
                    <a16:rowId xmlns:a16="http://schemas.microsoft.com/office/drawing/2014/main" val="10005"/>
                  </a:ext>
                </a:extLst>
              </a:tr>
              <a:tr h="370840">
                <a:tc>
                  <a:txBody>
                    <a:bodyPr/>
                    <a:lstStyle/>
                    <a:p>
                      <a:pPr algn="ctr"/>
                      <a:r>
                        <a:rPr lang="en-US" dirty="0"/>
                        <a:t>1</a:t>
                      </a:r>
                    </a:p>
                  </a:txBody>
                  <a:tcPr/>
                </a:tc>
                <a:tc>
                  <a:txBody>
                    <a:bodyPr/>
                    <a:lstStyle/>
                    <a:p>
                      <a:pPr algn="ctr"/>
                      <a:r>
                        <a:rPr lang="en-US" dirty="0"/>
                        <a:t>90</a:t>
                      </a:r>
                    </a:p>
                  </a:txBody>
                  <a:tcPr/>
                </a:tc>
                <a:extLst>
                  <a:ext uri="{0D108BD9-81ED-4DB2-BD59-A6C34878D82A}">
                    <a16:rowId xmlns:a16="http://schemas.microsoft.com/office/drawing/2014/main" val="10006"/>
                  </a:ext>
                </a:extLst>
              </a:tr>
            </a:tbl>
          </a:graphicData>
        </a:graphic>
      </p:graphicFrame>
      <p:graphicFrame>
        <p:nvGraphicFramePr>
          <p:cNvPr id="5" name="Table 4"/>
          <p:cNvGraphicFramePr>
            <a:graphicFrameLocks noGrp="1"/>
          </p:cNvGraphicFramePr>
          <p:nvPr/>
        </p:nvGraphicFramePr>
        <p:xfrm>
          <a:off x="4724400" y="2819400"/>
          <a:ext cx="4114800" cy="2865120"/>
        </p:xfrm>
        <a:graphic>
          <a:graphicData uri="http://schemas.openxmlformats.org/drawingml/2006/table">
            <a:tbl>
              <a:tblPr firstRow="1" bandRow="1">
                <a:tableStyleId>{5940675A-B579-460E-94D1-54222C63F5DA}</a:tableStyleId>
              </a:tblPr>
              <a:tblGrid>
                <a:gridCol w="1752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tblGrid>
              <a:tr h="370840">
                <a:tc gridSpan="2">
                  <a:txBody>
                    <a:bodyPr/>
                    <a:lstStyle/>
                    <a:p>
                      <a:pPr algn="ctr"/>
                      <a:r>
                        <a:rPr lang="en-US" b="1" dirty="0"/>
                        <a:t>Exchange Rate</a:t>
                      </a:r>
                      <a:r>
                        <a:rPr lang="en-US" b="1" baseline="0" dirty="0"/>
                        <a:t> Supply Schedule</a:t>
                      </a:r>
                      <a:endParaRPr lang="en-US" b="1" dirty="0"/>
                    </a:p>
                  </a:txBody>
                  <a:tcPr>
                    <a:solidFill>
                      <a:schemeClr val="accent1">
                        <a:lumMod val="60000"/>
                        <a:lumOff val="40000"/>
                      </a:schemeClr>
                    </a:solidFill>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b="1" dirty="0"/>
                        <a:t>Exchange Rate (USD per Euro)</a:t>
                      </a:r>
                    </a:p>
                  </a:txBody>
                  <a:tcPr>
                    <a:solidFill>
                      <a:schemeClr val="accent1">
                        <a:lumMod val="40000"/>
                        <a:lumOff val="60000"/>
                      </a:schemeClr>
                    </a:solidFill>
                  </a:tcPr>
                </a:tc>
                <a:tc>
                  <a:txBody>
                    <a:bodyPr/>
                    <a:lstStyle/>
                    <a:p>
                      <a:pPr algn="ctr"/>
                      <a:r>
                        <a:rPr lang="en-US" b="1" dirty="0"/>
                        <a:t>Quantity of Euros </a:t>
                      </a:r>
                    </a:p>
                    <a:p>
                      <a:pPr algn="ctr"/>
                      <a:r>
                        <a:rPr lang="en-US" b="1" baseline="0" dirty="0"/>
                        <a:t>Supplied </a:t>
                      </a:r>
                      <a:r>
                        <a:rPr lang="en-US" b="1" dirty="0"/>
                        <a:t>(Billions)</a:t>
                      </a:r>
                    </a:p>
                  </a:txBody>
                  <a:tcPr>
                    <a:solidFill>
                      <a:schemeClr val="accent1">
                        <a:lumMod val="40000"/>
                        <a:lumOff val="60000"/>
                      </a:schemeClr>
                    </a:solidFill>
                  </a:tcPr>
                </a:tc>
                <a:extLst>
                  <a:ext uri="{0D108BD9-81ED-4DB2-BD59-A6C34878D82A}">
                    <a16:rowId xmlns:a16="http://schemas.microsoft.com/office/drawing/2014/main" val="10001"/>
                  </a:ext>
                </a:extLst>
              </a:tr>
              <a:tr h="370840">
                <a:tc>
                  <a:txBody>
                    <a:bodyPr/>
                    <a:lstStyle/>
                    <a:p>
                      <a:pPr algn="ctr"/>
                      <a:r>
                        <a:rPr lang="en-US" dirty="0"/>
                        <a:t>2</a:t>
                      </a:r>
                    </a:p>
                  </a:txBody>
                  <a:tcPr/>
                </a:tc>
                <a:tc>
                  <a:txBody>
                    <a:bodyPr/>
                    <a:lstStyle/>
                    <a:p>
                      <a:pPr algn="ctr"/>
                      <a:r>
                        <a:rPr lang="en-US" dirty="0"/>
                        <a:t>95</a:t>
                      </a:r>
                    </a:p>
                  </a:txBody>
                  <a:tcPr/>
                </a:tc>
                <a:extLst>
                  <a:ext uri="{0D108BD9-81ED-4DB2-BD59-A6C34878D82A}">
                    <a16:rowId xmlns:a16="http://schemas.microsoft.com/office/drawing/2014/main" val="10002"/>
                  </a:ext>
                </a:extLst>
              </a:tr>
              <a:tr h="370840">
                <a:tc>
                  <a:txBody>
                    <a:bodyPr/>
                    <a:lstStyle/>
                    <a:p>
                      <a:pPr algn="ctr"/>
                      <a:r>
                        <a:rPr lang="en-US" dirty="0"/>
                        <a:t>1.75</a:t>
                      </a:r>
                    </a:p>
                  </a:txBody>
                  <a:tcPr/>
                </a:tc>
                <a:tc>
                  <a:txBody>
                    <a:bodyPr/>
                    <a:lstStyle/>
                    <a:p>
                      <a:pPr algn="ctr"/>
                      <a:r>
                        <a:rPr lang="en-US" dirty="0"/>
                        <a:t>90</a:t>
                      </a:r>
                    </a:p>
                  </a:txBody>
                  <a:tcPr/>
                </a:tc>
                <a:extLst>
                  <a:ext uri="{0D108BD9-81ED-4DB2-BD59-A6C34878D82A}">
                    <a16:rowId xmlns:a16="http://schemas.microsoft.com/office/drawing/2014/main" val="10003"/>
                  </a:ext>
                </a:extLst>
              </a:tr>
              <a:tr h="370840">
                <a:tc>
                  <a:txBody>
                    <a:bodyPr/>
                    <a:lstStyle/>
                    <a:p>
                      <a:pPr algn="ctr"/>
                      <a:r>
                        <a:rPr lang="en-US" dirty="0"/>
                        <a:t>1.5</a:t>
                      </a:r>
                    </a:p>
                  </a:txBody>
                  <a:tcPr/>
                </a:tc>
                <a:tc>
                  <a:txBody>
                    <a:bodyPr/>
                    <a:lstStyle/>
                    <a:p>
                      <a:pPr algn="ctr"/>
                      <a:r>
                        <a:rPr lang="en-US" dirty="0"/>
                        <a:t>85</a:t>
                      </a:r>
                    </a:p>
                  </a:txBody>
                  <a:tcPr/>
                </a:tc>
                <a:extLst>
                  <a:ext uri="{0D108BD9-81ED-4DB2-BD59-A6C34878D82A}">
                    <a16:rowId xmlns:a16="http://schemas.microsoft.com/office/drawing/2014/main" val="10004"/>
                  </a:ext>
                </a:extLst>
              </a:tr>
              <a:tr h="370840">
                <a:tc>
                  <a:txBody>
                    <a:bodyPr/>
                    <a:lstStyle/>
                    <a:p>
                      <a:pPr algn="ctr"/>
                      <a:r>
                        <a:rPr lang="en-US" dirty="0"/>
                        <a:t>1.25</a:t>
                      </a:r>
                    </a:p>
                  </a:txBody>
                  <a:tcPr/>
                </a:tc>
                <a:tc>
                  <a:txBody>
                    <a:bodyPr/>
                    <a:lstStyle/>
                    <a:p>
                      <a:pPr algn="ctr"/>
                      <a:r>
                        <a:rPr lang="en-US" dirty="0"/>
                        <a:t>80</a:t>
                      </a:r>
                    </a:p>
                  </a:txBody>
                  <a:tcPr/>
                </a:tc>
                <a:extLst>
                  <a:ext uri="{0D108BD9-81ED-4DB2-BD59-A6C34878D82A}">
                    <a16:rowId xmlns:a16="http://schemas.microsoft.com/office/drawing/2014/main" val="10005"/>
                  </a:ext>
                </a:extLst>
              </a:tr>
              <a:tr h="370840">
                <a:tc>
                  <a:txBody>
                    <a:bodyPr/>
                    <a:lstStyle/>
                    <a:p>
                      <a:pPr algn="ctr"/>
                      <a:r>
                        <a:rPr lang="en-US" dirty="0"/>
                        <a:t>1</a:t>
                      </a:r>
                    </a:p>
                  </a:txBody>
                  <a:tcPr/>
                </a:tc>
                <a:tc>
                  <a:txBody>
                    <a:bodyPr/>
                    <a:lstStyle/>
                    <a:p>
                      <a:pPr algn="ctr"/>
                      <a:r>
                        <a:rPr lang="en-US" dirty="0"/>
                        <a:t>75</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1095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28600"/>
            <a:ext cx="7772400" cy="5791200"/>
          </a:xfrm>
        </p:spPr>
        <p:txBody>
          <a:bodyPr/>
          <a:lstStyle/>
          <a:p>
            <a:pPr lvl="4"/>
            <a:r>
              <a:rPr lang="en-US" dirty="0"/>
              <a:t>Setting demand equal to supply,</a:t>
            </a:r>
          </a:p>
          <a:p>
            <a:pPr lvl="4">
              <a:buNone/>
            </a:pPr>
            <a:endParaRPr lang="en-US" b="1" dirty="0"/>
          </a:p>
          <a:p>
            <a:pPr lvl="2">
              <a:buNone/>
            </a:pPr>
            <a:r>
              <a:rPr lang="en-US" b="1" dirty="0"/>
              <a:t>			Q</a:t>
            </a:r>
            <a:r>
              <a:rPr lang="en-US" b="1" baseline="-25000" dirty="0"/>
              <a:t>D EURO </a:t>
            </a:r>
            <a:r>
              <a:rPr lang="en-US" b="1" dirty="0"/>
              <a:t>= Q</a:t>
            </a:r>
            <a:r>
              <a:rPr lang="en-US" b="1" baseline="-25000" dirty="0"/>
              <a:t>S EURO</a:t>
            </a:r>
          </a:p>
          <a:p>
            <a:pPr lvl="2">
              <a:buNone/>
            </a:pPr>
            <a:r>
              <a:rPr lang="en-US" b="1" dirty="0"/>
              <a:t>			100 -10P</a:t>
            </a:r>
            <a:r>
              <a:rPr lang="en-US" b="1" baseline="-25000" dirty="0"/>
              <a:t> </a:t>
            </a:r>
            <a:r>
              <a:rPr lang="en-US" b="1" dirty="0"/>
              <a:t>= 55 + 20P </a:t>
            </a:r>
          </a:p>
          <a:p>
            <a:pPr lvl="2">
              <a:buNone/>
            </a:pPr>
            <a:r>
              <a:rPr lang="en-US" b="1" dirty="0"/>
              <a:t>			30P = 45</a:t>
            </a:r>
          </a:p>
          <a:p>
            <a:pPr lvl="2">
              <a:buNone/>
            </a:pPr>
            <a:r>
              <a:rPr lang="en-US" b="1" dirty="0"/>
              <a:t>			P = 1.5</a:t>
            </a:r>
          </a:p>
          <a:p>
            <a:pPr lvl="4"/>
            <a:endParaRPr lang="en-US" dirty="0"/>
          </a:p>
          <a:p>
            <a:pPr lvl="4"/>
            <a:r>
              <a:rPr lang="en-US" dirty="0"/>
              <a:t>So, the equilibrium exchange rate is $1.50 per euro and the equilibrium quantity is 85 billion Euros</a:t>
            </a:r>
          </a:p>
          <a:p>
            <a:pPr lvl="2">
              <a:buNone/>
            </a:pPr>
            <a:r>
              <a:rPr lang="en-US" b="1" dirty="0"/>
              <a:t>	</a:t>
            </a:r>
          </a:p>
          <a:p>
            <a:pPr lvl="2">
              <a:buNone/>
            </a:pPr>
            <a:endParaRPr lang="en-US" b="1" dirty="0"/>
          </a:p>
          <a:p>
            <a:pPr lvl="2">
              <a:buNone/>
            </a:pPr>
            <a:r>
              <a:rPr lang="en-US" b="1" baseline="-25000" dirty="0"/>
              <a:t>	</a:t>
            </a:r>
            <a:endParaRPr lang="en-US" dirty="0"/>
          </a:p>
        </p:txBody>
      </p:sp>
      <p:pic>
        <p:nvPicPr>
          <p:cNvPr id="1026" name="Picture 2" descr="F:\TMS Files 2011-2012\Economics\Textbook- Images\Exchange Rate- Linear Function (Fig. 22.8).png"/>
          <p:cNvPicPr>
            <a:picLocks noChangeAspect="1" noChangeArrowheads="1"/>
          </p:cNvPicPr>
          <p:nvPr/>
        </p:nvPicPr>
        <p:blipFill>
          <a:blip r:embed="rId2" cstate="print"/>
          <a:srcRect/>
          <a:stretch>
            <a:fillRect/>
          </a:stretch>
        </p:blipFill>
        <p:spPr bwMode="auto">
          <a:xfrm>
            <a:off x="2819400" y="3554408"/>
            <a:ext cx="3520231" cy="3104589"/>
          </a:xfrm>
          <a:prstGeom prst="rect">
            <a:avLst/>
          </a:prstGeom>
          <a:noFill/>
        </p:spPr>
      </p:pic>
    </p:spTree>
    <p:extLst>
      <p:ext uri="{BB962C8B-B14F-4D97-AF65-F5344CB8AC3E}">
        <p14:creationId xmlns:p14="http://schemas.microsoft.com/office/powerpoint/2010/main" val="262329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algn="ctr"/>
            <a:r>
              <a:rPr lang="en-US" u="sng" dirty="0"/>
              <a:t>Changes in Foreign Exchange Equilibrium</a:t>
            </a:r>
          </a:p>
        </p:txBody>
      </p:sp>
      <p:sp>
        <p:nvSpPr>
          <p:cNvPr id="3" name="Content Placeholder 2"/>
          <p:cNvSpPr>
            <a:spLocks noGrp="1"/>
          </p:cNvSpPr>
          <p:nvPr>
            <p:ph sz="quarter" idx="1"/>
          </p:nvPr>
        </p:nvSpPr>
        <p:spPr/>
        <p:txBody>
          <a:bodyPr/>
          <a:lstStyle/>
          <a:p>
            <a:pPr lvl="2"/>
            <a:endParaRPr lang="en-US" dirty="0"/>
          </a:p>
          <a:p>
            <a:pPr lvl="2"/>
            <a:r>
              <a:rPr lang="en-US" dirty="0"/>
              <a:t>Free floating exchange rates are subject to change, and these changes can be expressed using linear functions</a:t>
            </a:r>
          </a:p>
          <a:p>
            <a:pPr lvl="2"/>
            <a:endParaRPr lang="en-US" dirty="0"/>
          </a:p>
          <a:p>
            <a:pPr lvl="2"/>
            <a:r>
              <a:rPr lang="en-US" dirty="0"/>
              <a:t>In linear demand functions, </a:t>
            </a:r>
            <a:r>
              <a:rPr lang="en-US" b="1" dirty="0"/>
              <a:t>a </a:t>
            </a:r>
            <a:r>
              <a:rPr lang="en-US" dirty="0"/>
              <a:t>represents the autonomous demand</a:t>
            </a:r>
          </a:p>
          <a:p>
            <a:pPr lvl="4"/>
            <a:endParaRPr lang="en-US" dirty="0"/>
          </a:p>
          <a:p>
            <a:pPr lvl="4"/>
            <a:r>
              <a:rPr lang="en-US" dirty="0"/>
              <a:t>When this amount changes, demand has changed, and a new curve representing a new set of prices and quantities must be created</a:t>
            </a:r>
          </a:p>
          <a:p>
            <a:pPr lvl="4"/>
            <a:endParaRPr lang="en-US" dirty="0"/>
          </a:p>
          <a:p>
            <a:pPr lvl="2"/>
            <a:r>
              <a:rPr lang="en-US" dirty="0"/>
              <a:t>The same is true for </a:t>
            </a:r>
            <a:r>
              <a:rPr lang="en-US" b="1" dirty="0"/>
              <a:t>c </a:t>
            </a:r>
            <a:r>
              <a:rPr lang="en-US" dirty="0"/>
              <a:t>in linear supply functions</a:t>
            </a:r>
          </a:p>
          <a:p>
            <a:pPr lvl="4"/>
            <a:endParaRPr lang="en-US" dirty="0"/>
          </a:p>
          <a:p>
            <a:pPr lvl="4"/>
            <a:r>
              <a:rPr lang="en-US" dirty="0"/>
              <a:t>A change in </a:t>
            </a:r>
            <a:r>
              <a:rPr lang="en-US" b="1" dirty="0"/>
              <a:t>c</a:t>
            </a:r>
            <a:r>
              <a:rPr lang="en-US" dirty="0"/>
              <a:t> is a change in supply, requiring a new supply schedule and curve</a:t>
            </a:r>
          </a:p>
        </p:txBody>
      </p:sp>
    </p:spTree>
    <p:extLst>
      <p:ext uri="{BB962C8B-B14F-4D97-AF65-F5344CB8AC3E}">
        <p14:creationId xmlns:p14="http://schemas.microsoft.com/office/powerpoint/2010/main" val="358006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868362"/>
          </a:xfrm>
        </p:spPr>
        <p:txBody>
          <a:bodyPr/>
          <a:lstStyle/>
          <a:p>
            <a:pPr algn="ctr"/>
            <a:r>
              <a:rPr lang="en-US" u="sng" dirty="0"/>
              <a:t>Changes in Demand for Currency</a:t>
            </a:r>
          </a:p>
        </p:txBody>
      </p:sp>
      <p:sp>
        <p:nvSpPr>
          <p:cNvPr id="3" name="Content Placeholder 2"/>
          <p:cNvSpPr>
            <a:spLocks noGrp="1"/>
          </p:cNvSpPr>
          <p:nvPr>
            <p:ph sz="quarter" idx="1"/>
          </p:nvPr>
        </p:nvSpPr>
        <p:spPr>
          <a:xfrm>
            <a:off x="914400" y="838200"/>
            <a:ext cx="7772400" cy="5181600"/>
          </a:xfrm>
        </p:spPr>
        <p:txBody>
          <a:bodyPr/>
          <a:lstStyle/>
          <a:p>
            <a:pPr lvl="2"/>
            <a:endParaRPr lang="en-US" dirty="0"/>
          </a:p>
          <a:p>
            <a:pPr lvl="2"/>
            <a:r>
              <a:rPr lang="en-US" dirty="0"/>
              <a:t>Suppose the </a:t>
            </a:r>
            <a:r>
              <a:rPr lang="en-US" b="1" dirty="0"/>
              <a:t>a </a:t>
            </a:r>
            <a:r>
              <a:rPr lang="en-US" dirty="0"/>
              <a:t>variable of demand in the previous example has increased by 7.5 from 100 to 107.5</a:t>
            </a:r>
          </a:p>
          <a:p>
            <a:pPr lvl="4"/>
            <a:endParaRPr lang="en-US" dirty="0"/>
          </a:p>
          <a:p>
            <a:pPr lvl="4"/>
            <a:r>
              <a:rPr lang="en-US" dirty="0"/>
              <a:t>The new demand function is </a:t>
            </a:r>
            <a:r>
              <a:rPr lang="en-US" b="1" dirty="0"/>
              <a:t>Q</a:t>
            </a:r>
            <a:r>
              <a:rPr lang="en-US" b="1" baseline="-25000" dirty="0"/>
              <a:t>D EURO </a:t>
            </a:r>
            <a:r>
              <a:rPr lang="en-US" b="1" dirty="0"/>
              <a:t>= 107.5 − 10P</a:t>
            </a:r>
          </a:p>
          <a:p>
            <a:pPr lvl="4"/>
            <a:endParaRPr lang="en-US" b="1" dirty="0"/>
          </a:p>
          <a:p>
            <a:pPr lvl="4"/>
            <a:r>
              <a:rPr lang="en-US" dirty="0"/>
              <a:t>This increases demand at all prices and results in a new demand schedule. </a:t>
            </a:r>
          </a:p>
        </p:txBody>
      </p:sp>
      <p:graphicFrame>
        <p:nvGraphicFramePr>
          <p:cNvPr id="4" name="Table 3"/>
          <p:cNvGraphicFramePr>
            <a:graphicFrameLocks noGrp="1"/>
          </p:cNvGraphicFramePr>
          <p:nvPr/>
        </p:nvGraphicFramePr>
        <p:xfrm>
          <a:off x="2209800" y="3810000"/>
          <a:ext cx="6096000" cy="2865120"/>
        </p:xfrm>
        <a:graphic>
          <a:graphicData uri="http://schemas.openxmlformats.org/drawingml/2006/table">
            <a:tbl>
              <a:tblPr firstRow="1" bandRow="1">
                <a:tableStyleId>{5940675A-B579-460E-94D1-54222C63F5DA}</a:tableStyleId>
              </a:tblPr>
              <a:tblGrid>
                <a:gridCol w="1723016">
                  <a:extLst>
                    <a:ext uri="{9D8B030D-6E8A-4147-A177-3AD203B41FA5}">
                      <a16:colId xmlns:a16="http://schemas.microsoft.com/office/drawing/2014/main" val="20000"/>
                    </a:ext>
                  </a:extLst>
                </a:gridCol>
                <a:gridCol w="2239384">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370840">
                <a:tc gridSpan="3">
                  <a:txBody>
                    <a:bodyPr/>
                    <a:lstStyle/>
                    <a:p>
                      <a:pPr algn="ctr"/>
                      <a:r>
                        <a:rPr lang="en-US" b="1" dirty="0"/>
                        <a:t>Exchange Rate</a:t>
                      </a:r>
                      <a:r>
                        <a:rPr lang="en-US" b="1" baseline="0" dirty="0"/>
                        <a:t> Market Schedule</a:t>
                      </a:r>
                      <a:endParaRPr lang="en-US" b="1" dirty="0"/>
                    </a:p>
                  </a:txBody>
                  <a:tcPr>
                    <a:solidFill>
                      <a:schemeClr val="accent1">
                        <a:lumMod val="60000"/>
                        <a:lumOff val="40000"/>
                      </a:schemeClr>
                    </a:solidFill>
                  </a:tcPr>
                </a:tc>
                <a:tc hMerge="1">
                  <a:txBody>
                    <a:bodyPr/>
                    <a:lstStyle/>
                    <a:p>
                      <a:endParaRPr lang="en-US" dirty="0"/>
                    </a:p>
                  </a:txBody>
                  <a:tcPr/>
                </a:tc>
                <a:tc hMerge="1">
                  <a:txBody>
                    <a:bodyPr/>
                    <a:lstStyle/>
                    <a:p>
                      <a:pPr algn="ctr"/>
                      <a:endParaRPr lang="en-US" b="1" dirty="0"/>
                    </a:p>
                  </a:txBody>
                  <a:tcP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b="1" dirty="0"/>
                        <a:t>Exchange Rate (USD per Euro)</a:t>
                      </a:r>
                    </a:p>
                  </a:txBody>
                  <a:tcPr>
                    <a:solidFill>
                      <a:schemeClr val="accent1">
                        <a:lumMod val="40000"/>
                        <a:lumOff val="60000"/>
                      </a:schemeClr>
                    </a:solidFill>
                  </a:tcPr>
                </a:tc>
                <a:tc>
                  <a:txBody>
                    <a:bodyPr/>
                    <a:lstStyle/>
                    <a:p>
                      <a:pPr algn="ctr"/>
                      <a:r>
                        <a:rPr lang="en-US" b="1" dirty="0"/>
                        <a:t>Quantity of Euros </a:t>
                      </a:r>
                    </a:p>
                    <a:p>
                      <a:pPr algn="ctr"/>
                      <a:r>
                        <a:rPr lang="en-US" b="1" dirty="0"/>
                        <a:t>Demanded</a:t>
                      </a:r>
                      <a:r>
                        <a:rPr lang="en-US" b="1" baseline="0" dirty="0"/>
                        <a:t> </a:t>
                      </a:r>
                      <a:r>
                        <a:rPr lang="en-US" b="1" dirty="0"/>
                        <a:t>(Billions)</a:t>
                      </a:r>
                    </a:p>
                  </a:txBody>
                  <a:tcPr>
                    <a:solidFill>
                      <a:schemeClr val="accent1">
                        <a:lumMod val="40000"/>
                        <a:lumOff val="60000"/>
                      </a:schemeClr>
                    </a:solidFill>
                  </a:tcPr>
                </a:tc>
                <a:tc>
                  <a:txBody>
                    <a:bodyPr/>
                    <a:lstStyle/>
                    <a:p>
                      <a:pPr algn="ctr"/>
                      <a:r>
                        <a:rPr lang="en-US" b="1" dirty="0"/>
                        <a:t>Quantity of Euros </a:t>
                      </a:r>
                    </a:p>
                    <a:p>
                      <a:pPr algn="ctr"/>
                      <a:r>
                        <a:rPr lang="en-US" b="1" baseline="0" dirty="0"/>
                        <a:t>Supplied </a:t>
                      </a:r>
                      <a:r>
                        <a:rPr lang="en-US" b="1" dirty="0"/>
                        <a:t>(Billions)</a:t>
                      </a:r>
                    </a:p>
                  </a:txBody>
                  <a:tcPr>
                    <a:solidFill>
                      <a:schemeClr val="accent1">
                        <a:lumMod val="40000"/>
                        <a:lumOff val="60000"/>
                      </a:schemeClr>
                    </a:solidFill>
                  </a:tcPr>
                </a:tc>
                <a:extLst>
                  <a:ext uri="{0D108BD9-81ED-4DB2-BD59-A6C34878D82A}">
                    <a16:rowId xmlns:a16="http://schemas.microsoft.com/office/drawing/2014/main" val="10001"/>
                  </a:ext>
                </a:extLst>
              </a:tr>
              <a:tr h="370840">
                <a:tc>
                  <a:txBody>
                    <a:bodyPr/>
                    <a:lstStyle/>
                    <a:p>
                      <a:pPr algn="ctr"/>
                      <a:r>
                        <a:rPr lang="en-US" dirty="0"/>
                        <a:t>2</a:t>
                      </a:r>
                    </a:p>
                  </a:txBody>
                  <a:tcPr/>
                </a:tc>
                <a:tc>
                  <a:txBody>
                    <a:bodyPr/>
                    <a:lstStyle/>
                    <a:p>
                      <a:pPr algn="ctr"/>
                      <a:r>
                        <a:rPr lang="en-US" dirty="0"/>
                        <a:t>87.5</a:t>
                      </a:r>
                    </a:p>
                  </a:txBody>
                  <a:tcPr/>
                </a:tc>
                <a:tc>
                  <a:txBody>
                    <a:bodyPr/>
                    <a:lstStyle/>
                    <a:p>
                      <a:pPr algn="ctr"/>
                      <a:r>
                        <a:rPr lang="en-US" dirty="0"/>
                        <a:t>95</a:t>
                      </a:r>
                    </a:p>
                  </a:txBody>
                  <a:tcPr/>
                </a:tc>
                <a:extLst>
                  <a:ext uri="{0D108BD9-81ED-4DB2-BD59-A6C34878D82A}">
                    <a16:rowId xmlns:a16="http://schemas.microsoft.com/office/drawing/2014/main" val="10002"/>
                  </a:ext>
                </a:extLst>
              </a:tr>
              <a:tr h="370840">
                <a:tc>
                  <a:txBody>
                    <a:bodyPr/>
                    <a:lstStyle/>
                    <a:p>
                      <a:pPr algn="ctr"/>
                      <a:r>
                        <a:rPr lang="en-US" dirty="0"/>
                        <a:t>1.75</a:t>
                      </a:r>
                    </a:p>
                  </a:txBody>
                  <a:tcPr/>
                </a:tc>
                <a:tc>
                  <a:txBody>
                    <a:bodyPr/>
                    <a:lstStyle/>
                    <a:p>
                      <a:pPr algn="ctr"/>
                      <a:r>
                        <a:rPr lang="en-US" dirty="0"/>
                        <a:t>90</a:t>
                      </a:r>
                    </a:p>
                  </a:txBody>
                  <a:tcPr/>
                </a:tc>
                <a:tc>
                  <a:txBody>
                    <a:bodyPr/>
                    <a:lstStyle/>
                    <a:p>
                      <a:pPr algn="ctr"/>
                      <a:r>
                        <a:rPr lang="en-US" dirty="0"/>
                        <a:t>90</a:t>
                      </a:r>
                    </a:p>
                  </a:txBody>
                  <a:tcPr/>
                </a:tc>
                <a:extLst>
                  <a:ext uri="{0D108BD9-81ED-4DB2-BD59-A6C34878D82A}">
                    <a16:rowId xmlns:a16="http://schemas.microsoft.com/office/drawing/2014/main" val="10003"/>
                  </a:ext>
                </a:extLst>
              </a:tr>
              <a:tr h="370840">
                <a:tc>
                  <a:txBody>
                    <a:bodyPr/>
                    <a:lstStyle/>
                    <a:p>
                      <a:pPr algn="ctr"/>
                      <a:r>
                        <a:rPr lang="en-US" dirty="0"/>
                        <a:t>1.5</a:t>
                      </a:r>
                    </a:p>
                  </a:txBody>
                  <a:tcPr/>
                </a:tc>
                <a:tc>
                  <a:txBody>
                    <a:bodyPr/>
                    <a:lstStyle/>
                    <a:p>
                      <a:pPr algn="ctr"/>
                      <a:r>
                        <a:rPr lang="en-US" dirty="0"/>
                        <a:t>92.5</a:t>
                      </a:r>
                    </a:p>
                  </a:txBody>
                  <a:tcPr/>
                </a:tc>
                <a:tc>
                  <a:txBody>
                    <a:bodyPr/>
                    <a:lstStyle/>
                    <a:p>
                      <a:pPr algn="ctr"/>
                      <a:r>
                        <a:rPr lang="en-US" dirty="0"/>
                        <a:t>85</a:t>
                      </a:r>
                    </a:p>
                  </a:txBody>
                  <a:tcPr/>
                </a:tc>
                <a:extLst>
                  <a:ext uri="{0D108BD9-81ED-4DB2-BD59-A6C34878D82A}">
                    <a16:rowId xmlns:a16="http://schemas.microsoft.com/office/drawing/2014/main" val="10004"/>
                  </a:ext>
                </a:extLst>
              </a:tr>
              <a:tr h="370840">
                <a:tc>
                  <a:txBody>
                    <a:bodyPr/>
                    <a:lstStyle/>
                    <a:p>
                      <a:pPr algn="ctr"/>
                      <a:r>
                        <a:rPr lang="en-US" dirty="0"/>
                        <a:t>1.25</a:t>
                      </a:r>
                    </a:p>
                  </a:txBody>
                  <a:tcPr/>
                </a:tc>
                <a:tc>
                  <a:txBody>
                    <a:bodyPr/>
                    <a:lstStyle/>
                    <a:p>
                      <a:pPr algn="ctr"/>
                      <a:r>
                        <a:rPr lang="en-US" dirty="0"/>
                        <a:t>95</a:t>
                      </a:r>
                    </a:p>
                  </a:txBody>
                  <a:tcPr/>
                </a:tc>
                <a:tc>
                  <a:txBody>
                    <a:bodyPr/>
                    <a:lstStyle/>
                    <a:p>
                      <a:pPr algn="ctr"/>
                      <a:r>
                        <a:rPr lang="en-US" dirty="0"/>
                        <a:t>80</a:t>
                      </a:r>
                    </a:p>
                  </a:txBody>
                  <a:tcPr/>
                </a:tc>
                <a:extLst>
                  <a:ext uri="{0D108BD9-81ED-4DB2-BD59-A6C34878D82A}">
                    <a16:rowId xmlns:a16="http://schemas.microsoft.com/office/drawing/2014/main" val="10005"/>
                  </a:ext>
                </a:extLst>
              </a:tr>
              <a:tr h="370840">
                <a:tc>
                  <a:txBody>
                    <a:bodyPr/>
                    <a:lstStyle/>
                    <a:p>
                      <a:pPr algn="ctr"/>
                      <a:r>
                        <a:rPr lang="en-US" dirty="0"/>
                        <a:t>1</a:t>
                      </a:r>
                    </a:p>
                  </a:txBody>
                  <a:tcPr/>
                </a:tc>
                <a:tc>
                  <a:txBody>
                    <a:bodyPr/>
                    <a:lstStyle/>
                    <a:p>
                      <a:pPr algn="ctr"/>
                      <a:r>
                        <a:rPr lang="en-US" dirty="0"/>
                        <a:t>97.5</a:t>
                      </a:r>
                    </a:p>
                  </a:txBody>
                  <a:tcPr/>
                </a:tc>
                <a:tc>
                  <a:txBody>
                    <a:bodyPr/>
                    <a:lstStyle/>
                    <a:p>
                      <a:pPr algn="ctr"/>
                      <a:r>
                        <a:rPr lang="en-US" dirty="0"/>
                        <a:t>75</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5072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28600"/>
            <a:ext cx="7772400" cy="5791200"/>
          </a:xfrm>
        </p:spPr>
        <p:txBody>
          <a:bodyPr/>
          <a:lstStyle/>
          <a:p>
            <a:pPr lvl="4"/>
            <a:r>
              <a:rPr lang="en-US" dirty="0"/>
              <a:t>Setting demand equal to supply,</a:t>
            </a:r>
          </a:p>
          <a:p>
            <a:pPr lvl="4">
              <a:buNone/>
            </a:pPr>
            <a:endParaRPr lang="en-US" b="1" dirty="0"/>
          </a:p>
          <a:p>
            <a:pPr lvl="2">
              <a:buNone/>
            </a:pPr>
            <a:r>
              <a:rPr lang="en-US" b="1" dirty="0"/>
              <a:t>			Q</a:t>
            </a:r>
            <a:r>
              <a:rPr lang="en-US" b="1" baseline="-25000" dirty="0"/>
              <a:t>D EURO </a:t>
            </a:r>
            <a:r>
              <a:rPr lang="en-US" b="1" dirty="0"/>
              <a:t>= Q</a:t>
            </a:r>
            <a:r>
              <a:rPr lang="en-US" b="1" baseline="-25000" dirty="0"/>
              <a:t>S EURO</a:t>
            </a:r>
          </a:p>
          <a:p>
            <a:pPr lvl="2">
              <a:buNone/>
            </a:pPr>
            <a:r>
              <a:rPr lang="en-US" b="1" dirty="0"/>
              <a:t>			107.5 -10P</a:t>
            </a:r>
            <a:r>
              <a:rPr lang="en-US" b="1" baseline="-25000" dirty="0"/>
              <a:t> </a:t>
            </a:r>
            <a:r>
              <a:rPr lang="en-US" b="1" dirty="0"/>
              <a:t>= 55 + 20P </a:t>
            </a:r>
          </a:p>
          <a:p>
            <a:pPr lvl="2">
              <a:buNone/>
            </a:pPr>
            <a:r>
              <a:rPr lang="en-US" b="1" dirty="0"/>
              <a:t>			30P = 52.5</a:t>
            </a:r>
          </a:p>
          <a:p>
            <a:pPr lvl="2">
              <a:buNone/>
            </a:pPr>
            <a:r>
              <a:rPr lang="en-US" b="1" dirty="0"/>
              <a:t>			P = 1.75</a:t>
            </a:r>
          </a:p>
          <a:p>
            <a:pPr lvl="4"/>
            <a:endParaRPr lang="en-US" dirty="0"/>
          </a:p>
          <a:p>
            <a:pPr lvl="4"/>
            <a:r>
              <a:rPr lang="en-US" dirty="0"/>
              <a:t>So, the equilibrium exchange rate is $1.75 per euro and 90 billion Euros are bought and sold</a:t>
            </a:r>
          </a:p>
          <a:p>
            <a:pPr lvl="2">
              <a:buNone/>
            </a:pPr>
            <a:endParaRPr lang="en-US" b="1" dirty="0"/>
          </a:p>
        </p:txBody>
      </p:sp>
      <p:pic>
        <p:nvPicPr>
          <p:cNvPr id="4" name="Picture 2" descr="F:\TMS Files 2011-2012\Economics\Textbook- Images\Exchange Rate- Linear Function (Fig. 22.8).png"/>
          <p:cNvPicPr>
            <a:picLocks noChangeAspect="1" noChangeArrowheads="1"/>
          </p:cNvPicPr>
          <p:nvPr/>
        </p:nvPicPr>
        <p:blipFill>
          <a:blip r:embed="rId2" cstate="print"/>
          <a:stretch>
            <a:fillRect/>
          </a:stretch>
        </p:blipFill>
        <p:spPr bwMode="auto">
          <a:xfrm>
            <a:off x="2934044" y="3554408"/>
            <a:ext cx="3290943" cy="3104589"/>
          </a:xfrm>
          <a:prstGeom prst="rect">
            <a:avLst/>
          </a:prstGeom>
          <a:noFill/>
        </p:spPr>
      </p:pic>
    </p:spTree>
    <p:extLst>
      <p:ext uri="{BB962C8B-B14F-4D97-AF65-F5344CB8AC3E}">
        <p14:creationId xmlns:p14="http://schemas.microsoft.com/office/powerpoint/2010/main" val="244404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792162"/>
          </a:xfrm>
        </p:spPr>
        <p:txBody>
          <a:bodyPr/>
          <a:lstStyle/>
          <a:p>
            <a:pPr algn="ctr"/>
            <a:r>
              <a:rPr lang="en-US" u="sng" dirty="0"/>
              <a:t>Changes in ‘c’</a:t>
            </a:r>
          </a:p>
        </p:txBody>
      </p:sp>
      <p:sp>
        <p:nvSpPr>
          <p:cNvPr id="3" name="Content Placeholder 2"/>
          <p:cNvSpPr>
            <a:spLocks noGrp="1"/>
          </p:cNvSpPr>
          <p:nvPr>
            <p:ph sz="quarter" idx="1"/>
          </p:nvPr>
        </p:nvSpPr>
        <p:spPr>
          <a:xfrm>
            <a:off x="914400" y="838200"/>
            <a:ext cx="7772400" cy="5791200"/>
          </a:xfrm>
        </p:spPr>
        <p:txBody>
          <a:bodyPr/>
          <a:lstStyle/>
          <a:p>
            <a:pPr lvl="2"/>
            <a:endParaRPr lang="en-US" dirty="0"/>
          </a:p>
          <a:p>
            <a:pPr lvl="2"/>
            <a:r>
              <a:rPr lang="en-US" dirty="0"/>
              <a:t>If any of the non-price determinants of supply change, then the ‘</a:t>
            </a:r>
            <a:r>
              <a:rPr lang="en-US" b="1" dirty="0"/>
              <a:t>c</a:t>
            </a:r>
            <a:r>
              <a:rPr lang="en-US" dirty="0"/>
              <a:t>’ value in the supply function will change</a:t>
            </a:r>
          </a:p>
          <a:p>
            <a:pPr lvl="4"/>
            <a:endParaRPr lang="en-US" dirty="0"/>
          </a:p>
          <a:p>
            <a:pPr lvl="4"/>
            <a:r>
              <a:rPr lang="en-US" dirty="0"/>
              <a:t>The supply curve will shift either left or right</a:t>
            </a:r>
          </a:p>
          <a:p>
            <a:pPr lvl="4"/>
            <a:endParaRPr lang="en-US" dirty="0"/>
          </a:p>
          <a:p>
            <a:pPr lvl="2"/>
            <a:r>
              <a:rPr lang="en-US" b="1" dirty="0"/>
              <a:t>Example; </a:t>
            </a:r>
            <a:r>
              <a:rPr lang="en-US" dirty="0"/>
              <a:t>Suppose the supply function changes to </a:t>
            </a:r>
            <a:r>
              <a:rPr lang="en-US" b="1" dirty="0"/>
              <a:t>Q</a:t>
            </a:r>
            <a:r>
              <a:rPr lang="en-US" b="1" baseline="-25000" dirty="0"/>
              <a:t>S</a:t>
            </a:r>
            <a:r>
              <a:rPr lang="en-US" b="1" dirty="0"/>
              <a:t> = - 100 + 150P </a:t>
            </a:r>
            <a:endParaRPr lang="en-US" dirty="0"/>
          </a:p>
          <a:p>
            <a:pPr lvl="4">
              <a:buNone/>
            </a:pPr>
            <a:endParaRPr lang="en-US" dirty="0"/>
          </a:p>
        </p:txBody>
      </p:sp>
      <p:graphicFrame>
        <p:nvGraphicFramePr>
          <p:cNvPr id="5" name="Table 4"/>
          <p:cNvGraphicFramePr>
            <a:graphicFrameLocks noGrp="1"/>
          </p:cNvGraphicFramePr>
          <p:nvPr/>
        </p:nvGraphicFramePr>
        <p:xfrm>
          <a:off x="1752600" y="3505200"/>
          <a:ext cx="6324599" cy="2966720"/>
        </p:xfrm>
        <a:graphic>
          <a:graphicData uri="http://schemas.openxmlformats.org/drawingml/2006/table">
            <a:tbl>
              <a:tblPr firstRow="1" bandRow="1">
                <a:tableStyleId>{5940675A-B579-460E-94D1-54222C63F5DA}</a:tableStyleId>
              </a:tblPr>
              <a:tblGrid>
                <a:gridCol w="2590799">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370840">
                <a:tc gridSpan="2">
                  <a:txBody>
                    <a:bodyPr/>
                    <a:lstStyle/>
                    <a:p>
                      <a:pPr algn="ctr"/>
                      <a:r>
                        <a:rPr lang="en-US" b="1" dirty="0"/>
                        <a:t>Linear</a:t>
                      </a:r>
                      <a:r>
                        <a:rPr lang="en-US" b="1" baseline="0" dirty="0"/>
                        <a:t> supply schedule: Cappuccinos</a:t>
                      </a:r>
                      <a:endParaRPr lang="en-US" b="1" dirty="0"/>
                    </a:p>
                  </a:txBody>
                  <a:tcPr>
                    <a:solidFill>
                      <a:schemeClr val="accent1">
                        <a:lumMod val="60000"/>
                        <a:lumOff val="40000"/>
                      </a:schemeClr>
                    </a:solidFill>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b="1" dirty="0"/>
                        <a:t>Price of</a:t>
                      </a:r>
                      <a:r>
                        <a:rPr lang="en-US" b="1" baseline="0" dirty="0"/>
                        <a:t> Cappuccinos (P)</a:t>
                      </a:r>
                      <a:endParaRPr lang="en-US" b="1" dirty="0"/>
                    </a:p>
                  </a:txBody>
                  <a:tcPr>
                    <a:solidFill>
                      <a:schemeClr val="accent1">
                        <a:lumMod val="40000"/>
                        <a:lumOff val="60000"/>
                      </a:schemeClr>
                    </a:solidFill>
                  </a:tcPr>
                </a:tc>
                <a:tc>
                  <a:txBody>
                    <a:bodyPr/>
                    <a:lstStyle/>
                    <a:p>
                      <a:pPr algn="ctr"/>
                      <a:r>
                        <a:rPr lang="en-US" b="1" dirty="0"/>
                        <a:t>Quantity supplied </a:t>
                      </a:r>
                      <a:r>
                        <a:rPr lang="en-US" b="1" baseline="0" dirty="0"/>
                        <a:t>per day (</a:t>
                      </a:r>
                      <a:r>
                        <a:rPr lang="en-US" b="1" dirty="0"/>
                        <a:t>Q</a:t>
                      </a:r>
                      <a:r>
                        <a:rPr lang="en-US" b="1" baseline="-25000" dirty="0"/>
                        <a:t>D</a:t>
                      </a:r>
                      <a:r>
                        <a:rPr lang="en-US" b="1" baseline="0" dirty="0"/>
                        <a:t>)</a:t>
                      </a:r>
                      <a:endParaRPr lang="en-US" b="1" dirty="0"/>
                    </a:p>
                  </a:txBody>
                  <a:tcPr>
                    <a:solidFill>
                      <a:schemeClr val="accent1">
                        <a:lumMod val="40000"/>
                        <a:lumOff val="60000"/>
                      </a:schemeClr>
                    </a:solidFill>
                  </a:tcPr>
                </a:tc>
                <a:extLst>
                  <a:ext uri="{0D108BD9-81ED-4DB2-BD59-A6C34878D82A}">
                    <a16:rowId xmlns:a16="http://schemas.microsoft.com/office/drawing/2014/main" val="10001"/>
                  </a:ext>
                </a:extLst>
              </a:tr>
              <a:tr h="370840">
                <a:tc>
                  <a:txBody>
                    <a:bodyPr/>
                    <a:lstStyle/>
                    <a:p>
                      <a:pPr algn="ctr"/>
                      <a:r>
                        <a:rPr lang="en-US" dirty="0"/>
                        <a:t>10</a:t>
                      </a:r>
                    </a:p>
                  </a:txBody>
                  <a:tcPr/>
                </a:tc>
                <a:tc>
                  <a:txBody>
                    <a:bodyPr/>
                    <a:lstStyle/>
                    <a:p>
                      <a:pPr algn="ctr"/>
                      <a:r>
                        <a:rPr lang="en-US" dirty="0"/>
                        <a:t>1400</a:t>
                      </a:r>
                    </a:p>
                  </a:txBody>
                  <a:tcPr/>
                </a:tc>
                <a:extLst>
                  <a:ext uri="{0D108BD9-81ED-4DB2-BD59-A6C34878D82A}">
                    <a16:rowId xmlns:a16="http://schemas.microsoft.com/office/drawing/2014/main" val="10002"/>
                  </a:ext>
                </a:extLst>
              </a:tr>
              <a:tr h="370840">
                <a:tc>
                  <a:txBody>
                    <a:bodyPr/>
                    <a:lstStyle/>
                    <a:p>
                      <a:pPr algn="ctr"/>
                      <a:r>
                        <a:rPr lang="en-US" dirty="0"/>
                        <a:t>8</a:t>
                      </a:r>
                    </a:p>
                  </a:txBody>
                  <a:tcPr/>
                </a:tc>
                <a:tc>
                  <a:txBody>
                    <a:bodyPr/>
                    <a:lstStyle/>
                    <a:p>
                      <a:pPr algn="ctr"/>
                      <a:r>
                        <a:rPr lang="en-US" dirty="0"/>
                        <a:t>1100</a:t>
                      </a:r>
                    </a:p>
                  </a:txBody>
                  <a:tcPr/>
                </a:tc>
                <a:extLst>
                  <a:ext uri="{0D108BD9-81ED-4DB2-BD59-A6C34878D82A}">
                    <a16:rowId xmlns:a16="http://schemas.microsoft.com/office/drawing/2014/main" val="10003"/>
                  </a:ext>
                </a:extLst>
              </a:tr>
              <a:tr h="370840">
                <a:tc>
                  <a:txBody>
                    <a:bodyPr/>
                    <a:lstStyle/>
                    <a:p>
                      <a:pPr algn="ctr"/>
                      <a:r>
                        <a:rPr lang="en-US" dirty="0"/>
                        <a:t>6</a:t>
                      </a:r>
                    </a:p>
                  </a:txBody>
                  <a:tcPr/>
                </a:tc>
                <a:tc>
                  <a:txBody>
                    <a:bodyPr/>
                    <a:lstStyle/>
                    <a:p>
                      <a:pPr algn="ctr"/>
                      <a:r>
                        <a:rPr lang="en-US" dirty="0"/>
                        <a:t>800</a:t>
                      </a:r>
                    </a:p>
                  </a:txBody>
                  <a:tcPr/>
                </a:tc>
                <a:extLst>
                  <a:ext uri="{0D108BD9-81ED-4DB2-BD59-A6C34878D82A}">
                    <a16:rowId xmlns:a16="http://schemas.microsoft.com/office/drawing/2014/main" val="10004"/>
                  </a:ext>
                </a:extLst>
              </a:tr>
              <a:tr h="370840">
                <a:tc>
                  <a:txBody>
                    <a:bodyPr/>
                    <a:lstStyle/>
                    <a:p>
                      <a:pPr algn="ctr"/>
                      <a:r>
                        <a:rPr lang="en-US" dirty="0"/>
                        <a:t>4</a:t>
                      </a:r>
                    </a:p>
                  </a:txBody>
                  <a:tcPr/>
                </a:tc>
                <a:tc>
                  <a:txBody>
                    <a:bodyPr/>
                    <a:lstStyle/>
                    <a:p>
                      <a:pPr algn="ctr"/>
                      <a:r>
                        <a:rPr lang="en-US" dirty="0"/>
                        <a:t>500</a:t>
                      </a:r>
                    </a:p>
                  </a:txBody>
                  <a:tcPr/>
                </a:tc>
                <a:extLst>
                  <a:ext uri="{0D108BD9-81ED-4DB2-BD59-A6C34878D82A}">
                    <a16:rowId xmlns:a16="http://schemas.microsoft.com/office/drawing/2014/main" val="10005"/>
                  </a:ext>
                </a:extLst>
              </a:tr>
              <a:tr h="370840">
                <a:tc>
                  <a:txBody>
                    <a:bodyPr/>
                    <a:lstStyle/>
                    <a:p>
                      <a:pPr algn="ctr"/>
                      <a:r>
                        <a:rPr lang="en-US" dirty="0"/>
                        <a:t>2</a:t>
                      </a:r>
                    </a:p>
                  </a:txBody>
                  <a:tcPr/>
                </a:tc>
                <a:tc>
                  <a:txBody>
                    <a:bodyPr/>
                    <a:lstStyle/>
                    <a:p>
                      <a:pPr algn="ctr"/>
                      <a:r>
                        <a:rPr lang="en-US" dirty="0"/>
                        <a:t>200</a:t>
                      </a:r>
                    </a:p>
                  </a:txBody>
                  <a:tcPr/>
                </a:tc>
                <a:extLst>
                  <a:ext uri="{0D108BD9-81ED-4DB2-BD59-A6C34878D82A}">
                    <a16:rowId xmlns:a16="http://schemas.microsoft.com/office/drawing/2014/main" val="10006"/>
                  </a:ext>
                </a:extLst>
              </a:tr>
              <a:tr h="370840">
                <a:tc>
                  <a:txBody>
                    <a:bodyPr/>
                    <a:lstStyle/>
                    <a:p>
                      <a:pPr algn="ctr"/>
                      <a:r>
                        <a:rPr lang="en-US" dirty="0"/>
                        <a:t>0</a:t>
                      </a:r>
                    </a:p>
                  </a:txBody>
                  <a:tcPr/>
                </a:tc>
                <a:tc>
                  <a:txBody>
                    <a:bodyPr/>
                    <a:lstStyle/>
                    <a:p>
                      <a:pPr algn="ctr"/>
                      <a:r>
                        <a:rPr lang="en-US" dirty="0"/>
                        <a:t>-100</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7842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868362"/>
          </a:xfrm>
        </p:spPr>
        <p:txBody>
          <a:bodyPr/>
          <a:lstStyle/>
          <a:p>
            <a:pPr algn="ctr"/>
            <a:r>
              <a:rPr lang="en-US" u="sng" dirty="0"/>
              <a:t>Changes in Supply of the Currency</a:t>
            </a:r>
          </a:p>
        </p:txBody>
      </p:sp>
      <p:sp>
        <p:nvSpPr>
          <p:cNvPr id="3" name="Content Placeholder 2"/>
          <p:cNvSpPr>
            <a:spLocks noGrp="1"/>
          </p:cNvSpPr>
          <p:nvPr>
            <p:ph sz="quarter" idx="1"/>
          </p:nvPr>
        </p:nvSpPr>
        <p:spPr>
          <a:xfrm>
            <a:off x="914400" y="838200"/>
            <a:ext cx="7772400" cy="5181600"/>
          </a:xfrm>
        </p:spPr>
        <p:txBody>
          <a:bodyPr/>
          <a:lstStyle/>
          <a:p>
            <a:pPr lvl="2"/>
            <a:endParaRPr lang="en-US" dirty="0"/>
          </a:p>
          <a:p>
            <a:pPr lvl="2"/>
            <a:r>
              <a:rPr lang="en-US" dirty="0"/>
              <a:t>Suppose the </a:t>
            </a:r>
            <a:r>
              <a:rPr lang="en-US" b="1" dirty="0"/>
              <a:t>c </a:t>
            </a:r>
            <a:r>
              <a:rPr lang="en-US" dirty="0"/>
              <a:t>variable of supply in the original example has increased by 15 units from 55 to 70</a:t>
            </a:r>
          </a:p>
          <a:p>
            <a:pPr lvl="4"/>
            <a:endParaRPr lang="en-US" dirty="0"/>
          </a:p>
          <a:p>
            <a:pPr lvl="4"/>
            <a:r>
              <a:rPr lang="en-US" dirty="0"/>
              <a:t>The new supply function is </a:t>
            </a:r>
            <a:r>
              <a:rPr lang="en-US" b="1" dirty="0"/>
              <a:t>Q</a:t>
            </a:r>
            <a:r>
              <a:rPr lang="en-US" b="1" baseline="-25000" dirty="0"/>
              <a:t>S EURO </a:t>
            </a:r>
            <a:r>
              <a:rPr lang="en-US" b="1" dirty="0"/>
              <a:t>= 70 + 20P</a:t>
            </a:r>
          </a:p>
          <a:p>
            <a:pPr lvl="4"/>
            <a:endParaRPr lang="en-US" b="1" dirty="0"/>
          </a:p>
          <a:p>
            <a:pPr lvl="4"/>
            <a:r>
              <a:rPr lang="en-US" dirty="0"/>
              <a:t>All supply quantities have increased by 15 units. This represents an increased supply at all prices and a parallel shift of the supply curve</a:t>
            </a:r>
          </a:p>
        </p:txBody>
      </p:sp>
      <p:graphicFrame>
        <p:nvGraphicFramePr>
          <p:cNvPr id="4" name="Table 3"/>
          <p:cNvGraphicFramePr>
            <a:graphicFrameLocks noGrp="1"/>
          </p:cNvGraphicFramePr>
          <p:nvPr/>
        </p:nvGraphicFramePr>
        <p:xfrm>
          <a:off x="2209800" y="3810000"/>
          <a:ext cx="6096000" cy="2865120"/>
        </p:xfrm>
        <a:graphic>
          <a:graphicData uri="http://schemas.openxmlformats.org/drawingml/2006/table">
            <a:tbl>
              <a:tblPr firstRow="1" bandRow="1">
                <a:tableStyleId>{5940675A-B579-460E-94D1-54222C63F5DA}</a:tableStyleId>
              </a:tblPr>
              <a:tblGrid>
                <a:gridCol w="1723016">
                  <a:extLst>
                    <a:ext uri="{9D8B030D-6E8A-4147-A177-3AD203B41FA5}">
                      <a16:colId xmlns:a16="http://schemas.microsoft.com/office/drawing/2014/main" val="20000"/>
                    </a:ext>
                  </a:extLst>
                </a:gridCol>
                <a:gridCol w="2239384">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370840">
                <a:tc gridSpan="3">
                  <a:txBody>
                    <a:bodyPr/>
                    <a:lstStyle/>
                    <a:p>
                      <a:pPr algn="ctr"/>
                      <a:r>
                        <a:rPr lang="en-US" b="1" dirty="0"/>
                        <a:t>Exchange Rate</a:t>
                      </a:r>
                      <a:r>
                        <a:rPr lang="en-US" b="1" baseline="0" dirty="0"/>
                        <a:t> Market Schedule</a:t>
                      </a:r>
                      <a:endParaRPr lang="en-US" b="1" dirty="0"/>
                    </a:p>
                  </a:txBody>
                  <a:tcPr>
                    <a:solidFill>
                      <a:schemeClr val="accent1">
                        <a:lumMod val="60000"/>
                        <a:lumOff val="40000"/>
                      </a:schemeClr>
                    </a:solidFill>
                  </a:tcPr>
                </a:tc>
                <a:tc hMerge="1">
                  <a:txBody>
                    <a:bodyPr/>
                    <a:lstStyle/>
                    <a:p>
                      <a:endParaRPr lang="en-US" dirty="0"/>
                    </a:p>
                  </a:txBody>
                  <a:tcPr/>
                </a:tc>
                <a:tc hMerge="1">
                  <a:txBody>
                    <a:bodyPr/>
                    <a:lstStyle/>
                    <a:p>
                      <a:pPr algn="ctr"/>
                      <a:endParaRPr lang="en-US" b="1" dirty="0"/>
                    </a:p>
                  </a:txBody>
                  <a:tcP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b="1" dirty="0"/>
                        <a:t>Exchange Rate (USD per Euro)</a:t>
                      </a:r>
                    </a:p>
                  </a:txBody>
                  <a:tcPr>
                    <a:solidFill>
                      <a:schemeClr val="accent1">
                        <a:lumMod val="40000"/>
                        <a:lumOff val="60000"/>
                      </a:schemeClr>
                    </a:solidFill>
                  </a:tcPr>
                </a:tc>
                <a:tc>
                  <a:txBody>
                    <a:bodyPr/>
                    <a:lstStyle/>
                    <a:p>
                      <a:pPr algn="ctr"/>
                      <a:r>
                        <a:rPr lang="en-US" b="1" dirty="0"/>
                        <a:t>Quantity of Euros </a:t>
                      </a:r>
                    </a:p>
                    <a:p>
                      <a:pPr algn="ctr"/>
                      <a:r>
                        <a:rPr lang="en-US" b="1" dirty="0"/>
                        <a:t>Demanded</a:t>
                      </a:r>
                      <a:r>
                        <a:rPr lang="en-US" b="1" baseline="0" dirty="0"/>
                        <a:t> </a:t>
                      </a:r>
                      <a:r>
                        <a:rPr lang="en-US" b="1" dirty="0"/>
                        <a:t>(Billions)</a:t>
                      </a:r>
                    </a:p>
                  </a:txBody>
                  <a:tcPr>
                    <a:solidFill>
                      <a:schemeClr val="accent1">
                        <a:lumMod val="40000"/>
                        <a:lumOff val="60000"/>
                      </a:schemeClr>
                    </a:solidFill>
                  </a:tcPr>
                </a:tc>
                <a:tc>
                  <a:txBody>
                    <a:bodyPr/>
                    <a:lstStyle/>
                    <a:p>
                      <a:pPr algn="ctr"/>
                      <a:r>
                        <a:rPr lang="en-US" b="1" dirty="0"/>
                        <a:t>Quantity of Euros </a:t>
                      </a:r>
                    </a:p>
                    <a:p>
                      <a:pPr algn="ctr"/>
                      <a:r>
                        <a:rPr lang="en-US" b="1" baseline="0" dirty="0"/>
                        <a:t>Supplied </a:t>
                      </a:r>
                      <a:r>
                        <a:rPr lang="en-US" b="1" dirty="0"/>
                        <a:t>(Billions)</a:t>
                      </a:r>
                    </a:p>
                  </a:txBody>
                  <a:tcPr>
                    <a:solidFill>
                      <a:schemeClr val="accent1">
                        <a:lumMod val="40000"/>
                        <a:lumOff val="60000"/>
                      </a:schemeClr>
                    </a:solidFill>
                  </a:tcPr>
                </a:tc>
                <a:extLst>
                  <a:ext uri="{0D108BD9-81ED-4DB2-BD59-A6C34878D82A}">
                    <a16:rowId xmlns:a16="http://schemas.microsoft.com/office/drawing/2014/main" val="10001"/>
                  </a:ext>
                </a:extLst>
              </a:tr>
              <a:tr h="370840">
                <a:tc>
                  <a:txBody>
                    <a:bodyPr/>
                    <a:lstStyle/>
                    <a:p>
                      <a:pPr algn="ctr"/>
                      <a:r>
                        <a:rPr lang="en-US" dirty="0"/>
                        <a:t>2</a:t>
                      </a:r>
                    </a:p>
                  </a:txBody>
                  <a:tcPr/>
                </a:tc>
                <a:tc>
                  <a:txBody>
                    <a:bodyPr/>
                    <a:lstStyle/>
                    <a:p>
                      <a:pPr algn="ctr"/>
                      <a:r>
                        <a:rPr lang="en-US" dirty="0"/>
                        <a:t>80</a:t>
                      </a:r>
                    </a:p>
                  </a:txBody>
                  <a:tcPr/>
                </a:tc>
                <a:tc>
                  <a:txBody>
                    <a:bodyPr/>
                    <a:lstStyle/>
                    <a:p>
                      <a:pPr algn="ctr"/>
                      <a:r>
                        <a:rPr lang="en-US" dirty="0"/>
                        <a:t>110</a:t>
                      </a:r>
                    </a:p>
                  </a:txBody>
                  <a:tcPr/>
                </a:tc>
                <a:extLst>
                  <a:ext uri="{0D108BD9-81ED-4DB2-BD59-A6C34878D82A}">
                    <a16:rowId xmlns:a16="http://schemas.microsoft.com/office/drawing/2014/main" val="10002"/>
                  </a:ext>
                </a:extLst>
              </a:tr>
              <a:tr h="370840">
                <a:tc>
                  <a:txBody>
                    <a:bodyPr/>
                    <a:lstStyle/>
                    <a:p>
                      <a:pPr algn="ctr"/>
                      <a:r>
                        <a:rPr lang="en-US" dirty="0"/>
                        <a:t>1.75</a:t>
                      </a:r>
                    </a:p>
                  </a:txBody>
                  <a:tcPr/>
                </a:tc>
                <a:tc>
                  <a:txBody>
                    <a:bodyPr/>
                    <a:lstStyle/>
                    <a:p>
                      <a:pPr algn="ctr"/>
                      <a:r>
                        <a:rPr lang="en-US" dirty="0"/>
                        <a:t>82.5</a:t>
                      </a:r>
                    </a:p>
                  </a:txBody>
                  <a:tcPr/>
                </a:tc>
                <a:tc>
                  <a:txBody>
                    <a:bodyPr/>
                    <a:lstStyle/>
                    <a:p>
                      <a:pPr algn="ctr"/>
                      <a:r>
                        <a:rPr lang="en-US" dirty="0"/>
                        <a:t>105</a:t>
                      </a:r>
                    </a:p>
                  </a:txBody>
                  <a:tcPr/>
                </a:tc>
                <a:extLst>
                  <a:ext uri="{0D108BD9-81ED-4DB2-BD59-A6C34878D82A}">
                    <a16:rowId xmlns:a16="http://schemas.microsoft.com/office/drawing/2014/main" val="10003"/>
                  </a:ext>
                </a:extLst>
              </a:tr>
              <a:tr h="370840">
                <a:tc>
                  <a:txBody>
                    <a:bodyPr/>
                    <a:lstStyle/>
                    <a:p>
                      <a:pPr algn="ctr"/>
                      <a:r>
                        <a:rPr lang="en-US" dirty="0"/>
                        <a:t>1.5</a:t>
                      </a:r>
                    </a:p>
                  </a:txBody>
                  <a:tcPr/>
                </a:tc>
                <a:tc>
                  <a:txBody>
                    <a:bodyPr/>
                    <a:lstStyle/>
                    <a:p>
                      <a:pPr algn="ctr"/>
                      <a:r>
                        <a:rPr lang="en-US" dirty="0"/>
                        <a:t>85</a:t>
                      </a:r>
                    </a:p>
                  </a:txBody>
                  <a:tcPr/>
                </a:tc>
                <a:tc>
                  <a:txBody>
                    <a:bodyPr/>
                    <a:lstStyle/>
                    <a:p>
                      <a:pPr algn="ctr"/>
                      <a:r>
                        <a:rPr lang="en-US" dirty="0"/>
                        <a:t>100</a:t>
                      </a:r>
                    </a:p>
                  </a:txBody>
                  <a:tcPr/>
                </a:tc>
                <a:extLst>
                  <a:ext uri="{0D108BD9-81ED-4DB2-BD59-A6C34878D82A}">
                    <a16:rowId xmlns:a16="http://schemas.microsoft.com/office/drawing/2014/main" val="10004"/>
                  </a:ext>
                </a:extLst>
              </a:tr>
              <a:tr h="370840">
                <a:tc>
                  <a:txBody>
                    <a:bodyPr/>
                    <a:lstStyle/>
                    <a:p>
                      <a:pPr algn="ctr"/>
                      <a:r>
                        <a:rPr lang="en-US" dirty="0"/>
                        <a:t>1.25</a:t>
                      </a:r>
                    </a:p>
                  </a:txBody>
                  <a:tcPr/>
                </a:tc>
                <a:tc>
                  <a:txBody>
                    <a:bodyPr/>
                    <a:lstStyle/>
                    <a:p>
                      <a:pPr algn="ctr"/>
                      <a:r>
                        <a:rPr lang="en-US" dirty="0"/>
                        <a:t>87.5</a:t>
                      </a:r>
                    </a:p>
                  </a:txBody>
                  <a:tcPr/>
                </a:tc>
                <a:tc>
                  <a:txBody>
                    <a:bodyPr/>
                    <a:lstStyle/>
                    <a:p>
                      <a:pPr algn="ctr"/>
                      <a:r>
                        <a:rPr lang="en-US" dirty="0"/>
                        <a:t>95</a:t>
                      </a:r>
                    </a:p>
                  </a:txBody>
                  <a:tcPr/>
                </a:tc>
                <a:extLst>
                  <a:ext uri="{0D108BD9-81ED-4DB2-BD59-A6C34878D82A}">
                    <a16:rowId xmlns:a16="http://schemas.microsoft.com/office/drawing/2014/main" val="10005"/>
                  </a:ext>
                </a:extLst>
              </a:tr>
              <a:tr h="370840">
                <a:tc>
                  <a:txBody>
                    <a:bodyPr/>
                    <a:lstStyle/>
                    <a:p>
                      <a:pPr algn="ctr"/>
                      <a:r>
                        <a:rPr lang="en-US" dirty="0"/>
                        <a:t>1</a:t>
                      </a:r>
                    </a:p>
                  </a:txBody>
                  <a:tcPr/>
                </a:tc>
                <a:tc>
                  <a:txBody>
                    <a:bodyPr/>
                    <a:lstStyle/>
                    <a:p>
                      <a:pPr algn="ctr"/>
                      <a:r>
                        <a:rPr lang="en-US" dirty="0"/>
                        <a:t>90</a:t>
                      </a:r>
                    </a:p>
                  </a:txBody>
                  <a:tcPr/>
                </a:tc>
                <a:tc>
                  <a:txBody>
                    <a:bodyPr/>
                    <a:lstStyle/>
                    <a:p>
                      <a:pPr algn="ctr"/>
                      <a:r>
                        <a:rPr lang="en-US" dirty="0"/>
                        <a:t>90</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6239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28600"/>
            <a:ext cx="7772400" cy="5791200"/>
          </a:xfrm>
        </p:spPr>
        <p:txBody>
          <a:bodyPr/>
          <a:lstStyle/>
          <a:p>
            <a:pPr lvl="4"/>
            <a:r>
              <a:rPr lang="en-US" dirty="0"/>
              <a:t>Setting demand equal to supply,</a:t>
            </a:r>
          </a:p>
          <a:p>
            <a:pPr lvl="4">
              <a:buNone/>
            </a:pPr>
            <a:endParaRPr lang="en-US" b="1" dirty="0"/>
          </a:p>
          <a:p>
            <a:pPr lvl="2">
              <a:buNone/>
            </a:pPr>
            <a:r>
              <a:rPr lang="en-US" b="1" dirty="0"/>
              <a:t>			Q</a:t>
            </a:r>
            <a:r>
              <a:rPr lang="en-US" b="1" baseline="-25000" dirty="0"/>
              <a:t>D EURO </a:t>
            </a:r>
            <a:r>
              <a:rPr lang="en-US" b="1" dirty="0"/>
              <a:t>= Q</a:t>
            </a:r>
            <a:r>
              <a:rPr lang="en-US" b="1" baseline="-25000" dirty="0"/>
              <a:t>S EURO</a:t>
            </a:r>
          </a:p>
          <a:p>
            <a:pPr lvl="2">
              <a:buNone/>
            </a:pPr>
            <a:r>
              <a:rPr lang="en-US" b="1" dirty="0"/>
              <a:t>			100 -10P</a:t>
            </a:r>
            <a:r>
              <a:rPr lang="en-US" b="1" baseline="-25000" dirty="0"/>
              <a:t> </a:t>
            </a:r>
            <a:r>
              <a:rPr lang="en-US" b="1" dirty="0"/>
              <a:t>= 70 + 20P </a:t>
            </a:r>
          </a:p>
          <a:p>
            <a:pPr lvl="2">
              <a:buNone/>
            </a:pPr>
            <a:r>
              <a:rPr lang="en-US" b="1" dirty="0"/>
              <a:t>			30P = 30</a:t>
            </a:r>
          </a:p>
          <a:p>
            <a:pPr lvl="2">
              <a:buNone/>
            </a:pPr>
            <a:r>
              <a:rPr lang="en-US" b="1" dirty="0"/>
              <a:t>			P = 1</a:t>
            </a:r>
          </a:p>
          <a:p>
            <a:pPr lvl="4"/>
            <a:endParaRPr lang="en-US" dirty="0"/>
          </a:p>
          <a:p>
            <a:pPr lvl="4"/>
            <a:r>
              <a:rPr lang="en-US" dirty="0"/>
              <a:t>So, the equilibrium exchange rate is $1 per euro and 90 billion Euros are bought and sold</a:t>
            </a:r>
          </a:p>
          <a:p>
            <a:pPr lvl="2">
              <a:buNone/>
            </a:pPr>
            <a:endParaRPr lang="en-US" b="1" dirty="0"/>
          </a:p>
        </p:txBody>
      </p:sp>
      <p:pic>
        <p:nvPicPr>
          <p:cNvPr id="4" name="Picture 2" descr="F:\TMS Files 2011-2012\Economics\Textbook- Images\Exchange Rate- Linear Function (Fig. 22.8).png"/>
          <p:cNvPicPr>
            <a:picLocks noChangeAspect="1" noChangeArrowheads="1"/>
          </p:cNvPicPr>
          <p:nvPr/>
        </p:nvPicPr>
        <p:blipFill>
          <a:blip r:embed="rId2" cstate="print"/>
          <a:stretch>
            <a:fillRect/>
          </a:stretch>
        </p:blipFill>
        <p:spPr bwMode="auto">
          <a:xfrm>
            <a:off x="2934044" y="3655516"/>
            <a:ext cx="3290943" cy="2902373"/>
          </a:xfrm>
          <a:prstGeom prst="rect">
            <a:avLst/>
          </a:prstGeom>
          <a:noFill/>
        </p:spPr>
      </p:pic>
    </p:spTree>
    <p:extLst>
      <p:ext uri="{BB962C8B-B14F-4D97-AF65-F5344CB8AC3E}">
        <p14:creationId xmlns:p14="http://schemas.microsoft.com/office/powerpoint/2010/main" val="222922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868362"/>
          </a:xfrm>
        </p:spPr>
        <p:txBody>
          <a:bodyPr>
            <a:normAutofit/>
          </a:bodyPr>
          <a:lstStyle/>
          <a:p>
            <a:pPr algn="ctr"/>
            <a:r>
              <a:rPr lang="en-US" u="sng" dirty="0"/>
              <a:t>Calculating Exchange Rates from Data</a:t>
            </a:r>
          </a:p>
        </p:txBody>
      </p:sp>
      <p:sp>
        <p:nvSpPr>
          <p:cNvPr id="3" name="Content Placeholder 2"/>
          <p:cNvSpPr>
            <a:spLocks noGrp="1"/>
          </p:cNvSpPr>
          <p:nvPr>
            <p:ph sz="quarter" idx="1"/>
          </p:nvPr>
        </p:nvSpPr>
        <p:spPr>
          <a:xfrm>
            <a:off x="914400" y="914400"/>
            <a:ext cx="7772400" cy="5638800"/>
          </a:xfrm>
        </p:spPr>
        <p:txBody>
          <a:bodyPr/>
          <a:lstStyle/>
          <a:p>
            <a:pPr lvl="2"/>
            <a:endParaRPr lang="en-US" dirty="0"/>
          </a:p>
          <a:p>
            <a:pPr lvl="2"/>
            <a:r>
              <a:rPr lang="en-US" dirty="0"/>
              <a:t>Currency information is reported in many forms and can be deduced from various sources of information</a:t>
            </a:r>
          </a:p>
          <a:p>
            <a:pPr lvl="4"/>
            <a:endParaRPr lang="en-US" dirty="0"/>
          </a:p>
          <a:p>
            <a:pPr lvl="4"/>
            <a:r>
              <a:rPr lang="en-US" dirty="0"/>
              <a:t>You need to be able to calculate exchange rates from different types of data</a:t>
            </a:r>
          </a:p>
          <a:p>
            <a:pPr lvl="4"/>
            <a:endParaRPr lang="en-US" dirty="0"/>
          </a:p>
          <a:p>
            <a:pPr lvl="2"/>
            <a:r>
              <a:rPr lang="en-US" b="1" dirty="0"/>
              <a:t>Example; </a:t>
            </a:r>
            <a:r>
              <a:rPr lang="en-US" dirty="0"/>
              <a:t>Last year, Japan could import athletic jerseys from China costing 60 RMB, which cost 720 JPY at current exchange rates. Now the same 60 RMB jersey costs 780 JPY. What is the current exchange rate?</a:t>
            </a:r>
          </a:p>
          <a:p>
            <a:pPr lvl="4"/>
            <a:endParaRPr lang="en-US" dirty="0"/>
          </a:p>
          <a:p>
            <a:pPr lvl="4"/>
            <a:r>
              <a:rPr lang="en-US" dirty="0"/>
              <a:t>The exchange rate of RMB last year was 12 JPY (1 RMB: 12 JPY)</a:t>
            </a:r>
          </a:p>
          <a:p>
            <a:pPr lvl="4"/>
            <a:endParaRPr lang="en-US" dirty="0"/>
          </a:p>
          <a:p>
            <a:pPr lvl="4"/>
            <a:r>
              <a:rPr lang="en-US" dirty="0"/>
              <a:t>The exchange rate of RMB this year is 13 JPY (1 RMB: 13 JPY)</a:t>
            </a:r>
          </a:p>
          <a:p>
            <a:pPr lvl="4"/>
            <a:endParaRPr lang="en-US" dirty="0"/>
          </a:p>
          <a:p>
            <a:pPr lvl="4"/>
            <a:r>
              <a:rPr lang="en-US" dirty="0"/>
              <a:t>The Japanese Yen has </a:t>
            </a:r>
            <a:r>
              <a:rPr lang="en-US"/>
              <a:t>depreciated relative </a:t>
            </a:r>
            <a:r>
              <a:rPr lang="en-US" dirty="0"/>
              <a:t>to the Chinese Yuan</a:t>
            </a:r>
          </a:p>
          <a:p>
            <a:pPr lvl="2"/>
            <a:endParaRPr lang="en-US" b="1" dirty="0"/>
          </a:p>
        </p:txBody>
      </p:sp>
    </p:spTree>
    <p:extLst>
      <p:ext uri="{BB962C8B-B14F-4D97-AF65-F5344CB8AC3E}">
        <p14:creationId xmlns:p14="http://schemas.microsoft.com/office/powerpoint/2010/main" val="197358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792162"/>
          </a:xfrm>
        </p:spPr>
        <p:txBody>
          <a:bodyPr/>
          <a:lstStyle/>
          <a:p>
            <a:pPr algn="ctr"/>
            <a:r>
              <a:rPr lang="en-US" u="sng" dirty="0"/>
              <a:t>Study Questions</a:t>
            </a:r>
          </a:p>
        </p:txBody>
      </p:sp>
      <p:sp>
        <p:nvSpPr>
          <p:cNvPr id="3" name="Content Placeholder 2"/>
          <p:cNvSpPr>
            <a:spLocks noGrp="1"/>
          </p:cNvSpPr>
          <p:nvPr>
            <p:ph sz="quarter" idx="1"/>
          </p:nvPr>
        </p:nvSpPr>
        <p:spPr>
          <a:xfrm>
            <a:off x="914400" y="838200"/>
            <a:ext cx="7772400" cy="5791200"/>
          </a:xfrm>
        </p:spPr>
        <p:txBody>
          <a:bodyPr>
            <a:normAutofit lnSpcReduction="10000"/>
          </a:bodyPr>
          <a:lstStyle/>
          <a:p>
            <a:pPr lvl="2"/>
            <a:endParaRPr lang="en-US" dirty="0"/>
          </a:p>
          <a:p>
            <a:pPr lvl="2"/>
            <a:r>
              <a:rPr lang="en-US" b="1" dirty="0"/>
              <a:t>1.	</a:t>
            </a:r>
            <a:r>
              <a:rPr lang="en-US" dirty="0"/>
              <a:t>Given the following linear demand and supply functions for 			USD in terms of Chinese RMB</a:t>
            </a:r>
          </a:p>
          <a:p>
            <a:pPr lvl="2">
              <a:buNone/>
            </a:pPr>
            <a:endParaRPr lang="en-US" dirty="0"/>
          </a:p>
          <a:p>
            <a:pPr lvl="6"/>
            <a:r>
              <a:rPr lang="en-US" b="1" dirty="0"/>
              <a:t>Q</a:t>
            </a:r>
            <a:r>
              <a:rPr lang="en-US" b="1" baseline="-25000" dirty="0"/>
              <a:t>S</a:t>
            </a:r>
            <a:r>
              <a:rPr lang="en-US" b="1" dirty="0"/>
              <a:t> = 10 + 3P </a:t>
            </a:r>
            <a:r>
              <a:rPr lang="en-US" dirty="0"/>
              <a:t>and </a:t>
            </a:r>
            <a:r>
              <a:rPr lang="en-US" b="1" dirty="0"/>
              <a:t>Q</a:t>
            </a:r>
            <a:r>
              <a:rPr lang="en-US" b="1" baseline="-25000" dirty="0"/>
              <a:t>D</a:t>
            </a:r>
            <a:r>
              <a:rPr lang="en-US" b="1" dirty="0"/>
              <a:t>= 50 – 2P</a:t>
            </a:r>
          </a:p>
          <a:p>
            <a:pPr lvl="6"/>
            <a:endParaRPr lang="en-US" b="1" dirty="0"/>
          </a:p>
          <a:p>
            <a:pPr lvl="6"/>
            <a:r>
              <a:rPr lang="en-US" dirty="0"/>
              <a:t>Calculate the exchange rate for USD in terms of RMB</a:t>
            </a:r>
          </a:p>
          <a:p>
            <a:pPr lvl="6">
              <a:buNone/>
            </a:pPr>
            <a:endParaRPr lang="en-US" dirty="0"/>
          </a:p>
          <a:p>
            <a:pPr lvl="6"/>
            <a:r>
              <a:rPr lang="en-US" dirty="0"/>
              <a:t>Plot the linear supply and demand curves on a diagram indicating the equilibrium price and quantity</a:t>
            </a:r>
          </a:p>
          <a:p>
            <a:pPr lvl="6">
              <a:buNone/>
            </a:pPr>
            <a:endParaRPr lang="en-US" dirty="0"/>
          </a:p>
          <a:p>
            <a:pPr lvl="2"/>
            <a:r>
              <a:rPr lang="en-US" b="1" dirty="0"/>
              <a:t>2.	</a:t>
            </a:r>
            <a:r>
              <a:rPr lang="en-US" dirty="0"/>
              <a:t>Assume the exchange rate for British pounds and USD is 1.60 		USD per GBP</a:t>
            </a:r>
          </a:p>
          <a:p>
            <a:pPr lvl="2">
              <a:buNone/>
            </a:pPr>
            <a:endParaRPr lang="en-US" dirty="0"/>
          </a:p>
          <a:p>
            <a:pPr lvl="6"/>
            <a:r>
              <a:rPr lang="en-US" dirty="0"/>
              <a:t>Calculate the value in GBP for 1 USD</a:t>
            </a:r>
          </a:p>
          <a:p>
            <a:pPr lvl="6">
              <a:buNone/>
            </a:pPr>
            <a:endParaRPr lang="en-US" dirty="0"/>
          </a:p>
          <a:p>
            <a:pPr lvl="6"/>
            <a:r>
              <a:rPr lang="en-US" dirty="0"/>
              <a:t>Calculate in USD the price of a Manchester United football jersey that costs 45 GBP</a:t>
            </a:r>
          </a:p>
          <a:p>
            <a:pPr lvl="2"/>
            <a:endParaRPr lang="en-US" b="1" dirty="0"/>
          </a:p>
          <a:p>
            <a:endParaRPr lang="en-US" dirty="0"/>
          </a:p>
        </p:txBody>
      </p:sp>
    </p:spTree>
    <p:extLst>
      <p:ext uri="{BB962C8B-B14F-4D97-AF65-F5344CB8AC3E}">
        <p14:creationId xmlns:p14="http://schemas.microsoft.com/office/powerpoint/2010/main" val="230439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Balance of Payments</a:t>
            </a:r>
          </a:p>
        </p:txBody>
      </p:sp>
    </p:spTree>
    <p:extLst>
      <p:ext uri="{BB962C8B-B14F-4D97-AF65-F5344CB8AC3E}">
        <p14:creationId xmlns:p14="http://schemas.microsoft.com/office/powerpoint/2010/main" val="407495439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Balance of Payments</a:t>
            </a:r>
          </a:p>
        </p:txBody>
      </p:sp>
      <p:sp>
        <p:nvSpPr>
          <p:cNvPr id="3" name="Content Placeholder 2"/>
          <p:cNvSpPr>
            <a:spLocks noGrp="1"/>
          </p:cNvSpPr>
          <p:nvPr>
            <p:ph sz="quarter" idx="1"/>
          </p:nvPr>
        </p:nvSpPr>
        <p:spPr>
          <a:xfrm>
            <a:off x="914400" y="1447800"/>
            <a:ext cx="7772400" cy="5105400"/>
          </a:xfrm>
        </p:spPr>
        <p:txBody>
          <a:bodyPr/>
          <a:lstStyle/>
          <a:p>
            <a:pPr lvl="2"/>
            <a:endParaRPr lang="en-US" dirty="0"/>
          </a:p>
          <a:p>
            <a:pPr lvl="2"/>
            <a:r>
              <a:rPr lang="en-US" b="1" dirty="0"/>
              <a:t>Balance of payments: </a:t>
            </a:r>
            <a:r>
              <a:rPr lang="en-US" dirty="0"/>
              <a:t>of a country is a record (usually for a year) of all transactions between the residents of the country and the residents of all other countries</a:t>
            </a:r>
          </a:p>
          <a:p>
            <a:pPr lvl="2"/>
            <a:endParaRPr lang="en-US" dirty="0"/>
          </a:p>
          <a:p>
            <a:pPr lvl="2"/>
            <a:endParaRPr lang="en-US" dirty="0"/>
          </a:p>
          <a:p>
            <a:pPr lvl="2"/>
            <a:r>
              <a:rPr lang="en-US" b="1" dirty="0"/>
              <a:t>Current account: </a:t>
            </a:r>
            <a:r>
              <a:rPr lang="en-US" dirty="0"/>
              <a:t>consists of the balance of trade in goods and services, net change income and the net change in current transfers</a:t>
            </a:r>
          </a:p>
          <a:p>
            <a:pPr lvl="2"/>
            <a:endParaRPr lang="en-US" dirty="0"/>
          </a:p>
          <a:p>
            <a:pPr lvl="2"/>
            <a:endParaRPr lang="en-US" dirty="0"/>
          </a:p>
          <a:p>
            <a:pPr lvl="4"/>
            <a:r>
              <a:rPr lang="en-US" b="1" dirty="0"/>
              <a:t>Income: </a:t>
            </a:r>
            <a:r>
              <a:rPr lang="en-US" dirty="0"/>
              <a:t>refers to inflows of wages</a:t>
            </a:r>
            <a:r>
              <a:rPr lang="en-US"/>
              <a:t>, rent, </a:t>
            </a:r>
            <a:r>
              <a:rPr lang="en-US" dirty="0"/>
              <a:t>interest and profits from abroad minus outflows to foreign countries.</a:t>
            </a:r>
          </a:p>
          <a:p>
            <a:pPr lvl="4"/>
            <a:endParaRPr lang="en-US" dirty="0"/>
          </a:p>
          <a:p>
            <a:pPr lvl="4"/>
            <a:r>
              <a:rPr lang="en-US" b="1" dirty="0"/>
              <a:t>∆Income = Inflows − Outflows</a:t>
            </a:r>
            <a:endParaRPr lang="en-US" dirty="0"/>
          </a:p>
          <a:p>
            <a:pPr lvl="4"/>
            <a:endParaRPr lang="en-US" dirty="0"/>
          </a:p>
          <a:p>
            <a:pPr lvl="4"/>
            <a:endParaRPr lang="en-US" b="1" dirty="0"/>
          </a:p>
          <a:p>
            <a:pPr marL="594360" lvl="2" indent="0">
              <a:buNone/>
            </a:pPr>
            <a:endParaRPr lang="en-US" b="1" dirty="0"/>
          </a:p>
          <a:p>
            <a:pPr lvl="2"/>
            <a:endParaRPr lang="en-US" dirty="0"/>
          </a:p>
        </p:txBody>
      </p:sp>
      <p:sp>
        <p:nvSpPr>
          <p:cNvPr id="4" name="TextBox 3"/>
          <p:cNvSpPr txBox="1"/>
          <p:nvPr/>
        </p:nvSpPr>
        <p:spPr>
          <a:xfrm>
            <a:off x="1676400" y="2872724"/>
            <a:ext cx="6070636" cy="646331"/>
          </a:xfrm>
          <a:prstGeom prst="rect">
            <a:avLst/>
          </a:prstGeom>
          <a:noFill/>
        </p:spPr>
        <p:txBody>
          <a:bodyPr wrap="none" rtlCol="0">
            <a:spAutoFit/>
          </a:bodyPr>
          <a:lstStyle/>
          <a:p>
            <a:r>
              <a:rPr lang="en-US" b="1" dirty="0">
                <a:solidFill>
                  <a:prstClr val="black"/>
                </a:solidFill>
              </a:rPr>
              <a:t>Current Account + Financial Account + Capital Account = 0</a:t>
            </a:r>
          </a:p>
          <a:p>
            <a:endParaRPr lang="en-US" dirty="0">
              <a:solidFill>
                <a:prstClr val="black"/>
              </a:solidFill>
            </a:endParaRPr>
          </a:p>
        </p:txBody>
      </p:sp>
      <p:sp>
        <p:nvSpPr>
          <p:cNvPr id="5" name="Rectangle 4"/>
          <p:cNvSpPr/>
          <p:nvPr/>
        </p:nvSpPr>
        <p:spPr>
          <a:xfrm>
            <a:off x="838200" y="4038600"/>
            <a:ext cx="7772400" cy="646331"/>
          </a:xfrm>
          <a:prstGeom prst="rect">
            <a:avLst/>
          </a:prstGeom>
        </p:spPr>
        <p:txBody>
          <a:bodyPr wrap="square">
            <a:spAutoFit/>
          </a:bodyPr>
          <a:lstStyle/>
          <a:p>
            <a:pPr marL="868680" lvl="3"/>
            <a:endParaRPr lang="en-US" b="1" dirty="0">
              <a:solidFill>
                <a:prstClr val="black"/>
              </a:solidFill>
            </a:endParaRPr>
          </a:p>
          <a:p>
            <a:pPr marL="868680" lvl="3"/>
            <a:r>
              <a:rPr lang="en-US" b="1" dirty="0">
                <a:solidFill>
                  <a:prstClr val="black"/>
                </a:solidFill>
              </a:rPr>
              <a:t>Current Account = Balance of trade + ∆Income + ∆Current transfers</a:t>
            </a:r>
          </a:p>
        </p:txBody>
      </p:sp>
    </p:spTree>
    <p:extLst>
      <p:ext uri="{BB962C8B-B14F-4D97-AF65-F5344CB8AC3E}">
        <p14:creationId xmlns:p14="http://schemas.microsoft.com/office/powerpoint/2010/main" val="299505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52400"/>
            <a:ext cx="7772400" cy="6400800"/>
          </a:xfrm>
        </p:spPr>
        <p:txBody>
          <a:bodyPr/>
          <a:lstStyle/>
          <a:p>
            <a:pPr marL="594360" lvl="2" indent="0">
              <a:buNone/>
            </a:pPr>
            <a:endParaRPr lang="en-US" dirty="0"/>
          </a:p>
          <a:p>
            <a:pPr lvl="2"/>
            <a:r>
              <a:rPr lang="en-US" b="1" dirty="0"/>
              <a:t>Current transfers: </a:t>
            </a:r>
            <a:r>
              <a:rPr lang="en-US" dirty="0"/>
              <a:t>refers to inflows and outflows of funds for items such as gifts, foreign aid and pensions from government or private citizens</a:t>
            </a:r>
          </a:p>
          <a:p>
            <a:pPr marL="594360" lvl="2" indent="0">
              <a:buNone/>
            </a:pPr>
            <a:endParaRPr lang="en-US" dirty="0"/>
          </a:p>
          <a:p>
            <a:pPr lvl="4"/>
            <a:r>
              <a:rPr lang="en-US" b="1" dirty="0"/>
              <a:t>∆Current transfers = Inflows − Outflows</a:t>
            </a:r>
            <a:endParaRPr lang="en-US" dirty="0"/>
          </a:p>
          <a:p>
            <a:pPr marL="1143000" lvl="4" indent="0">
              <a:buNone/>
            </a:pPr>
            <a:endParaRPr lang="en-US" dirty="0"/>
          </a:p>
          <a:p>
            <a:pPr lvl="4"/>
            <a:endParaRPr lang="en-US" b="1" dirty="0"/>
          </a:p>
          <a:p>
            <a:pPr marL="594360" lvl="2" indent="0">
              <a:buNone/>
            </a:pPr>
            <a:endParaRPr lang="en-US" b="1" dirty="0"/>
          </a:p>
          <a:p>
            <a:pPr lvl="2"/>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959024564"/>
              </p:ext>
            </p:extLst>
          </p:nvPr>
        </p:nvGraphicFramePr>
        <p:xfrm>
          <a:off x="2362200" y="2438400"/>
          <a:ext cx="4495800" cy="408432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370840">
                <a:tc gridSpan="2">
                  <a:txBody>
                    <a:bodyPr/>
                    <a:lstStyle/>
                    <a:p>
                      <a:pPr algn="ctr"/>
                      <a:r>
                        <a:rPr lang="en-US" b="1" dirty="0"/>
                        <a:t>Current Account</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(1) Exports</a:t>
                      </a:r>
                      <a:r>
                        <a:rPr lang="en-US" baseline="0" dirty="0"/>
                        <a:t> of goods</a:t>
                      </a:r>
                      <a:endParaRPr lang="en-US" dirty="0"/>
                    </a:p>
                  </a:txBody>
                  <a:tcPr/>
                </a:tc>
                <a:tc>
                  <a:txBody>
                    <a:bodyPr/>
                    <a:lstStyle/>
                    <a:p>
                      <a:pPr algn="ctr"/>
                      <a:r>
                        <a:rPr lang="en-US" dirty="0"/>
                        <a:t>+ 40</a:t>
                      </a:r>
                    </a:p>
                  </a:txBody>
                  <a:tcPr/>
                </a:tc>
                <a:extLst>
                  <a:ext uri="{0D108BD9-81ED-4DB2-BD59-A6C34878D82A}">
                    <a16:rowId xmlns:a16="http://schemas.microsoft.com/office/drawing/2014/main" val="10001"/>
                  </a:ext>
                </a:extLst>
              </a:tr>
              <a:tr h="370840">
                <a:tc>
                  <a:txBody>
                    <a:bodyPr/>
                    <a:lstStyle/>
                    <a:p>
                      <a:r>
                        <a:rPr lang="en-US" dirty="0"/>
                        <a:t>(2)</a:t>
                      </a:r>
                      <a:r>
                        <a:rPr lang="en-US" baseline="0" dirty="0"/>
                        <a:t> </a:t>
                      </a:r>
                      <a:r>
                        <a:rPr lang="en-US" dirty="0"/>
                        <a:t>Imports of goods</a:t>
                      </a:r>
                    </a:p>
                  </a:txBody>
                  <a:tcPr/>
                </a:tc>
                <a:tc>
                  <a:txBody>
                    <a:bodyPr/>
                    <a:lstStyle/>
                    <a:p>
                      <a:pPr algn="ctr"/>
                      <a:r>
                        <a:rPr lang="en-US" dirty="0"/>
                        <a:t>− 65</a:t>
                      </a:r>
                    </a:p>
                  </a:txBody>
                  <a:tcPr/>
                </a:tc>
                <a:extLst>
                  <a:ext uri="{0D108BD9-81ED-4DB2-BD59-A6C34878D82A}">
                    <a16:rowId xmlns:a16="http://schemas.microsoft.com/office/drawing/2014/main" val="10002"/>
                  </a:ext>
                </a:extLst>
              </a:tr>
              <a:tr h="370840">
                <a:tc>
                  <a:txBody>
                    <a:bodyPr/>
                    <a:lstStyle/>
                    <a:p>
                      <a:r>
                        <a:rPr lang="en-US" b="1" dirty="0"/>
                        <a:t>Balance of</a:t>
                      </a:r>
                      <a:r>
                        <a:rPr lang="en-US" b="1" baseline="0" dirty="0"/>
                        <a:t> trade in goods (1) + (2)</a:t>
                      </a:r>
                      <a:endParaRPr lang="en-US" b="1" dirty="0"/>
                    </a:p>
                  </a:txBody>
                  <a:tcPr>
                    <a:solidFill>
                      <a:srgbClr val="FFFF00"/>
                    </a:solidFill>
                  </a:tcPr>
                </a:tc>
                <a:tc>
                  <a:txBody>
                    <a:bodyPr/>
                    <a:lstStyle/>
                    <a:p>
                      <a:pPr algn="ctr"/>
                      <a:r>
                        <a:rPr lang="en-US" dirty="0"/>
                        <a:t>− 25</a:t>
                      </a:r>
                    </a:p>
                  </a:txBody>
                  <a:tcPr>
                    <a:solidFill>
                      <a:srgbClr val="FFFF00"/>
                    </a:solidFill>
                  </a:tcPr>
                </a:tc>
                <a:extLst>
                  <a:ext uri="{0D108BD9-81ED-4DB2-BD59-A6C34878D82A}">
                    <a16:rowId xmlns:a16="http://schemas.microsoft.com/office/drawing/2014/main" val="10003"/>
                  </a:ext>
                </a:extLst>
              </a:tr>
              <a:tr h="370840">
                <a:tc>
                  <a:txBody>
                    <a:bodyPr/>
                    <a:lstStyle/>
                    <a:p>
                      <a:r>
                        <a:rPr lang="en-US" dirty="0"/>
                        <a:t>(3) Exports of services</a:t>
                      </a:r>
                    </a:p>
                  </a:txBody>
                  <a:tcPr/>
                </a:tc>
                <a:tc>
                  <a:txBody>
                    <a:bodyPr/>
                    <a:lstStyle/>
                    <a:p>
                      <a:pPr algn="ctr"/>
                      <a:r>
                        <a:rPr lang="en-US" dirty="0"/>
                        <a:t>+ 25</a:t>
                      </a:r>
                    </a:p>
                  </a:txBody>
                  <a:tcPr/>
                </a:tc>
                <a:extLst>
                  <a:ext uri="{0D108BD9-81ED-4DB2-BD59-A6C34878D82A}">
                    <a16:rowId xmlns:a16="http://schemas.microsoft.com/office/drawing/2014/main" val="10004"/>
                  </a:ext>
                </a:extLst>
              </a:tr>
              <a:tr h="370840">
                <a:tc>
                  <a:txBody>
                    <a:bodyPr/>
                    <a:lstStyle/>
                    <a:p>
                      <a:r>
                        <a:rPr lang="en-US" dirty="0"/>
                        <a:t>(4) Imports of services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− 25</a:t>
                      </a:r>
                    </a:p>
                  </a:txBody>
                  <a:tcPr/>
                </a:tc>
                <a:extLst>
                  <a:ext uri="{0D108BD9-81ED-4DB2-BD59-A6C34878D82A}">
                    <a16:rowId xmlns:a16="http://schemas.microsoft.com/office/drawing/2014/main" val="10005"/>
                  </a:ext>
                </a:extLst>
              </a:tr>
              <a:tr h="370840">
                <a:tc>
                  <a:txBody>
                    <a:bodyPr/>
                    <a:lstStyle/>
                    <a:p>
                      <a:r>
                        <a:rPr lang="en-US" b="1" dirty="0"/>
                        <a:t>Balance of</a:t>
                      </a:r>
                      <a:r>
                        <a:rPr lang="en-US" b="1" baseline="0" dirty="0"/>
                        <a:t> trade in services (3) + (4)</a:t>
                      </a:r>
                      <a:endParaRPr lang="en-US" b="1" dirty="0"/>
                    </a:p>
                  </a:txBody>
                  <a:tcPr>
                    <a:solidFill>
                      <a:srgbClr val="FFFF00"/>
                    </a:solidFill>
                  </a:tcPr>
                </a:tc>
                <a:tc>
                  <a:txBody>
                    <a:bodyPr/>
                    <a:lstStyle/>
                    <a:p>
                      <a:pPr algn="ctr"/>
                      <a:r>
                        <a:rPr lang="en-US" dirty="0"/>
                        <a:t>+ 10</a:t>
                      </a:r>
                    </a:p>
                  </a:txBody>
                  <a:tcPr>
                    <a:solidFill>
                      <a:srgbClr val="FFFF00"/>
                    </a:solidFill>
                  </a:tcPr>
                </a:tc>
                <a:extLst>
                  <a:ext uri="{0D108BD9-81ED-4DB2-BD59-A6C34878D82A}">
                    <a16:rowId xmlns:a16="http://schemas.microsoft.com/office/drawing/2014/main" val="10006"/>
                  </a:ext>
                </a:extLst>
              </a:tr>
              <a:tr h="375920">
                <a:tc>
                  <a:txBody>
                    <a:bodyPr/>
                    <a:lstStyle/>
                    <a:p>
                      <a:r>
                        <a:rPr lang="en-US" b="1" dirty="0"/>
                        <a:t>Balance of trade</a:t>
                      </a:r>
                      <a:r>
                        <a:rPr lang="en-US" b="1" baseline="0" dirty="0"/>
                        <a:t> in goods &amp; services</a:t>
                      </a:r>
                    </a:p>
                  </a:txBody>
                  <a:tcP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− 15</a:t>
                      </a:r>
                    </a:p>
                  </a:txBody>
                  <a:tcPr>
                    <a:solidFill>
                      <a:srgbClr val="FFFFCC"/>
                    </a:solidFill>
                  </a:tcPr>
                </a:tc>
                <a:extLst>
                  <a:ext uri="{0D108BD9-81ED-4DB2-BD59-A6C34878D82A}">
                    <a16:rowId xmlns:a16="http://schemas.microsoft.com/office/drawing/2014/main" val="10007"/>
                  </a:ext>
                </a:extLst>
              </a:tr>
              <a:tr h="370840">
                <a:tc>
                  <a:txBody>
                    <a:bodyPr/>
                    <a:lstStyle/>
                    <a:p>
                      <a:r>
                        <a:rPr lang="en-US" dirty="0"/>
                        <a:t>(5) Income (</a:t>
                      </a:r>
                      <a:r>
                        <a:rPr lang="en-US" i="1" dirty="0"/>
                        <a:t>inflows minus outflows</a:t>
                      </a:r>
                      <a:r>
                        <a:rPr lang="en-US"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− 6</a:t>
                      </a:r>
                    </a:p>
                  </a:txBody>
                  <a:tcPr/>
                </a:tc>
                <a:extLst>
                  <a:ext uri="{0D108BD9-81ED-4DB2-BD59-A6C34878D82A}">
                    <a16:rowId xmlns:a16="http://schemas.microsoft.com/office/drawing/2014/main"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(6) Current</a:t>
                      </a:r>
                      <a:r>
                        <a:rPr lang="en-US" baseline="0" dirty="0"/>
                        <a:t> transfers</a:t>
                      </a:r>
                      <a:r>
                        <a:rPr lang="en-US" dirty="0"/>
                        <a:t> (</a:t>
                      </a:r>
                      <a:r>
                        <a:rPr lang="en-US" i="1" dirty="0"/>
                        <a:t>inflows minus outflows</a:t>
                      </a:r>
                      <a:r>
                        <a:rPr lang="en-US" dirty="0"/>
                        <a:t>)</a:t>
                      </a:r>
                    </a:p>
                  </a:txBody>
                  <a:tcPr/>
                </a:tc>
                <a:tc>
                  <a:txBody>
                    <a:bodyPr/>
                    <a:lstStyle/>
                    <a:p>
                      <a:pPr algn="ctr"/>
                      <a:r>
                        <a:rPr lang="en-US" dirty="0"/>
                        <a:t>+ 1</a:t>
                      </a:r>
                    </a:p>
                  </a:txBody>
                  <a:tcPr/>
                </a:tc>
                <a:extLst>
                  <a:ext uri="{0D108BD9-81ED-4DB2-BD59-A6C34878D82A}">
                    <a16:rowId xmlns:a16="http://schemas.microsoft.com/office/drawing/2014/main" val="1000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Balance on Current</a:t>
                      </a:r>
                      <a:r>
                        <a:rPr lang="en-US" b="1" baseline="0" dirty="0"/>
                        <a:t> Account</a:t>
                      </a:r>
                      <a:endParaRPr lang="en-US" b="1" dirty="0"/>
                    </a:p>
                  </a:txBody>
                  <a:tcP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− 20</a:t>
                      </a:r>
                    </a:p>
                  </a:txBody>
                  <a:tcPr>
                    <a:solidFill>
                      <a:srgbClr val="FFFFCC"/>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56409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52400"/>
            <a:ext cx="7772400" cy="5867400"/>
          </a:xfrm>
        </p:spPr>
        <p:txBody>
          <a:bodyPr/>
          <a:lstStyle/>
          <a:p>
            <a:pPr lvl="2"/>
            <a:endParaRPr lang="en-US" b="1" dirty="0"/>
          </a:p>
          <a:p>
            <a:pPr lvl="2"/>
            <a:r>
              <a:rPr lang="en-US" b="1" dirty="0"/>
              <a:t>Capital Account: </a:t>
            </a:r>
            <a:r>
              <a:rPr lang="en-US" dirty="0"/>
              <a:t>records the transactions involving ownership of capital, forgiveness of debt, or the acquisition and disposal of intangible assets between a nation and all other nations</a:t>
            </a:r>
          </a:p>
          <a:p>
            <a:pPr lvl="2"/>
            <a:endParaRPr lang="en-US" dirty="0"/>
          </a:p>
          <a:p>
            <a:pPr lvl="2"/>
            <a:r>
              <a:rPr lang="en-US" b="1" dirty="0"/>
              <a:t>Capital Account = ∆Capital Transfers + ∆Intangible Assets</a:t>
            </a:r>
          </a:p>
          <a:p>
            <a:pPr lvl="2"/>
            <a:endParaRPr lang="en-US" b="1" dirty="0"/>
          </a:p>
          <a:p>
            <a:pPr lvl="4"/>
            <a:r>
              <a:rPr lang="en-US" b="1" dirty="0"/>
              <a:t>Capital Transfers: </a:t>
            </a:r>
            <a:r>
              <a:rPr lang="en-US" dirty="0"/>
              <a:t>when a nation’s government or private sector gives money to another nation for the purchase of fixed assets or directly donates capital goods to the residents of another country</a:t>
            </a:r>
          </a:p>
          <a:p>
            <a:pPr marL="1143000" lvl="4" indent="0">
              <a:buNone/>
            </a:pPr>
            <a:endParaRPr lang="en-US" dirty="0"/>
          </a:p>
          <a:p>
            <a:pPr lvl="4"/>
            <a:r>
              <a:rPr lang="en-US" b="1" dirty="0"/>
              <a:t>∆Capital Transfers = Inflows − Outflows</a:t>
            </a:r>
            <a:endParaRPr lang="en-US" dirty="0"/>
          </a:p>
          <a:p>
            <a:pPr lvl="4"/>
            <a:endParaRPr lang="en-US" dirty="0"/>
          </a:p>
          <a:p>
            <a:pPr marL="1143000" lvl="4" indent="0">
              <a:buNone/>
            </a:pPr>
            <a:endParaRPr lang="en-US" dirty="0"/>
          </a:p>
          <a:p>
            <a:pPr lvl="4"/>
            <a:endParaRPr lang="en-US" b="1" dirty="0"/>
          </a:p>
          <a:p>
            <a:pPr lvl="2"/>
            <a:endParaRPr lang="en-US" dirty="0"/>
          </a:p>
          <a:p>
            <a:pPr lvl="2"/>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691457671"/>
              </p:ext>
            </p:extLst>
          </p:nvPr>
        </p:nvGraphicFramePr>
        <p:xfrm>
          <a:off x="2362200" y="4648200"/>
          <a:ext cx="4648200" cy="1488440"/>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370840">
                <a:tc gridSpan="2">
                  <a:txBody>
                    <a:bodyPr/>
                    <a:lstStyle/>
                    <a:p>
                      <a:pPr algn="ctr"/>
                      <a:r>
                        <a:rPr lang="en-US" b="1" dirty="0"/>
                        <a:t>Capital  Account</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(7)</a:t>
                      </a:r>
                      <a:r>
                        <a:rPr lang="en-US" baseline="0" dirty="0"/>
                        <a:t> Capital transfers </a:t>
                      </a:r>
                      <a:r>
                        <a:rPr lang="en-US" dirty="0"/>
                        <a:t>(</a:t>
                      </a:r>
                      <a:r>
                        <a:rPr lang="en-US" i="1" dirty="0"/>
                        <a:t>inflows minus outflows</a:t>
                      </a:r>
                      <a:r>
                        <a:rPr lang="en-US" dirty="0"/>
                        <a:t>)</a:t>
                      </a:r>
                    </a:p>
                  </a:txBody>
                  <a:tcPr/>
                </a:tc>
                <a:tc>
                  <a:txBody>
                    <a:bodyPr/>
                    <a:lstStyle/>
                    <a:p>
                      <a:pPr algn="ctr"/>
                      <a:r>
                        <a:rPr lang="en-US" dirty="0"/>
                        <a:t>+ 0.7</a:t>
                      </a:r>
                    </a:p>
                  </a:txBody>
                  <a:tcPr/>
                </a:tc>
                <a:extLst>
                  <a:ext uri="{0D108BD9-81ED-4DB2-BD59-A6C34878D82A}">
                    <a16:rowId xmlns:a16="http://schemas.microsoft.com/office/drawing/2014/main" val="10001"/>
                  </a:ext>
                </a:extLst>
              </a:tr>
              <a:tr h="370840">
                <a:tc>
                  <a:txBody>
                    <a:bodyPr/>
                    <a:lstStyle/>
                    <a:p>
                      <a:r>
                        <a:rPr lang="en-US" dirty="0"/>
                        <a:t>(8) Intangible Assets (</a:t>
                      </a:r>
                      <a:r>
                        <a:rPr lang="en-US" i="1" dirty="0"/>
                        <a:t>inflows minus outflows</a:t>
                      </a:r>
                      <a:r>
                        <a:rPr lang="en-US" dirty="0"/>
                        <a:t>)</a:t>
                      </a:r>
                    </a:p>
                  </a:txBody>
                  <a:tcPr/>
                </a:tc>
                <a:tc>
                  <a:txBody>
                    <a:bodyPr/>
                    <a:lstStyle/>
                    <a:p>
                      <a:pPr algn="ctr"/>
                      <a:r>
                        <a:rPr lang="en-US" dirty="0"/>
                        <a:t>+ 0.3</a:t>
                      </a:r>
                    </a:p>
                  </a:txBody>
                  <a:tcPr/>
                </a:tc>
                <a:extLst>
                  <a:ext uri="{0D108BD9-81ED-4DB2-BD59-A6C34878D82A}">
                    <a16:rowId xmlns:a16="http://schemas.microsoft.com/office/drawing/2014/main" val="10002"/>
                  </a:ext>
                </a:extLst>
              </a:tr>
              <a:tr h="375920">
                <a:tc>
                  <a:txBody>
                    <a:bodyPr/>
                    <a:lstStyle/>
                    <a:p>
                      <a:r>
                        <a:rPr lang="en-US" b="1" dirty="0"/>
                        <a:t>Balance on</a:t>
                      </a:r>
                      <a:r>
                        <a:rPr lang="en-US" b="1" baseline="0" dirty="0"/>
                        <a:t> Capital Account</a:t>
                      </a:r>
                    </a:p>
                  </a:txBody>
                  <a:tcP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+ 1</a:t>
                      </a:r>
                    </a:p>
                  </a:txBody>
                  <a:tcPr>
                    <a:solidFill>
                      <a:srgbClr val="FFFFCC"/>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0747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52400"/>
            <a:ext cx="7924800" cy="5867400"/>
          </a:xfrm>
        </p:spPr>
        <p:txBody>
          <a:bodyPr/>
          <a:lstStyle/>
          <a:p>
            <a:pPr lvl="2"/>
            <a:endParaRPr lang="en-US" b="1" dirty="0"/>
          </a:p>
          <a:p>
            <a:pPr lvl="2"/>
            <a:r>
              <a:rPr lang="en-US" b="1" dirty="0"/>
              <a:t>Financial Account: </a:t>
            </a:r>
            <a:r>
              <a:rPr lang="en-US" dirty="0"/>
              <a:t>measures the exchanges between a nation and the rest of the world involving ownership of financial and real assets</a:t>
            </a:r>
          </a:p>
          <a:p>
            <a:pPr lvl="2"/>
            <a:endParaRPr lang="en-US" dirty="0"/>
          </a:p>
          <a:p>
            <a:pPr lvl="2"/>
            <a:r>
              <a:rPr lang="en-US" b="1" dirty="0"/>
              <a:t>Financial Account = ∆FDI + ∆Portfolio Investment + ∆Reserves</a:t>
            </a:r>
          </a:p>
          <a:p>
            <a:pPr lvl="4"/>
            <a:endParaRPr lang="en-US" b="1" dirty="0"/>
          </a:p>
          <a:p>
            <a:pPr lvl="4"/>
            <a:r>
              <a:rPr lang="en-US" b="1" dirty="0"/>
              <a:t>Reserves: </a:t>
            </a:r>
            <a:r>
              <a:rPr lang="en-US" dirty="0"/>
              <a:t>refer to foreign currency reserves that a central bank can buy or sell to influence the value of the country’s currency</a:t>
            </a:r>
          </a:p>
          <a:p>
            <a:pPr marL="1143000" lvl="4" indent="0">
              <a:buNone/>
            </a:pPr>
            <a:endParaRPr lang="en-US" dirty="0"/>
          </a:p>
          <a:p>
            <a:pPr lvl="4"/>
            <a:r>
              <a:rPr lang="en-US" dirty="0"/>
              <a:t>Buying domestic currency and selling foreign currency is an inflow</a:t>
            </a:r>
          </a:p>
          <a:p>
            <a:pPr lvl="4"/>
            <a:endParaRPr lang="en-US" b="1" dirty="0"/>
          </a:p>
          <a:p>
            <a:pPr lvl="4"/>
            <a:r>
              <a:rPr lang="en-US" b="1" dirty="0"/>
              <a:t>∆Reserves = Inflows − Outflows</a:t>
            </a:r>
          </a:p>
          <a:p>
            <a:pPr lvl="4"/>
            <a:endParaRPr lang="en-US" b="1" dirty="0"/>
          </a:p>
          <a:p>
            <a:pPr lvl="2"/>
            <a:endParaRPr lang="en-US" dirty="0"/>
          </a:p>
          <a:p>
            <a:pPr lvl="4"/>
            <a:endParaRPr lang="en-US" dirty="0"/>
          </a:p>
          <a:p>
            <a:pPr marL="1143000" lvl="4" indent="0">
              <a:buNone/>
            </a:pPr>
            <a:endParaRPr lang="en-US" dirty="0"/>
          </a:p>
          <a:p>
            <a:pPr lvl="4"/>
            <a:endParaRPr lang="en-US" b="1" dirty="0"/>
          </a:p>
          <a:p>
            <a:pPr lvl="2"/>
            <a:endParaRPr lang="en-US" dirty="0"/>
          </a:p>
          <a:p>
            <a:pPr lvl="2"/>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932013211"/>
              </p:ext>
            </p:extLst>
          </p:nvPr>
        </p:nvGraphicFramePr>
        <p:xfrm>
          <a:off x="2286000" y="4648200"/>
          <a:ext cx="4800600" cy="1859280"/>
        </p:xfrm>
        <a:graphic>
          <a:graphicData uri="http://schemas.openxmlformats.org/drawingml/2006/table">
            <a:tbl>
              <a:tblPr firstRow="1" bandRow="1">
                <a:tableStyleId>{5940675A-B579-460E-94D1-54222C63F5DA}</a:tableStyleId>
              </a:tblPr>
              <a:tblGrid>
                <a:gridCol w="41910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370840">
                <a:tc gridSpan="2">
                  <a:txBody>
                    <a:bodyPr/>
                    <a:lstStyle/>
                    <a:p>
                      <a:pPr algn="ctr"/>
                      <a:r>
                        <a:rPr lang="en-US" b="1" dirty="0"/>
                        <a:t>Financial Account</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(9) Direct investment (</a:t>
                      </a:r>
                      <a:r>
                        <a:rPr lang="en-US" i="1" dirty="0"/>
                        <a:t>inflows minus outflows</a:t>
                      </a:r>
                      <a:r>
                        <a:rPr lang="en-US" dirty="0"/>
                        <a:t>)</a:t>
                      </a:r>
                    </a:p>
                  </a:txBody>
                  <a:tcPr/>
                </a:tc>
                <a:tc>
                  <a:txBody>
                    <a:bodyPr/>
                    <a:lstStyle/>
                    <a:p>
                      <a:pPr algn="ctr"/>
                      <a:r>
                        <a:rPr lang="en-US" dirty="0"/>
                        <a:t>+ 23</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(10)</a:t>
                      </a:r>
                      <a:r>
                        <a:rPr lang="en-US" baseline="0" dirty="0"/>
                        <a:t> Portfolio investment </a:t>
                      </a:r>
                      <a:r>
                        <a:rPr lang="en-US" dirty="0"/>
                        <a:t>(</a:t>
                      </a:r>
                      <a:r>
                        <a:rPr lang="en-US" i="1" dirty="0"/>
                        <a:t>inflows minus outflows</a:t>
                      </a:r>
                      <a:r>
                        <a:rPr lang="en-US" dirty="0"/>
                        <a:t>)</a:t>
                      </a:r>
                    </a:p>
                  </a:txBody>
                  <a:tcPr/>
                </a:tc>
                <a:tc>
                  <a:txBody>
                    <a:bodyPr/>
                    <a:lstStyle/>
                    <a:p>
                      <a:pPr algn="ctr"/>
                      <a:r>
                        <a:rPr lang="en-US" dirty="0"/>
                        <a:t>− 4</a:t>
                      </a:r>
                    </a:p>
                  </a:txBody>
                  <a:tcPr/>
                </a:tc>
                <a:extLst>
                  <a:ext uri="{0D108BD9-81ED-4DB2-BD59-A6C34878D82A}">
                    <a16:rowId xmlns:a16="http://schemas.microsoft.com/office/drawing/2014/main" val="10002"/>
                  </a:ext>
                </a:extLst>
              </a:tr>
              <a:tr h="370840">
                <a:tc>
                  <a:txBody>
                    <a:bodyPr/>
                    <a:lstStyle/>
                    <a:p>
                      <a:r>
                        <a:rPr lang="en-US" dirty="0"/>
                        <a:t>(11) Reserve assets</a:t>
                      </a:r>
                    </a:p>
                  </a:txBody>
                  <a:tcPr/>
                </a:tc>
                <a:tc>
                  <a:txBody>
                    <a:bodyPr/>
                    <a:lstStyle/>
                    <a:p>
                      <a:pPr algn="ctr"/>
                      <a:r>
                        <a:rPr lang="en-US" dirty="0"/>
                        <a:t>+ 1</a:t>
                      </a:r>
                    </a:p>
                  </a:txBody>
                  <a:tcPr/>
                </a:tc>
                <a:extLst>
                  <a:ext uri="{0D108BD9-81ED-4DB2-BD59-A6C34878D82A}">
                    <a16:rowId xmlns:a16="http://schemas.microsoft.com/office/drawing/2014/main" val="10003"/>
                  </a:ext>
                </a:extLst>
              </a:tr>
              <a:tr h="375920">
                <a:tc>
                  <a:txBody>
                    <a:bodyPr/>
                    <a:lstStyle/>
                    <a:p>
                      <a:r>
                        <a:rPr lang="en-US" b="1" dirty="0"/>
                        <a:t>Balance on</a:t>
                      </a:r>
                      <a:r>
                        <a:rPr lang="en-US" b="1" baseline="0" dirty="0"/>
                        <a:t> Financial Account</a:t>
                      </a:r>
                    </a:p>
                  </a:txBody>
                  <a:tcP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+ 20</a:t>
                      </a:r>
                    </a:p>
                  </a:txBody>
                  <a:tcPr>
                    <a:solidFill>
                      <a:srgbClr val="FFFFCC"/>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0390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52400"/>
            <a:ext cx="7924800" cy="5867400"/>
          </a:xfrm>
        </p:spPr>
        <p:txBody>
          <a:bodyPr/>
          <a:lstStyle/>
          <a:p>
            <a:pPr lvl="2"/>
            <a:endParaRPr lang="en-US" b="1" dirty="0"/>
          </a:p>
          <a:p>
            <a:pPr lvl="2"/>
            <a:r>
              <a:rPr lang="en-US" dirty="0"/>
              <a:t>The current account balance is matched by the sum of the capital account balance and the financial account balance.</a:t>
            </a:r>
          </a:p>
          <a:p>
            <a:pPr lvl="2"/>
            <a:endParaRPr lang="en-US" dirty="0"/>
          </a:p>
          <a:p>
            <a:pPr lvl="2"/>
            <a:r>
              <a:rPr lang="en-US" b="1" dirty="0"/>
              <a:t>Current Account + Financial Account + Capital Account = 0</a:t>
            </a:r>
            <a:endParaRPr lang="en-US" dirty="0"/>
          </a:p>
          <a:p>
            <a:pPr marL="594360" lvl="2" indent="0">
              <a:buNone/>
            </a:pPr>
            <a:endParaRPr lang="en-US" b="1" dirty="0"/>
          </a:p>
          <a:p>
            <a:pPr lvl="2"/>
            <a:r>
              <a:rPr lang="en-US" b="1" dirty="0"/>
              <a:t>Current Account = − (Capital Account + Financial Account)</a:t>
            </a:r>
          </a:p>
          <a:p>
            <a:pPr lvl="4"/>
            <a:endParaRPr lang="en-US" b="1" dirty="0"/>
          </a:p>
          <a:p>
            <a:pPr lvl="2"/>
            <a:endParaRPr lang="en-US" dirty="0"/>
          </a:p>
          <a:p>
            <a:pPr lvl="4"/>
            <a:endParaRPr lang="en-US" dirty="0"/>
          </a:p>
          <a:p>
            <a:pPr marL="1143000" lvl="4" indent="0">
              <a:buNone/>
            </a:pPr>
            <a:endParaRPr lang="en-US" dirty="0"/>
          </a:p>
          <a:p>
            <a:pPr lvl="4"/>
            <a:endParaRPr lang="en-US" b="1" dirty="0"/>
          </a:p>
          <a:p>
            <a:pPr lvl="2"/>
            <a:endParaRPr lang="en-US" dirty="0"/>
          </a:p>
          <a:p>
            <a:pPr lvl="2"/>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576917270"/>
              </p:ext>
            </p:extLst>
          </p:nvPr>
        </p:nvGraphicFramePr>
        <p:xfrm>
          <a:off x="3048000" y="3124200"/>
          <a:ext cx="3352800" cy="2240280"/>
        </p:xfrm>
        <a:graphic>
          <a:graphicData uri="http://schemas.openxmlformats.org/drawingml/2006/table">
            <a:tbl>
              <a:tblPr firstRow="1" bandRow="1">
                <a:tableStyleId>{5940675A-B579-460E-94D1-54222C63F5DA}</a:tableStyleId>
              </a:tblPr>
              <a:tblGrid>
                <a:gridCol w="26670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tblGrid>
              <a:tr h="370840">
                <a:tc gridSpan="2">
                  <a:txBody>
                    <a:bodyPr/>
                    <a:lstStyle/>
                    <a:p>
                      <a:pPr algn="ctr"/>
                      <a:r>
                        <a:rPr lang="en-US" b="1" dirty="0"/>
                        <a:t>Balance of Payments</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Balance on Current</a:t>
                      </a:r>
                      <a:r>
                        <a:rPr lang="en-US" b="0" baseline="0" dirty="0"/>
                        <a:t> Account</a:t>
                      </a: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− 20</a:t>
                      </a:r>
                    </a:p>
                  </a:txBody>
                  <a:tcPr/>
                </a:tc>
                <a:extLst>
                  <a:ext uri="{0D108BD9-81ED-4DB2-BD59-A6C34878D82A}">
                    <a16:rowId xmlns:a16="http://schemas.microsoft.com/office/drawing/2014/main" val="10001"/>
                  </a:ext>
                </a:extLst>
              </a:tr>
              <a:tr h="370840">
                <a:tc>
                  <a:txBody>
                    <a:bodyPr/>
                    <a:lstStyle/>
                    <a:p>
                      <a:r>
                        <a:rPr lang="en-US" b="0" dirty="0"/>
                        <a:t>Balance on</a:t>
                      </a:r>
                      <a:r>
                        <a:rPr lang="en-US" b="0" baseline="0" dirty="0"/>
                        <a:t> Capital Account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+ 1</a:t>
                      </a:r>
                    </a:p>
                  </a:txBody>
                  <a:tcPr/>
                </a:tc>
                <a:extLst>
                  <a:ext uri="{0D108BD9-81ED-4DB2-BD59-A6C34878D82A}">
                    <a16:rowId xmlns:a16="http://schemas.microsoft.com/office/drawing/2014/main" val="10002"/>
                  </a:ext>
                </a:extLst>
              </a:tr>
              <a:tr h="375920">
                <a:tc>
                  <a:txBody>
                    <a:bodyPr/>
                    <a:lstStyle/>
                    <a:p>
                      <a:r>
                        <a:rPr lang="en-US" b="0" dirty="0"/>
                        <a:t>Balance on</a:t>
                      </a:r>
                      <a:r>
                        <a:rPr lang="en-US" b="0" baseline="0" dirty="0"/>
                        <a:t> Financial Account</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+ 20</a:t>
                      </a:r>
                    </a:p>
                  </a:txBody>
                  <a:tcPr>
                    <a:noFill/>
                  </a:tcPr>
                </a:tc>
                <a:extLst>
                  <a:ext uri="{0D108BD9-81ED-4DB2-BD59-A6C34878D82A}">
                    <a16:rowId xmlns:a16="http://schemas.microsoft.com/office/drawing/2014/main" val="10003"/>
                  </a:ext>
                </a:extLst>
              </a:tr>
              <a:tr h="375920">
                <a:tc>
                  <a:txBody>
                    <a:bodyPr/>
                    <a:lstStyle/>
                    <a:p>
                      <a:r>
                        <a:rPr lang="en-US" b="0" baseline="0" dirty="0"/>
                        <a:t>Errors and omissions</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− 1</a:t>
                      </a:r>
                    </a:p>
                  </a:txBody>
                  <a:tcPr>
                    <a:noFill/>
                  </a:tcPr>
                </a:tc>
                <a:extLst>
                  <a:ext uri="{0D108BD9-81ED-4DB2-BD59-A6C34878D82A}">
                    <a16:rowId xmlns:a16="http://schemas.microsoft.com/office/drawing/2014/main" val="10004"/>
                  </a:ext>
                </a:extLst>
              </a:tr>
              <a:tr h="375920">
                <a:tc>
                  <a:txBody>
                    <a:bodyPr/>
                    <a:lstStyle/>
                    <a:p>
                      <a:r>
                        <a:rPr lang="en-US" b="1" baseline="0" dirty="0"/>
                        <a:t>Balance of Payments</a:t>
                      </a:r>
                    </a:p>
                  </a:txBody>
                  <a:tcP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0</a:t>
                      </a:r>
                    </a:p>
                  </a:txBody>
                  <a:tcPr>
                    <a:solidFill>
                      <a:srgbClr val="FFFFCC"/>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1657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447800"/>
            <a:ext cx="7772400" cy="518160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pPr lvl="1"/>
            <a:endParaRPr lang="en-US" dirty="0"/>
          </a:p>
          <a:p>
            <a:pPr lvl="4"/>
            <a:r>
              <a:rPr lang="en-US" dirty="0"/>
              <a:t>The quantity supplied at each price level is reduced, but the slope remains the same</a:t>
            </a:r>
          </a:p>
          <a:p>
            <a:pPr lvl="2"/>
            <a:endParaRPr lang="en-US" dirty="0"/>
          </a:p>
          <a:p>
            <a:pPr lvl="4"/>
            <a:r>
              <a:rPr lang="en-US" dirty="0"/>
              <a:t>The price intercept is now $0.75 rather than $1.33</a:t>
            </a:r>
          </a:p>
        </p:txBody>
      </p:sp>
      <p:pic>
        <p:nvPicPr>
          <p:cNvPr id="2050" name="Picture 2" descr="F:\TMS Files 2011-2012\Economics\Textbook- Images\Linear Supply- Cappuccinos (Change in C).png"/>
          <p:cNvPicPr>
            <a:picLocks noChangeAspect="1" noChangeArrowheads="1"/>
          </p:cNvPicPr>
          <p:nvPr/>
        </p:nvPicPr>
        <p:blipFill>
          <a:blip r:embed="rId2" cstate="print"/>
          <a:srcRect/>
          <a:stretch>
            <a:fillRect/>
          </a:stretch>
        </p:blipFill>
        <p:spPr bwMode="auto">
          <a:xfrm>
            <a:off x="2209800" y="304800"/>
            <a:ext cx="4614442" cy="4427642"/>
          </a:xfrm>
          <a:prstGeom prst="rect">
            <a:avLst/>
          </a:prstGeom>
          <a:noFill/>
        </p:spPr>
      </p:pic>
    </p:spTree>
    <p:extLst>
      <p:ext uri="{BB962C8B-B14F-4D97-AF65-F5344CB8AC3E}">
        <p14:creationId xmlns:p14="http://schemas.microsoft.com/office/powerpoint/2010/main" val="135800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Marshall-Lerner Condition</a:t>
            </a:r>
          </a:p>
        </p:txBody>
      </p:sp>
      <p:sp>
        <p:nvSpPr>
          <p:cNvPr id="3" name="Content Placeholder 2"/>
          <p:cNvSpPr>
            <a:spLocks noGrp="1"/>
          </p:cNvSpPr>
          <p:nvPr>
            <p:ph sz="quarter" idx="1"/>
          </p:nvPr>
        </p:nvSpPr>
        <p:spPr/>
        <p:txBody>
          <a:bodyPr/>
          <a:lstStyle/>
          <a:p>
            <a:endParaRPr lang="en-US" dirty="0"/>
          </a:p>
          <a:p>
            <a:pPr lvl="2"/>
            <a:r>
              <a:rPr lang="en-US" dirty="0"/>
              <a:t>Recall, the Marshall-Lerner condition states the following. </a:t>
            </a:r>
          </a:p>
          <a:p>
            <a:pPr marL="594360" lvl="2" indent="0">
              <a:buNone/>
            </a:pPr>
            <a:endParaRPr lang="en-US" dirty="0"/>
          </a:p>
          <a:p>
            <a:pPr lvl="2"/>
            <a:r>
              <a:rPr lang="en-US" dirty="0"/>
              <a:t>If </a:t>
            </a:r>
            <a:r>
              <a:rPr lang="en-US" b="1" dirty="0"/>
              <a:t>PED</a:t>
            </a:r>
            <a:r>
              <a:rPr lang="en-US" b="1" baseline="-25000" dirty="0"/>
              <a:t>M</a:t>
            </a:r>
            <a:r>
              <a:rPr lang="en-US" b="1" dirty="0"/>
              <a:t> + PED</a:t>
            </a:r>
            <a:r>
              <a:rPr lang="en-US" b="1" baseline="-25000" dirty="0"/>
              <a:t>X</a:t>
            </a:r>
            <a:r>
              <a:rPr lang="en-US" b="1" dirty="0"/>
              <a:t> &gt; 1 </a:t>
            </a:r>
            <a:r>
              <a:rPr lang="en-US" dirty="0"/>
              <a:t>then devaluation or depreciation of the currency will improve the trade balance (</a:t>
            </a:r>
            <a:r>
              <a:rPr lang="en-US" i="1" dirty="0"/>
              <a:t>smaller trade deficit</a:t>
            </a:r>
            <a:r>
              <a:rPr lang="en-US" dirty="0"/>
              <a:t>)</a:t>
            </a:r>
          </a:p>
          <a:p>
            <a:pPr lvl="2"/>
            <a:endParaRPr lang="en-US" dirty="0"/>
          </a:p>
          <a:p>
            <a:pPr lvl="2"/>
            <a:r>
              <a:rPr lang="en-US" dirty="0"/>
              <a:t>If </a:t>
            </a:r>
            <a:r>
              <a:rPr lang="en-US" b="1" dirty="0"/>
              <a:t>PED</a:t>
            </a:r>
            <a:r>
              <a:rPr lang="en-US" b="1" baseline="-25000" dirty="0"/>
              <a:t>M</a:t>
            </a:r>
            <a:r>
              <a:rPr lang="en-US" b="1" dirty="0"/>
              <a:t> + PED</a:t>
            </a:r>
            <a:r>
              <a:rPr lang="en-US" b="1" baseline="-25000" dirty="0"/>
              <a:t>X</a:t>
            </a:r>
            <a:r>
              <a:rPr lang="en-US" b="1" dirty="0"/>
              <a:t> = 1 </a:t>
            </a:r>
            <a:r>
              <a:rPr lang="en-US" dirty="0"/>
              <a:t>then devaluation or depreciation of the currency will leave the trade balance unchanged</a:t>
            </a:r>
          </a:p>
          <a:p>
            <a:pPr lvl="2"/>
            <a:endParaRPr lang="en-US" dirty="0"/>
          </a:p>
          <a:p>
            <a:pPr lvl="2"/>
            <a:r>
              <a:rPr lang="en-US" dirty="0"/>
              <a:t>If </a:t>
            </a:r>
            <a:r>
              <a:rPr lang="en-US" b="1" dirty="0"/>
              <a:t>PED</a:t>
            </a:r>
            <a:r>
              <a:rPr lang="en-US" b="1" baseline="-25000" dirty="0"/>
              <a:t>M</a:t>
            </a:r>
            <a:r>
              <a:rPr lang="en-US" b="1" dirty="0"/>
              <a:t> + PED</a:t>
            </a:r>
            <a:r>
              <a:rPr lang="en-US" b="1" baseline="-25000" dirty="0"/>
              <a:t>X</a:t>
            </a:r>
            <a:r>
              <a:rPr lang="en-US" b="1" dirty="0"/>
              <a:t> &lt; 1 </a:t>
            </a:r>
            <a:r>
              <a:rPr lang="en-US" dirty="0"/>
              <a:t>then devaluation or depreciation of the currency will worse the trade balance (</a:t>
            </a:r>
            <a:r>
              <a:rPr lang="en-US" i="1" dirty="0"/>
              <a:t>larger trade deficit</a:t>
            </a:r>
            <a:r>
              <a:rPr lang="en-US" dirty="0"/>
              <a:t>)</a:t>
            </a:r>
          </a:p>
          <a:p>
            <a:pPr lvl="2"/>
            <a:endParaRPr lang="en-US" dirty="0"/>
          </a:p>
        </p:txBody>
      </p:sp>
    </p:spTree>
    <p:extLst>
      <p:ext uri="{BB962C8B-B14F-4D97-AF65-F5344CB8AC3E}">
        <p14:creationId xmlns:p14="http://schemas.microsoft.com/office/powerpoint/2010/main" val="232698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Terms of Trade</a:t>
            </a:r>
          </a:p>
        </p:txBody>
      </p:sp>
    </p:spTree>
    <p:extLst>
      <p:ext uri="{BB962C8B-B14F-4D97-AF65-F5344CB8AC3E}">
        <p14:creationId xmlns:p14="http://schemas.microsoft.com/office/powerpoint/2010/main" val="394198021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lstStyle/>
          <a:p>
            <a:pPr algn="ctr"/>
            <a:r>
              <a:rPr lang="en-US" u="sng" dirty="0"/>
              <a:t>Terms of Trade</a:t>
            </a:r>
          </a:p>
        </p:txBody>
      </p:sp>
      <p:sp>
        <p:nvSpPr>
          <p:cNvPr id="3" name="Content Placeholder 2"/>
          <p:cNvSpPr>
            <a:spLocks noGrp="1"/>
          </p:cNvSpPr>
          <p:nvPr>
            <p:ph sz="quarter" idx="1"/>
          </p:nvPr>
        </p:nvSpPr>
        <p:spPr>
          <a:xfrm>
            <a:off x="914400" y="1143000"/>
            <a:ext cx="7772400" cy="5562600"/>
          </a:xfrm>
        </p:spPr>
        <p:txBody>
          <a:bodyPr>
            <a:normAutofit/>
          </a:bodyPr>
          <a:lstStyle/>
          <a:p>
            <a:pPr lvl="2"/>
            <a:endParaRPr lang="en-US" dirty="0"/>
          </a:p>
          <a:p>
            <a:pPr lvl="2"/>
            <a:r>
              <a:rPr lang="en-US" b="1" dirty="0"/>
              <a:t>Terms of trade: </a:t>
            </a:r>
            <a:r>
              <a:rPr lang="en-US" dirty="0"/>
              <a:t>refers to the ratio of a country’s average price of exports to the country’s average price of imports</a:t>
            </a:r>
          </a:p>
          <a:p>
            <a:pPr lvl="2"/>
            <a:endParaRPr lang="en-US" dirty="0"/>
          </a:p>
          <a:p>
            <a:pPr marL="594360" lvl="2" indent="0">
              <a:buNone/>
            </a:pPr>
            <a:endParaRPr lang="en-US" dirty="0"/>
          </a:p>
          <a:p>
            <a:pPr lvl="2"/>
            <a:r>
              <a:rPr lang="en-US" dirty="0"/>
              <a:t>The terms of trade are set to 100 in the base year, the reference point for future changes.</a:t>
            </a:r>
          </a:p>
          <a:p>
            <a:pPr lvl="2"/>
            <a:endParaRPr lang="en-US" dirty="0"/>
          </a:p>
          <a:p>
            <a:pPr lvl="2"/>
            <a:endParaRPr lang="en-US" dirty="0"/>
          </a:p>
          <a:p>
            <a:pPr lvl="2"/>
            <a:endParaRPr lang="en-US" dirty="0"/>
          </a:p>
          <a:p>
            <a:pPr lvl="2"/>
            <a:endParaRPr lang="en-US" dirty="0"/>
          </a:p>
          <a:p>
            <a:pPr lvl="2"/>
            <a:endParaRPr lang="en-US" dirty="0"/>
          </a:p>
          <a:p>
            <a:pPr lvl="2"/>
            <a:r>
              <a:rPr lang="en-US" dirty="0"/>
              <a:t>An improvement in the terms of trade, represents an increase in the value of average export prices to average import prices. It involves a fall in the opportunity cost of imports</a:t>
            </a:r>
          </a:p>
          <a:p>
            <a:pPr marL="594360" lvl="2" indent="0">
              <a:buNone/>
            </a:pPr>
            <a:endParaRPr lang="en-US" dirty="0"/>
          </a:p>
          <a:p>
            <a:pPr marL="0" indent="0">
              <a:buNone/>
            </a:pPr>
            <a:endParaRPr lang="en-US" dirty="0"/>
          </a:p>
        </p:txBody>
      </p:sp>
      <p:sp>
        <p:nvSpPr>
          <p:cNvPr id="5" name="Rectangle 4"/>
          <p:cNvSpPr/>
          <p:nvPr/>
        </p:nvSpPr>
        <p:spPr>
          <a:xfrm>
            <a:off x="1143000" y="2394466"/>
            <a:ext cx="8305800" cy="369332"/>
          </a:xfrm>
          <a:prstGeom prst="rect">
            <a:avLst/>
          </a:prstGeom>
        </p:spPr>
        <p:txBody>
          <a:bodyPr wrap="square">
            <a:spAutoFit/>
          </a:bodyPr>
          <a:lstStyle/>
          <a:p>
            <a:pPr marL="594360" lvl="2"/>
            <a:r>
              <a:rPr lang="en-US" b="1" dirty="0">
                <a:solidFill>
                  <a:prstClr val="black"/>
                </a:solidFill>
              </a:rPr>
              <a:t>Terms of Trade = (Index of Export Prices ÷ Index of Import Prices) × 100</a:t>
            </a:r>
          </a:p>
        </p:txBody>
      </p:sp>
      <p:graphicFrame>
        <p:nvGraphicFramePr>
          <p:cNvPr id="6" name="Table 5"/>
          <p:cNvGraphicFramePr>
            <a:graphicFrameLocks noGrp="1"/>
          </p:cNvGraphicFramePr>
          <p:nvPr>
            <p:extLst>
              <p:ext uri="{D42A27DB-BD31-4B8C-83A1-F6EECF244321}">
                <p14:modId xmlns:p14="http://schemas.microsoft.com/office/powerpoint/2010/main" val="1931877332"/>
              </p:ext>
            </p:extLst>
          </p:nvPr>
        </p:nvGraphicFramePr>
        <p:xfrm>
          <a:off x="2209800" y="3733800"/>
          <a:ext cx="4800600" cy="1483360"/>
        </p:xfrm>
        <a:graphic>
          <a:graphicData uri="http://schemas.openxmlformats.org/drawingml/2006/table">
            <a:tbl>
              <a:tblPr firstRow="1" bandRow="1">
                <a:tableStyleId>{5940675A-B579-460E-94D1-54222C63F5DA}</a:tableStyleId>
              </a:tblPr>
              <a:tblGrid>
                <a:gridCol w="21336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tblGrid>
              <a:tr h="370840">
                <a:tc>
                  <a:txBody>
                    <a:bodyPr/>
                    <a:lstStyle/>
                    <a:p>
                      <a:r>
                        <a:rPr lang="en-US" b="1" dirty="0"/>
                        <a:t>Condition</a:t>
                      </a:r>
                    </a:p>
                  </a:txBody>
                  <a:tcPr>
                    <a:noFill/>
                  </a:tcPr>
                </a:tc>
                <a:tc>
                  <a:txBody>
                    <a:bodyPr/>
                    <a:lstStyle/>
                    <a:p>
                      <a:r>
                        <a:rPr lang="en-US" b="1" dirty="0"/>
                        <a:t>Impact on</a:t>
                      </a:r>
                      <a:r>
                        <a:rPr lang="en-US" b="1" baseline="0" dirty="0"/>
                        <a:t> Terms of Trade</a:t>
                      </a:r>
                      <a:endParaRPr lang="en-US" b="1" dirty="0"/>
                    </a:p>
                  </a:txBody>
                  <a:tcPr>
                    <a:noFill/>
                  </a:tcPr>
                </a:tc>
                <a:extLst>
                  <a:ext uri="{0D108BD9-81ED-4DB2-BD59-A6C34878D82A}">
                    <a16:rowId xmlns:a16="http://schemas.microsoft.com/office/drawing/2014/main" val="10000"/>
                  </a:ext>
                </a:extLst>
              </a:tr>
              <a:tr h="370840">
                <a:tc>
                  <a:txBody>
                    <a:bodyPr/>
                    <a:lstStyle/>
                    <a:p>
                      <a:r>
                        <a:rPr lang="en-US" dirty="0"/>
                        <a:t>Terms of trade &lt; 100</a:t>
                      </a:r>
                    </a:p>
                  </a:txBody>
                  <a:tcPr/>
                </a:tc>
                <a:tc>
                  <a:txBody>
                    <a:bodyPr/>
                    <a:lstStyle/>
                    <a:p>
                      <a:r>
                        <a:rPr lang="en-US" dirty="0"/>
                        <a:t>Deterioration</a:t>
                      </a:r>
                    </a:p>
                  </a:txBody>
                  <a:tcPr/>
                </a:tc>
                <a:extLst>
                  <a:ext uri="{0D108BD9-81ED-4DB2-BD59-A6C34878D82A}">
                    <a16:rowId xmlns:a16="http://schemas.microsoft.com/office/drawing/2014/main" val="10001"/>
                  </a:ext>
                </a:extLst>
              </a:tr>
              <a:tr h="370840">
                <a:tc>
                  <a:txBody>
                    <a:bodyPr/>
                    <a:lstStyle/>
                    <a:p>
                      <a:r>
                        <a:rPr lang="en-US" dirty="0"/>
                        <a:t>Term of trade = 100</a:t>
                      </a:r>
                    </a:p>
                  </a:txBody>
                  <a:tcPr/>
                </a:tc>
                <a:tc>
                  <a:txBody>
                    <a:bodyPr/>
                    <a:lstStyle/>
                    <a:p>
                      <a:r>
                        <a:rPr lang="en-US" dirty="0"/>
                        <a:t>Unchanged</a:t>
                      </a:r>
                      <a:r>
                        <a:rPr lang="en-US" baseline="0" dirty="0"/>
                        <a:t> (Base level)</a:t>
                      </a:r>
                      <a:endParaRPr lang="en-US" dirty="0"/>
                    </a:p>
                  </a:txBody>
                  <a:tcPr/>
                </a:tc>
                <a:extLst>
                  <a:ext uri="{0D108BD9-81ED-4DB2-BD59-A6C34878D82A}">
                    <a16:rowId xmlns:a16="http://schemas.microsoft.com/office/drawing/2014/main" val="10002"/>
                  </a:ext>
                </a:extLst>
              </a:tr>
              <a:tr h="370840">
                <a:tc>
                  <a:txBody>
                    <a:bodyPr/>
                    <a:lstStyle/>
                    <a:p>
                      <a:r>
                        <a:rPr lang="en-US" dirty="0"/>
                        <a:t>Terms of trade &gt; 100</a:t>
                      </a:r>
                    </a:p>
                  </a:txBody>
                  <a:tcPr/>
                </a:tc>
                <a:tc>
                  <a:txBody>
                    <a:bodyPr/>
                    <a:lstStyle/>
                    <a:p>
                      <a:r>
                        <a:rPr lang="en-US" dirty="0"/>
                        <a:t>Improved</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2388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algn="ctr"/>
            <a:r>
              <a:rPr lang="en-US" u="sng" dirty="0"/>
              <a:t>Example; Terms of Trade</a:t>
            </a:r>
          </a:p>
        </p:txBody>
      </p:sp>
      <p:sp>
        <p:nvSpPr>
          <p:cNvPr id="3" name="Content Placeholder 2"/>
          <p:cNvSpPr>
            <a:spLocks noGrp="1"/>
          </p:cNvSpPr>
          <p:nvPr>
            <p:ph sz="quarter" idx="1"/>
          </p:nvPr>
        </p:nvSpPr>
        <p:spPr/>
        <p:txBody>
          <a:bodyPr/>
          <a:lstStyle/>
          <a:p>
            <a:pPr lvl="2"/>
            <a:endParaRPr lang="en-US" dirty="0"/>
          </a:p>
          <a:p>
            <a:pPr lvl="2"/>
            <a:r>
              <a:rPr lang="en-US" dirty="0"/>
              <a:t>The table below shows the average export and import prices over a period of six years. Calculate the terms of trade for each year</a:t>
            </a:r>
          </a:p>
        </p:txBody>
      </p:sp>
      <p:graphicFrame>
        <p:nvGraphicFramePr>
          <p:cNvPr id="4" name="Table 3"/>
          <p:cNvGraphicFramePr>
            <a:graphicFrameLocks noGrp="1"/>
          </p:cNvGraphicFramePr>
          <p:nvPr>
            <p:extLst>
              <p:ext uri="{D42A27DB-BD31-4B8C-83A1-F6EECF244321}">
                <p14:modId xmlns:p14="http://schemas.microsoft.com/office/powerpoint/2010/main" val="2354126623"/>
              </p:ext>
            </p:extLst>
          </p:nvPr>
        </p:nvGraphicFramePr>
        <p:xfrm>
          <a:off x="457200" y="2743200"/>
          <a:ext cx="8534399" cy="2865120"/>
        </p:xfrm>
        <a:graphic>
          <a:graphicData uri="http://schemas.openxmlformats.org/drawingml/2006/table">
            <a:tbl>
              <a:tblPr firstRow="1" bandRow="1">
                <a:tableStyleId>{5940675A-B579-460E-94D1-54222C63F5DA}</a:tableStyleId>
              </a:tblPr>
              <a:tblGrid>
                <a:gridCol w="761999">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r>
                        <a:rPr lang="en-US" b="1" dirty="0"/>
                        <a:t>Year</a:t>
                      </a:r>
                    </a:p>
                  </a:txBody>
                  <a:tcPr>
                    <a:noFill/>
                  </a:tcPr>
                </a:tc>
                <a:tc>
                  <a:txBody>
                    <a:bodyPr/>
                    <a:lstStyle/>
                    <a:p>
                      <a:pPr algn="ctr"/>
                      <a:r>
                        <a:rPr lang="en-US" b="1" dirty="0"/>
                        <a:t>Index</a:t>
                      </a:r>
                      <a:r>
                        <a:rPr lang="en-US" b="1" baseline="0" dirty="0"/>
                        <a:t> of Average export prices</a:t>
                      </a:r>
                      <a:endParaRPr lang="en-US" b="1" dirty="0"/>
                    </a:p>
                  </a:txBody>
                  <a:tcPr>
                    <a:noFill/>
                  </a:tcPr>
                </a:tc>
                <a:tc>
                  <a:txBody>
                    <a:bodyPr/>
                    <a:lstStyle/>
                    <a:p>
                      <a:pPr algn="ctr"/>
                      <a:r>
                        <a:rPr lang="en-US" b="1" dirty="0"/>
                        <a:t>Index of Average import prices</a:t>
                      </a:r>
                    </a:p>
                  </a:txBody>
                  <a:tcPr>
                    <a:noFill/>
                  </a:tcPr>
                </a:tc>
                <a:tc>
                  <a:txBody>
                    <a:bodyPr/>
                    <a:lstStyle/>
                    <a:p>
                      <a:pPr algn="ctr"/>
                      <a:r>
                        <a:rPr lang="en-US" b="1" dirty="0"/>
                        <a:t>Calculation of terms of trade</a:t>
                      </a:r>
                    </a:p>
                  </a:txBody>
                  <a:tcPr>
                    <a:noFill/>
                  </a:tcPr>
                </a:tc>
                <a:tc>
                  <a:txBody>
                    <a:bodyPr/>
                    <a:lstStyle/>
                    <a:p>
                      <a:pPr algn="ctr"/>
                      <a:r>
                        <a:rPr lang="en-US" b="1" dirty="0"/>
                        <a:t>Terms of trade</a:t>
                      </a:r>
                    </a:p>
                  </a:txBody>
                  <a:tcPr>
                    <a:noFill/>
                  </a:tcPr>
                </a:tc>
                <a:tc>
                  <a:txBody>
                    <a:bodyPr/>
                    <a:lstStyle/>
                    <a:p>
                      <a:pPr algn="ctr"/>
                      <a:r>
                        <a:rPr lang="en-US" b="1" dirty="0"/>
                        <a:t>Change</a:t>
                      </a:r>
                    </a:p>
                  </a:txBody>
                  <a:tcPr>
                    <a:noFill/>
                  </a:tcPr>
                </a:tc>
                <a:extLst>
                  <a:ext uri="{0D108BD9-81ED-4DB2-BD59-A6C34878D82A}">
                    <a16:rowId xmlns:a16="http://schemas.microsoft.com/office/drawing/2014/main" val="10000"/>
                  </a:ext>
                </a:extLst>
              </a:tr>
              <a:tr h="370840">
                <a:tc>
                  <a:txBody>
                    <a:bodyPr/>
                    <a:lstStyle/>
                    <a:p>
                      <a:r>
                        <a:rPr lang="en-US" dirty="0"/>
                        <a:t>Year 1</a:t>
                      </a:r>
                    </a:p>
                  </a:txBody>
                  <a:tcPr/>
                </a:tc>
                <a:tc>
                  <a:txBody>
                    <a:bodyPr/>
                    <a:lstStyle/>
                    <a:p>
                      <a:pPr algn="ctr"/>
                      <a:r>
                        <a:rPr lang="en-US" dirty="0"/>
                        <a:t>100</a:t>
                      </a:r>
                    </a:p>
                  </a:txBody>
                  <a:tcPr/>
                </a:tc>
                <a:tc>
                  <a:txBody>
                    <a:bodyPr/>
                    <a:lstStyle/>
                    <a:p>
                      <a:pPr algn="ctr"/>
                      <a:r>
                        <a:rPr lang="en-US" dirty="0"/>
                        <a:t>100</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dirty="0"/>
                        <a:t>Year 2</a:t>
                      </a:r>
                    </a:p>
                  </a:txBody>
                  <a:tcPr/>
                </a:tc>
                <a:tc>
                  <a:txBody>
                    <a:bodyPr/>
                    <a:lstStyle/>
                    <a:p>
                      <a:pPr algn="ctr"/>
                      <a:r>
                        <a:rPr lang="en-US" dirty="0"/>
                        <a:t>100</a:t>
                      </a:r>
                    </a:p>
                  </a:txBody>
                  <a:tcPr/>
                </a:tc>
                <a:tc>
                  <a:txBody>
                    <a:bodyPr/>
                    <a:lstStyle/>
                    <a:p>
                      <a:pPr algn="ctr"/>
                      <a:r>
                        <a:rPr lang="en-US" dirty="0"/>
                        <a:t>105</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dirty="0"/>
                        <a:t>Year 3</a:t>
                      </a:r>
                    </a:p>
                  </a:txBody>
                  <a:tcPr/>
                </a:tc>
                <a:tc>
                  <a:txBody>
                    <a:bodyPr/>
                    <a:lstStyle/>
                    <a:p>
                      <a:pPr algn="ctr"/>
                      <a:r>
                        <a:rPr lang="en-US" dirty="0"/>
                        <a:t>109</a:t>
                      </a:r>
                    </a:p>
                  </a:txBody>
                  <a:tcPr/>
                </a:tc>
                <a:tc>
                  <a:txBody>
                    <a:bodyPr/>
                    <a:lstStyle/>
                    <a:p>
                      <a:pPr algn="ctr"/>
                      <a:r>
                        <a:rPr lang="en-US" dirty="0"/>
                        <a:t>105</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dirty="0"/>
                        <a:t>Year 4</a:t>
                      </a:r>
                    </a:p>
                  </a:txBody>
                  <a:tcPr/>
                </a:tc>
                <a:tc>
                  <a:txBody>
                    <a:bodyPr/>
                    <a:lstStyle/>
                    <a:p>
                      <a:pPr algn="ctr"/>
                      <a:r>
                        <a:rPr lang="en-US" dirty="0"/>
                        <a:t>116</a:t>
                      </a:r>
                    </a:p>
                  </a:txBody>
                  <a:tcPr/>
                </a:tc>
                <a:tc>
                  <a:txBody>
                    <a:bodyPr/>
                    <a:lstStyle/>
                    <a:p>
                      <a:pPr algn="ctr"/>
                      <a:r>
                        <a:rPr lang="en-US" dirty="0"/>
                        <a:t>112</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dirty="0"/>
                        <a:t>Year 5</a:t>
                      </a:r>
                    </a:p>
                  </a:txBody>
                  <a:tcPr/>
                </a:tc>
                <a:tc>
                  <a:txBody>
                    <a:bodyPr/>
                    <a:lstStyle/>
                    <a:p>
                      <a:pPr algn="ctr"/>
                      <a:r>
                        <a:rPr lang="en-US" dirty="0"/>
                        <a:t>120</a:t>
                      </a:r>
                    </a:p>
                  </a:txBody>
                  <a:tcPr/>
                </a:tc>
                <a:tc>
                  <a:txBody>
                    <a:bodyPr/>
                    <a:lstStyle/>
                    <a:p>
                      <a:pPr algn="ctr"/>
                      <a:r>
                        <a:rPr lang="en-US" dirty="0"/>
                        <a:t>110</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r>
                        <a:rPr lang="en-US" dirty="0"/>
                        <a:t>Year 6</a:t>
                      </a:r>
                    </a:p>
                  </a:txBody>
                  <a:tcPr/>
                </a:tc>
                <a:tc>
                  <a:txBody>
                    <a:bodyPr/>
                    <a:lstStyle/>
                    <a:p>
                      <a:pPr algn="ctr"/>
                      <a:r>
                        <a:rPr lang="en-US" dirty="0"/>
                        <a:t>120</a:t>
                      </a:r>
                    </a:p>
                  </a:txBody>
                  <a:tcPr/>
                </a:tc>
                <a:tc>
                  <a:txBody>
                    <a:bodyPr/>
                    <a:lstStyle/>
                    <a:p>
                      <a:pPr algn="ctr"/>
                      <a:r>
                        <a:rPr lang="en-US" dirty="0"/>
                        <a:t>125</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69312246"/>
              </p:ext>
            </p:extLst>
          </p:nvPr>
        </p:nvGraphicFramePr>
        <p:xfrm>
          <a:off x="4876800" y="3352800"/>
          <a:ext cx="4114800" cy="2225040"/>
        </p:xfrm>
        <a:graphic>
          <a:graphicData uri="http://schemas.openxmlformats.org/drawingml/2006/table">
            <a:tbl>
              <a:tblPr firstRow="1" bandRow="1">
                <a:tableStyleId>{5940675A-B579-460E-94D1-54222C63F5DA}</a:tableStyleId>
              </a:tblPr>
              <a:tblGrid>
                <a:gridCol w="1676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tblGrid>
              <a:tr h="370840">
                <a:tc>
                  <a:txBody>
                    <a:bodyPr/>
                    <a:lstStyle/>
                    <a:p>
                      <a:pPr algn="ctr"/>
                      <a:r>
                        <a:rPr lang="en-US" dirty="0"/>
                        <a:t>(100÷100)×100 </a:t>
                      </a:r>
                    </a:p>
                  </a:txBody>
                  <a:tcPr/>
                </a:tc>
                <a:tc>
                  <a:txBody>
                    <a:bodyPr/>
                    <a:lstStyle/>
                    <a:p>
                      <a:pPr algn="ctr"/>
                      <a:r>
                        <a:rPr lang="en-US" dirty="0"/>
                        <a:t>100</a:t>
                      </a:r>
                    </a:p>
                  </a:txBody>
                  <a:tcPr/>
                </a:tc>
                <a:tc>
                  <a:txBody>
                    <a:bodyPr/>
                    <a:lstStyle/>
                    <a:p>
                      <a:pPr algn="l"/>
                      <a:r>
                        <a:rPr lang="en-US" dirty="0"/>
                        <a:t>Base year</a:t>
                      </a:r>
                    </a:p>
                  </a:txBody>
                  <a:tcPr/>
                </a:tc>
                <a:extLst>
                  <a:ext uri="{0D108BD9-81ED-4DB2-BD59-A6C34878D82A}">
                    <a16:rowId xmlns:a16="http://schemas.microsoft.com/office/drawing/2014/main" val="10000"/>
                  </a:ext>
                </a:extLst>
              </a:tr>
              <a:tr h="370840">
                <a:tc>
                  <a:txBody>
                    <a:bodyPr/>
                    <a:lstStyle/>
                    <a:p>
                      <a:pPr algn="ctr"/>
                      <a:r>
                        <a:rPr lang="en-US" dirty="0"/>
                        <a:t>(100÷105)×100 </a:t>
                      </a:r>
                    </a:p>
                  </a:txBody>
                  <a:tcPr/>
                </a:tc>
                <a:tc>
                  <a:txBody>
                    <a:bodyPr/>
                    <a:lstStyle/>
                    <a:p>
                      <a:pPr algn="ctr"/>
                      <a:r>
                        <a:rPr lang="en-US" dirty="0"/>
                        <a:t>95.2</a:t>
                      </a:r>
                    </a:p>
                  </a:txBody>
                  <a:tcPr/>
                </a:tc>
                <a:tc>
                  <a:txBody>
                    <a:bodyPr/>
                    <a:lstStyle/>
                    <a:p>
                      <a:pPr algn="l"/>
                      <a:r>
                        <a:rPr lang="en-US" dirty="0"/>
                        <a:t>Deterioration</a:t>
                      </a:r>
                    </a:p>
                  </a:txBody>
                  <a:tcPr/>
                </a:tc>
                <a:extLst>
                  <a:ext uri="{0D108BD9-81ED-4DB2-BD59-A6C34878D82A}">
                    <a16:rowId xmlns:a16="http://schemas.microsoft.com/office/drawing/2014/main" val="10001"/>
                  </a:ext>
                </a:extLst>
              </a:tr>
              <a:tr h="370840">
                <a:tc>
                  <a:txBody>
                    <a:bodyPr/>
                    <a:lstStyle/>
                    <a:p>
                      <a:pPr algn="ctr"/>
                      <a:r>
                        <a:rPr lang="en-US" dirty="0"/>
                        <a:t>(109÷105)×100 </a:t>
                      </a:r>
                    </a:p>
                  </a:txBody>
                  <a:tcPr/>
                </a:tc>
                <a:tc>
                  <a:txBody>
                    <a:bodyPr/>
                    <a:lstStyle/>
                    <a:p>
                      <a:pPr algn="ctr"/>
                      <a:r>
                        <a:rPr lang="en-US" dirty="0"/>
                        <a:t>103.8</a:t>
                      </a:r>
                    </a:p>
                  </a:txBody>
                  <a:tcPr/>
                </a:tc>
                <a:tc>
                  <a:txBody>
                    <a:bodyPr/>
                    <a:lstStyle/>
                    <a:p>
                      <a:pPr algn="l"/>
                      <a:r>
                        <a:rPr lang="en-US" dirty="0"/>
                        <a:t>Improvement</a:t>
                      </a:r>
                    </a:p>
                  </a:txBody>
                  <a:tcPr/>
                </a:tc>
                <a:extLst>
                  <a:ext uri="{0D108BD9-81ED-4DB2-BD59-A6C34878D82A}">
                    <a16:rowId xmlns:a16="http://schemas.microsoft.com/office/drawing/2014/main" val="10002"/>
                  </a:ext>
                </a:extLst>
              </a:tr>
              <a:tr h="370840">
                <a:tc>
                  <a:txBody>
                    <a:bodyPr/>
                    <a:lstStyle/>
                    <a:p>
                      <a:pPr algn="ctr"/>
                      <a:r>
                        <a:rPr lang="en-US" dirty="0"/>
                        <a:t>(116÷112)×100 </a:t>
                      </a:r>
                    </a:p>
                  </a:txBody>
                  <a:tcPr/>
                </a:tc>
                <a:tc>
                  <a:txBody>
                    <a:bodyPr/>
                    <a:lstStyle/>
                    <a:p>
                      <a:pPr algn="ctr"/>
                      <a:r>
                        <a:rPr lang="en-US" dirty="0"/>
                        <a:t>103.5</a:t>
                      </a:r>
                    </a:p>
                  </a:txBody>
                  <a:tcPr/>
                </a:tc>
                <a:tc>
                  <a:txBody>
                    <a:bodyPr/>
                    <a:lstStyle/>
                    <a:p>
                      <a:pPr algn="l"/>
                      <a:r>
                        <a:rPr lang="en-US" dirty="0"/>
                        <a:t>Deterioration</a:t>
                      </a:r>
                    </a:p>
                  </a:txBody>
                  <a:tcPr/>
                </a:tc>
                <a:extLst>
                  <a:ext uri="{0D108BD9-81ED-4DB2-BD59-A6C34878D82A}">
                    <a16:rowId xmlns:a16="http://schemas.microsoft.com/office/drawing/2014/main" val="10003"/>
                  </a:ext>
                </a:extLst>
              </a:tr>
              <a:tr h="370840">
                <a:tc>
                  <a:txBody>
                    <a:bodyPr/>
                    <a:lstStyle/>
                    <a:p>
                      <a:pPr algn="ctr"/>
                      <a:r>
                        <a:rPr lang="en-US" dirty="0"/>
                        <a:t>(120÷110)×100 </a:t>
                      </a:r>
                    </a:p>
                  </a:txBody>
                  <a:tcPr/>
                </a:tc>
                <a:tc>
                  <a:txBody>
                    <a:bodyPr/>
                    <a:lstStyle/>
                    <a:p>
                      <a:pPr algn="ctr"/>
                      <a:r>
                        <a:rPr lang="en-US" dirty="0"/>
                        <a:t>109.1</a:t>
                      </a:r>
                    </a:p>
                  </a:txBody>
                  <a:tcPr/>
                </a:tc>
                <a:tc>
                  <a:txBody>
                    <a:bodyPr/>
                    <a:lstStyle/>
                    <a:p>
                      <a:pPr algn="l"/>
                      <a:r>
                        <a:rPr lang="en-US" dirty="0"/>
                        <a:t>Improvement</a:t>
                      </a:r>
                    </a:p>
                  </a:txBody>
                  <a:tcPr/>
                </a:tc>
                <a:extLst>
                  <a:ext uri="{0D108BD9-81ED-4DB2-BD59-A6C34878D82A}">
                    <a16:rowId xmlns:a16="http://schemas.microsoft.com/office/drawing/2014/main" val="10004"/>
                  </a:ext>
                </a:extLst>
              </a:tr>
              <a:tr h="370840">
                <a:tc>
                  <a:txBody>
                    <a:bodyPr/>
                    <a:lstStyle/>
                    <a:p>
                      <a:pPr algn="ctr"/>
                      <a:r>
                        <a:rPr lang="en-US" dirty="0"/>
                        <a:t>(120÷125)×100 </a:t>
                      </a:r>
                    </a:p>
                  </a:txBody>
                  <a:tcPr/>
                </a:tc>
                <a:tc>
                  <a:txBody>
                    <a:bodyPr/>
                    <a:lstStyle/>
                    <a:p>
                      <a:pPr algn="ctr"/>
                      <a:r>
                        <a:rPr lang="en-US" dirty="0"/>
                        <a:t>96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Deterioration</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7424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868362"/>
          </a:xfrm>
        </p:spPr>
        <p:txBody>
          <a:bodyPr/>
          <a:lstStyle/>
          <a:p>
            <a:pPr algn="ctr"/>
            <a:r>
              <a:rPr lang="en-US" u="sng" dirty="0"/>
              <a:t>Example; Terms of Trade</a:t>
            </a:r>
          </a:p>
        </p:txBody>
      </p:sp>
      <p:sp>
        <p:nvSpPr>
          <p:cNvPr id="3" name="Content Placeholder 2"/>
          <p:cNvSpPr>
            <a:spLocks noGrp="1"/>
          </p:cNvSpPr>
          <p:nvPr>
            <p:ph sz="quarter" idx="1"/>
          </p:nvPr>
        </p:nvSpPr>
        <p:spPr>
          <a:xfrm>
            <a:off x="914400" y="762000"/>
            <a:ext cx="7772400" cy="5867400"/>
          </a:xfrm>
        </p:spPr>
        <p:txBody>
          <a:bodyPr>
            <a:normAutofit/>
          </a:bodyPr>
          <a:lstStyle/>
          <a:p>
            <a:pPr lvl="2"/>
            <a:endParaRPr lang="en-US" b="1" dirty="0"/>
          </a:p>
          <a:p>
            <a:pPr lvl="2"/>
            <a:r>
              <a:rPr lang="en-US" b="1" dirty="0"/>
              <a:t>Example;  </a:t>
            </a:r>
            <a:r>
              <a:rPr lang="en-US" dirty="0"/>
              <a:t>Suppose Morocco exports only tangerines (40% of exports) and carpets (60% of exports) and imports only cars (30% of imports) and industrial equipment (70% of imports). </a:t>
            </a:r>
          </a:p>
          <a:p>
            <a:pPr lvl="2"/>
            <a:endParaRPr lang="en-US" dirty="0"/>
          </a:p>
          <a:p>
            <a:pPr lvl="2"/>
            <a:r>
              <a:rPr lang="en-US" dirty="0"/>
              <a:t>The prices of these things in Moroccan dirhams in various years are listed below: </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r>
              <a:rPr lang="en-US" dirty="0"/>
              <a:t>If we want to set up 2011 as the ‘base’ year, then we accept that the prices in 2011 are the starting point. Thus, the terms of trade in 2011 are ‘100’ </a:t>
            </a:r>
          </a:p>
          <a:p>
            <a:pPr marL="594360" lvl="2" indent="0">
              <a:buNone/>
            </a:pPr>
            <a:endParaRPr lang="en-US" b="1" dirty="0"/>
          </a:p>
        </p:txBody>
      </p:sp>
      <p:graphicFrame>
        <p:nvGraphicFramePr>
          <p:cNvPr id="6" name="Table 5"/>
          <p:cNvGraphicFramePr>
            <a:graphicFrameLocks noGrp="1"/>
          </p:cNvGraphicFramePr>
          <p:nvPr>
            <p:extLst>
              <p:ext uri="{D42A27DB-BD31-4B8C-83A1-F6EECF244321}">
                <p14:modId xmlns:p14="http://schemas.microsoft.com/office/powerpoint/2010/main" val="259898810"/>
              </p:ext>
            </p:extLst>
          </p:nvPr>
        </p:nvGraphicFramePr>
        <p:xfrm>
          <a:off x="2362200" y="3429000"/>
          <a:ext cx="5638799" cy="1854200"/>
        </p:xfrm>
        <a:graphic>
          <a:graphicData uri="http://schemas.openxmlformats.org/drawingml/2006/table">
            <a:tbl>
              <a:tblPr firstRow="1" bandRow="1">
                <a:tableStyleId>{5940675A-B579-460E-94D1-54222C63F5DA}</a:tableStyleId>
              </a:tblPr>
              <a:tblGrid>
                <a:gridCol w="2895599">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pPr algn="ctr"/>
                      <a:r>
                        <a:rPr lang="en-US" b="1" dirty="0"/>
                        <a:t>2011</a:t>
                      </a:r>
                    </a:p>
                  </a:txBody>
                  <a:tcPr/>
                </a:tc>
                <a:tc>
                  <a:txBody>
                    <a:bodyPr/>
                    <a:lstStyle/>
                    <a:p>
                      <a:pPr algn="ctr"/>
                      <a:r>
                        <a:rPr lang="en-US" b="1" dirty="0"/>
                        <a:t>2012</a:t>
                      </a:r>
                    </a:p>
                  </a:txBody>
                  <a:tcPr/>
                </a:tc>
                <a:tc>
                  <a:txBody>
                    <a:bodyPr/>
                    <a:lstStyle/>
                    <a:p>
                      <a:pPr algn="ctr"/>
                      <a:r>
                        <a:rPr lang="en-US" b="1" dirty="0"/>
                        <a:t>2013</a:t>
                      </a:r>
                    </a:p>
                  </a:txBody>
                  <a:tcPr/>
                </a:tc>
                <a:extLst>
                  <a:ext uri="{0D108BD9-81ED-4DB2-BD59-A6C34878D82A}">
                    <a16:rowId xmlns:a16="http://schemas.microsoft.com/office/drawing/2014/main" val="10000"/>
                  </a:ext>
                </a:extLst>
              </a:tr>
              <a:tr h="370840">
                <a:tc>
                  <a:txBody>
                    <a:bodyPr/>
                    <a:lstStyle/>
                    <a:p>
                      <a:r>
                        <a:rPr lang="en-US" dirty="0"/>
                        <a:t>Tangerines (Dh/kg)</a:t>
                      </a:r>
                    </a:p>
                  </a:txBody>
                  <a:tcPr/>
                </a:tc>
                <a:tc>
                  <a:txBody>
                    <a:bodyPr/>
                    <a:lstStyle/>
                    <a:p>
                      <a:pPr algn="ctr"/>
                      <a:r>
                        <a:rPr lang="en-US" dirty="0"/>
                        <a:t>10</a:t>
                      </a:r>
                    </a:p>
                  </a:txBody>
                  <a:tcPr/>
                </a:tc>
                <a:tc>
                  <a:txBody>
                    <a:bodyPr/>
                    <a:lstStyle/>
                    <a:p>
                      <a:pPr algn="ctr"/>
                      <a:r>
                        <a:rPr lang="en-US" dirty="0"/>
                        <a:t>13</a:t>
                      </a:r>
                    </a:p>
                  </a:txBody>
                  <a:tcPr/>
                </a:tc>
                <a:tc>
                  <a:txBody>
                    <a:bodyPr/>
                    <a:lstStyle/>
                    <a:p>
                      <a:pPr algn="ctr"/>
                      <a:r>
                        <a:rPr lang="en-US" dirty="0"/>
                        <a:t>12</a:t>
                      </a:r>
                    </a:p>
                  </a:txBody>
                  <a:tcPr/>
                </a:tc>
                <a:extLst>
                  <a:ext uri="{0D108BD9-81ED-4DB2-BD59-A6C34878D82A}">
                    <a16:rowId xmlns:a16="http://schemas.microsoft.com/office/drawing/2014/main" val="10001"/>
                  </a:ext>
                </a:extLst>
              </a:tr>
              <a:tr h="370840">
                <a:tc>
                  <a:txBody>
                    <a:bodyPr/>
                    <a:lstStyle/>
                    <a:p>
                      <a:r>
                        <a:rPr lang="en-US" dirty="0"/>
                        <a:t>Carpets (Dh/m</a:t>
                      </a:r>
                      <a:r>
                        <a:rPr lang="en-US" baseline="30000" dirty="0"/>
                        <a:t>2</a:t>
                      </a:r>
                      <a:r>
                        <a:rPr lang="en-US" dirty="0"/>
                        <a:t>)</a:t>
                      </a:r>
                    </a:p>
                  </a:txBody>
                  <a:tcPr/>
                </a:tc>
                <a:tc>
                  <a:txBody>
                    <a:bodyPr/>
                    <a:lstStyle/>
                    <a:p>
                      <a:pPr algn="ctr"/>
                      <a:r>
                        <a:rPr lang="en-US" dirty="0"/>
                        <a:t>110</a:t>
                      </a:r>
                    </a:p>
                  </a:txBody>
                  <a:tcPr/>
                </a:tc>
                <a:tc>
                  <a:txBody>
                    <a:bodyPr/>
                    <a:lstStyle/>
                    <a:p>
                      <a:pPr algn="ctr"/>
                      <a:r>
                        <a:rPr lang="en-US" dirty="0"/>
                        <a:t>110</a:t>
                      </a:r>
                    </a:p>
                  </a:txBody>
                  <a:tcPr/>
                </a:tc>
                <a:tc>
                  <a:txBody>
                    <a:bodyPr/>
                    <a:lstStyle/>
                    <a:p>
                      <a:pPr algn="ctr"/>
                      <a:r>
                        <a:rPr lang="en-US" dirty="0"/>
                        <a:t>110</a:t>
                      </a:r>
                    </a:p>
                  </a:txBody>
                  <a:tcPr/>
                </a:tc>
                <a:extLst>
                  <a:ext uri="{0D108BD9-81ED-4DB2-BD59-A6C34878D82A}">
                    <a16:rowId xmlns:a16="http://schemas.microsoft.com/office/drawing/2014/main" val="10002"/>
                  </a:ext>
                </a:extLst>
              </a:tr>
              <a:tr h="370840">
                <a:tc>
                  <a:txBody>
                    <a:bodyPr/>
                    <a:lstStyle/>
                    <a:p>
                      <a:r>
                        <a:rPr lang="en-US" dirty="0"/>
                        <a:t>Cars (Dh/unit)</a:t>
                      </a:r>
                    </a:p>
                  </a:txBody>
                  <a:tcPr/>
                </a:tc>
                <a:tc>
                  <a:txBody>
                    <a:bodyPr/>
                    <a:lstStyle/>
                    <a:p>
                      <a:pPr algn="ctr"/>
                      <a:r>
                        <a:rPr lang="en-US" dirty="0"/>
                        <a:t>100,000</a:t>
                      </a:r>
                    </a:p>
                  </a:txBody>
                  <a:tcPr/>
                </a:tc>
                <a:tc>
                  <a:txBody>
                    <a:bodyPr/>
                    <a:lstStyle/>
                    <a:p>
                      <a:pPr algn="ctr"/>
                      <a:r>
                        <a:rPr lang="en-US" dirty="0"/>
                        <a:t>100,000</a:t>
                      </a:r>
                    </a:p>
                  </a:txBody>
                  <a:tcPr/>
                </a:tc>
                <a:tc>
                  <a:txBody>
                    <a:bodyPr/>
                    <a:lstStyle/>
                    <a:p>
                      <a:pPr algn="ctr"/>
                      <a:r>
                        <a:rPr lang="en-US" dirty="0"/>
                        <a:t>100,000</a:t>
                      </a:r>
                    </a:p>
                  </a:txBody>
                  <a:tcPr/>
                </a:tc>
                <a:extLst>
                  <a:ext uri="{0D108BD9-81ED-4DB2-BD59-A6C34878D82A}">
                    <a16:rowId xmlns:a16="http://schemas.microsoft.com/office/drawing/2014/main" val="10003"/>
                  </a:ext>
                </a:extLst>
              </a:tr>
              <a:tr h="370840">
                <a:tc>
                  <a:txBody>
                    <a:bodyPr/>
                    <a:lstStyle/>
                    <a:p>
                      <a:r>
                        <a:rPr lang="en-US" dirty="0"/>
                        <a:t>Industrial Equipment</a:t>
                      </a:r>
                      <a:r>
                        <a:rPr lang="en-US" baseline="0" dirty="0"/>
                        <a:t> </a:t>
                      </a:r>
                      <a:r>
                        <a:rPr lang="en-US" dirty="0"/>
                        <a:t>(Dh/unit)</a:t>
                      </a:r>
                    </a:p>
                  </a:txBody>
                  <a:tcPr/>
                </a:tc>
                <a:tc>
                  <a:txBody>
                    <a:bodyPr/>
                    <a:lstStyle/>
                    <a:p>
                      <a:pPr algn="ctr"/>
                      <a:r>
                        <a:rPr lang="en-US" dirty="0"/>
                        <a:t>10,000</a:t>
                      </a:r>
                    </a:p>
                  </a:txBody>
                  <a:tcPr/>
                </a:tc>
                <a:tc>
                  <a:txBody>
                    <a:bodyPr/>
                    <a:lstStyle/>
                    <a:p>
                      <a:pPr algn="ctr"/>
                      <a:r>
                        <a:rPr lang="en-US" dirty="0"/>
                        <a:t>9,000</a:t>
                      </a:r>
                    </a:p>
                  </a:txBody>
                  <a:tcPr/>
                </a:tc>
                <a:tc>
                  <a:txBody>
                    <a:bodyPr/>
                    <a:lstStyle/>
                    <a:p>
                      <a:pPr algn="ctr"/>
                      <a:r>
                        <a:rPr lang="en-US" dirty="0"/>
                        <a:t>8,000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5431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304800"/>
            <a:ext cx="8077200" cy="6324600"/>
          </a:xfrm>
        </p:spPr>
        <p:txBody>
          <a:bodyPr>
            <a:normAutofit fontScale="92500" lnSpcReduction="10000"/>
          </a:bodyPr>
          <a:lstStyle/>
          <a:p>
            <a:pPr lvl="2"/>
            <a:endParaRPr lang="en-US" sz="2200" dirty="0"/>
          </a:p>
          <a:p>
            <a:pPr lvl="2"/>
            <a:r>
              <a:rPr lang="en-US" sz="2200" dirty="0"/>
              <a:t>First, calculate the index of export prices for 2012 and 2013</a:t>
            </a:r>
          </a:p>
          <a:p>
            <a:pPr lvl="4"/>
            <a:endParaRPr lang="en-US" sz="2200" dirty="0"/>
          </a:p>
          <a:p>
            <a:pPr lvl="2"/>
            <a:r>
              <a:rPr lang="en-US" sz="2200" b="1" dirty="0"/>
              <a:t>Price Index = ∑[Weight × (New Price ÷ Old Price) ×  100]</a:t>
            </a:r>
          </a:p>
          <a:p>
            <a:pPr lvl="2"/>
            <a:endParaRPr lang="en-US" sz="2200" dirty="0"/>
          </a:p>
          <a:p>
            <a:pPr lvl="2"/>
            <a:r>
              <a:rPr lang="en-US" sz="2200" dirty="0"/>
              <a:t>Export Price Index</a:t>
            </a:r>
            <a:r>
              <a:rPr lang="en-US" sz="2200" baseline="-25000" dirty="0"/>
              <a:t>2012</a:t>
            </a:r>
            <a:r>
              <a:rPr lang="en-US" sz="2200" dirty="0"/>
              <a:t> = [0.4 (13 ÷ 10) × 100] +  [0.6 (110 ÷ 110) × 100] </a:t>
            </a:r>
          </a:p>
          <a:p>
            <a:pPr marL="594360" lvl="2" indent="0">
              <a:buNone/>
            </a:pPr>
            <a:r>
              <a:rPr lang="en-US" sz="2200" dirty="0"/>
              <a:t>                                          = 52 + 60</a:t>
            </a:r>
          </a:p>
          <a:p>
            <a:pPr marL="594360" lvl="2" indent="0">
              <a:buNone/>
            </a:pPr>
            <a:r>
              <a:rPr lang="en-US" sz="2200" dirty="0"/>
              <a:t>                                          = 112</a:t>
            </a:r>
          </a:p>
          <a:p>
            <a:pPr marL="594360" lvl="2" indent="0">
              <a:buNone/>
            </a:pPr>
            <a:endParaRPr lang="en-US" sz="2200" dirty="0"/>
          </a:p>
          <a:p>
            <a:pPr lvl="2"/>
            <a:r>
              <a:rPr lang="en-US" sz="2200" dirty="0"/>
              <a:t>Export Price Index</a:t>
            </a:r>
            <a:r>
              <a:rPr lang="en-US" sz="2200" baseline="-25000" dirty="0"/>
              <a:t>2013</a:t>
            </a:r>
            <a:r>
              <a:rPr lang="en-US" sz="2200" dirty="0"/>
              <a:t> = [0.4 (12 ÷ 10) × 100] +  [0.6 (110 ÷ 110) × 100] </a:t>
            </a:r>
          </a:p>
          <a:p>
            <a:pPr marL="594360" lvl="2" indent="0">
              <a:buNone/>
            </a:pPr>
            <a:r>
              <a:rPr lang="en-US" sz="2200" dirty="0"/>
              <a:t>                                          = 48 + 60</a:t>
            </a:r>
          </a:p>
          <a:p>
            <a:pPr marL="594360" lvl="2" indent="0">
              <a:buNone/>
            </a:pPr>
            <a:r>
              <a:rPr lang="en-US" sz="2200" dirty="0"/>
              <a:t>                                          = 108</a:t>
            </a:r>
          </a:p>
          <a:p>
            <a:pPr marL="594360" lvl="2" indent="0">
              <a:buNone/>
            </a:pPr>
            <a:endParaRPr lang="en-US" sz="2200" dirty="0"/>
          </a:p>
          <a:p>
            <a:pPr lvl="2"/>
            <a:r>
              <a:rPr lang="en-US" sz="2200" dirty="0"/>
              <a:t>Next, calculate the index of import prices for 2012 and 2013</a:t>
            </a:r>
          </a:p>
          <a:p>
            <a:pPr lvl="2"/>
            <a:endParaRPr lang="en-US" sz="2200" dirty="0"/>
          </a:p>
          <a:p>
            <a:pPr lvl="2"/>
            <a:r>
              <a:rPr lang="en-US" sz="2200" dirty="0"/>
              <a:t>Import Price Index</a:t>
            </a:r>
            <a:r>
              <a:rPr lang="en-US" sz="2200" baseline="-25000" dirty="0"/>
              <a:t>2012</a:t>
            </a:r>
            <a:r>
              <a:rPr lang="en-US" sz="2200" dirty="0"/>
              <a:t> = [0.3 (10 ÷ 10) × 100] +  [0.7 (9 ÷ 10) × 100] </a:t>
            </a:r>
          </a:p>
          <a:p>
            <a:pPr marL="594360" lvl="2" indent="0">
              <a:buNone/>
            </a:pPr>
            <a:r>
              <a:rPr lang="en-US" sz="2200" dirty="0"/>
              <a:t>                                          = 30 + 63</a:t>
            </a:r>
          </a:p>
          <a:p>
            <a:pPr marL="594360" lvl="2" indent="0">
              <a:buNone/>
            </a:pPr>
            <a:r>
              <a:rPr lang="en-US" sz="2200" dirty="0"/>
              <a:t>                                          = 93</a:t>
            </a:r>
            <a:endParaRPr lang="en-US" dirty="0"/>
          </a:p>
          <a:p>
            <a:pPr marL="594360" lvl="2" indent="0">
              <a:buNone/>
            </a:pPr>
            <a:r>
              <a:rPr lang="en-US" b="1" dirty="0"/>
              <a:t>                                      </a:t>
            </a:r>
          </a:p>
          <a:p>
            <a:pPr lvl="2"/>
            <a:endParaRPr lang="en-US" dirty="0"/>
          </a:p>
          <a:p>
            <a:pPr lvl="2"/>
            <a:endParaRPr lang="en-US" dirty="0"/>
          </a:p>
          <a:p>
            <a:pPr lvl="2"/>
            <a:endParaRPr lang="en-US" dirty="0"/>
          </a:p>
          <a:p>
            <a:pPr lvl="2"/>
            <a:endParaRPr lang="en-US" dirty="0"/>
          </a:p>
          <a:p>
            <a:pPr lvl="2">
              <a:buNone/>
            </a:pPr>
            <a:endParaRPr lang="en-US" dirty="0"/>
          </a:p>
          <a:p>
            <a:pPr lvl="2"/>
            <a:endParaRPr lang="en-US" dirty="0"/>
          </a:p>
          <a:p>
            <a:pPr lvl="2"/>
            <a:endParaRPr lang="en-US" dirty="0"/>
          </a:p>
          <a:p>
            <a:pPr lvl="2"/>
            <a:endParaRPr lang="en-US" dirty="0"/>
          </a:p>
          <a:p>
            <a:pPr lvl="2">
              <a:buNone/>
            </a:pPr>
            <a:endParaRPr lang="en-US" dirty="0"/>
          </a:p>
          <a:p>
            <a:pPr lvl="2"/>
            <a:endParaRPr lang="en-US" dirty="0"/>
          </a:p>
          <a:p>
            <a:pPr lvl="2"/>
            <a:endParaRPr lang="en-US" dirty="0"/>
          </a:p>
        </p:txBody>
      </p:sp>
      <p:sp>
        <p:nvSpPr>
          <p:cNvPr id="163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63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63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63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639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639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6407"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6408" name="Rectangle 24"/>
          <p:cNvSpPr>
            <a:spLocks noChangeArrowheads="1"/>
          </p:cNvSpPr>
          <p:nvPr/>
        </p:nvSpPr>
        <p:spPr bwMode="auto">
          <a:xfrm>
            <a:off x="0" y="276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641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6412" name="Rectangle 2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6414" name="Rectangle 3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6416" name="Rectangle 3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Tree>
    <p:extLst>
      <p:ext uri="{BB962C8B-B14F-4D97-AF65-F5344CB8AC3E}">
        <p14:creationId xmlns:p14="http://schemas.microsoft.com/office/powerpoint/2010/main" val="286266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28600"/>
            <a:ext cx="7772400" cy="6324600"/>
          </a:xfrm>
        </p:spPr>
        <p:txBody>
          <a:bodyPr/>
          <a:lstStyle/>
          <a:p>
            <a:pPr marL="594360" lvl="2" indent="0">
              <a:buNone/>
            </a:pPr>
            <a:endParaRPr lang="en-US" dirty="0"/>
          </a:p>
          <a:p>
            <a:pPr lvl="2"/>
            <a:r>
              <a:rPr lang="en-US" dirty="0"/>
              <a:t>Import Price Index</a:t>
            </a:r>
            <a:r>
              <a:rPr lang="en-US" baseline="-25000" dirty="0"/>
              <a:t>2013</a:t>
            </a:r>
            <a:r>
              <a:rPr lang="en-US" dirty="0"/>
              <a:t> = [0.3 (10 ÷ 10) × 100] +  [0.7 (8 ÷ 10) × 100] </a:t>
            </a:r>
          </a:p>
          <a:p>
            <a:pPr marL="594360" lvl="2" indent="0">
              <a:buNone/>
            </a:pPr>
            <a:r>
              <a:rPr lang="en-US" dirty="0"/>
              <a:t>                                          = 30 + 56</a:t>
            </a:r>
          </a:p>
          <a:p>
            <a:pPr marL="594360" lvl="2" indent="0">
              <a:buNone/>
            </a:pPr>
            <a:r>
              <a:rPr lang="en-US" dirty="0"/>
              <a:t>                                          = 86</a:t>
            </a:r>
          </a:p>
          <a:p>
            <a:pPr marL="594360" lvl="2" indent="0">
              <a:buNone/>
            </a:pPr>
            <a:endParaRPr lang="en-US" dirty="0"/>
          </a:p>
          <a:p>
            <a:pPr lvl="2"/>
            <a:r>
              <a:rPr lang="en-US" dirty="0"/>
              <a:t>Now, having both the import and export price indexes, we can calculate the terms of trade</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r>
              <a:rPr lang="en-US" dirty="0"/>
              <a:t>This increase shows that Morocco’s terms of trade improved in 2012 and 2013 as export prices (for tangerines) rose </a:t>
            </a:r>
            <a:r>
              <a:rPr lang="en-US"/>
              <a:t>in 2012 </a:t>
            </a:r>
            <a:r>
              <a:rPr lang="en-US" dirty="0"/>
              <a:t>and import prices (for industrial equipment) fell both years</a:t>
            </a:r>
          </a:p>
          <a:p>
            <a:pPr lvl="2"/>
            <a:endParaRPr lang="en-US" dirty="0"/>
          </a:p>
          <a:p>
            <a:pPr marL="594360" lvl="2" indent="0">
              <a:buNone/>
            </a:pPr>
            <a:endParaRPr lang="en-US" dirty="0"/>
          </a:p>
          <a:p>
            <a:pPr lvl="2"/>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64828343"/>
              </p:ext>
            </p:extLst>
          </p:nvPr>
        </p:nvGraphicFramePr>
        <p:xfrm>
          <a:off x="1676400" y="2895600"/>
          <a:ext cx="7162800" cy="1483360"/>
        </p:xfrm>
        <a:graphic>
          <a:graphicData uri="http://schemas.openxmlformats.org/drawingml/2006/table">
            <a:tbl>
              <a:tblPr firstRow="1" bandRow="1">
                <a:tableStyleId>{5940675A-B579-460E-94D1-54222C63F5DA}</a:tableStyleId>
              </a:tblPr>
              <a:tblGrid>
                <a:gridCol w="6096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370840">
                <a:tc>
                  <a:txBody>
                    <a:bodyPr/>
                    <a:lstStyle/>
                    <a:p>
                      <a:pPr algn="ctr"/>
                      <a:r>
                        <a:rPr lang="en-US" b="1" dirty="0"/>
                        <a:t>Year</a:t>
                      </a:r>
                    </a:p>
                  </a:txBody>
                  <a:tcPr>
                    <a:noFill/>
                  </a:tcPr>
                </a:tc>
                <a:tc>
                  <a:txBody>
                    <a:bodyPr/>
                    <a:lstStyle/>
                    <a:p>
                      <a:pPr algn="ctr"/>
                      <a:r>
                        <a:rPr lang="en-US" b="1" dirty="0"/>
                        <a:t>Index</a:t>
                      </a:r>
                      <a:r>
                        <a:rPr lang="en-US" b="1" baseline="0" dirty="0"/>
                        <a:t> of Export prices</a:t>
                      </a:r>
                      <a:endParaRPr lang="en-US" b="1" dirty="0"/>
                    </a:p>
                  </a:txBody>
                  <a:tcPr>
                    <a:noFill/>
                  </a:tcPr>
                </a:tc>
                <a:tc>
                  <a:txBody>
                    <a:bodyPr/>
                    <a:lstStyle/>
                    <a:p>
                      <a:pPr algn="ctr"/>
                      <a:r>
                        <a:rPr lang="en-US" b="1" dirty="0"/>
                        <a:t>Index of Import prices</a:t>
                      </a:r>
                    </a:p>
                  </a:txBody>
                  <a:tcPr>
                    <a:noFill/>
                  </a:tcPr>
                </a:tc>
                <a:tc>
                  <a:txBody>
                    <a:bodyPr/>
                    <a:lstStyle/>
                    <a:p>
                      <a:pPr algn="ctr"/>
                      <a:r>
                        <a:rPr lang="en-US" b="1" dirty="0"/>
                        <a:t>Terms of trade</a:t>
                      </a:r>
                    </a:p>
                  </a:txBody>
                  <a:tcPr>
                    <a:noFill/>
                  </a:tcPr>
                </a:tc>
                <a:extLst>
                  <a:ext uri="{0D108BD9-81ED-4DB2-BD59-A6C34878D82A}">
                    <a16:rowId xmlns:a16="http://schemas.microsoft.com/office/drawing/2014/main" val="10000"/>
                  </a:ext>
                </a:extLst>
              </a:tr>
              <a:tr h="370840">
                <a:tc>
                  <a:txBody>
                    <a:bodyPr/>
                    <a:lstStyle/>
                    <a:p>
                      <a:r>
                        <a:rPr lang="en-US" dirty="0"/>
                        <a:t>2011</a:t>
                      </a:r>
                    </a:p>
                  </a:txBody>
                  <a:tcPr/>
                </a:tc>
                <a:tc>
                  <a:txBody>
                    <a:bodyPr/>
                    <a:lstStyle/>
                    <a:p>
                      <a:pPr algn="ctr"/>
                      <a:r>
                        <a:rPr lang="en-US" dirty="0"/>
                        <a:t>100</a:t>
                      </a:r>
                    </a:p>
                  </a:txBody>
                  <a:tcPr/>
                </a:tc>
                <a:tc>
                  <a:txBody>
                    <a:bodyPr/>
                    <a:lstStyle/>
                    <a:p>
                      <a:pPr algn="ctr"/>
                      <a:r>
                        <a:rPr lang="en-US" dirty="0"/>
                        <a:t>100</a:t>
                      </a:r>
                    </a:p>
                  </a:txBody>
                  <a:tcPr/>
                </a:tc>
                <a:tc>
                  <a:txBody>
                    <a:bodyPr/>
                    <a:lstStyle/>
                    <a:p>
                      <a:pPr algn="ctr"/>
                      <a:r>
                        <a:rPr lang="en-US" dirty="0"/>
                        <a:t>100</a:t>
                      </a:r>
                    </a:p>
                  </a:txBody>
                  <a:tcPr>
                    <a:solidFill>
                      <a:srgbClr val="FFFF00"/>
                    </a:solidFill>
                  </a:tcPr>
                </a:tc>
                <a:extLst>
                  <a:ext uri="{0D108BD9-81ED-4DB2-BD59-A6C34878D82A}">
                    <a16:rowId xmlns:a16="http://schemas.microsoft.com/office/drawing/2014/main" val="10001"/>
                  </a:ext>
                </a:extLst>
              </a:tr>
              <a:tr h="370840">
                <a:tc>
                  <a:txBody>
                    <a:bodyPr/>
                    <a:lstStyle/>
                    <a:p>
                      <a:r>
                        <a:rPr lang="en-US" dirty="0"/>
                        <a:t>2012</a:t>
                      </a:r>
                    </a:p>
                  </a:txBody>
                  <a:tcPr/>
                </a:tc>
                <a:tc>
                  <a:txBody>
                    <a:bodyPr/>
                    <a:lstStyle/>
                    <a:p>
                      <a:pPr algn="ctr"/>
                      <a:r>
                        <a:rPr lang="en-US" dirty="0"/>
                        <a:t>112</a:t>
                      </a:r>
                    </a:p>
                  </a:txBody>
                  <a:tcPr/>
                </a:tc>
                <a:tc>
                  <a:txBody>
                    <a:bodyPr/>
                    <a:lstStyle/>
                    <a:p>
                      <a:pPr algn="ctr"/>
                      <a:r>
                        <a:rPr lang="en-US" dirty="0"/>
                        <a:t>93</a:t>
                      </a:r>
                    </a:p>
                  </a:txBody>
                  <a:tcPr/>
                </a:tc>
                <a:tc>
                  <a:txBody>
                    <a:bodyPr/>
                    <a:lstStyle/>
                    <a:p>
                      <a:pPr algn="ctr"/>
                      <a:r>
                        <a:rPr lang="en-US" dirty="0"/>
                        <a:t>120.4</a:t>
                      </a:r>
                    </a:p>
                  </a:txBody>
                  <a:tcPr>
                    <a:solidFill>
                      <a:srgbClr val="FFFF00"/>
                    </a:solidFill>
                  </a:tcPr>
                </a:tc>
                <a:extLst>
                  <a:ext uri="{0D108BD9-81ED-4DB2-BD59-A6C34878D82A}">
                    <a16:rowId xmlns:a16="http://schemas.microsoft.com/office/drawing/2014/main" val="10002"/>
                  </a:ext>
                </a:extLst>
              </a:tr>
              <a:tr h="370840">
                <a:tc>
                  <a:txBody>
                    <a:bodyPr/>
                    <a:lstStyle/>
                    <a:p>
                      <a:r>
                        <a:rPr lang="en-US" dirty="0"/>
                        <a:t>2013</a:t>
                      </a:r>
                    </a:p>
                  </a:txBody>
                  <a:tcPr/>
                </a:tc>
                <a:tc>
                  <a:txBody>
                    <a:bodyPr/>
                    <a:lstStyle/>
                    <a:p>
                      <a:pPr algn="ctr"/>
                      <a:r>
                        <a:rPr lang="en-US" dirty="0"/>
                        <a:t>108</a:t>
                      </a:r>
                    </a:p>
                  </a:txBody>
                  <a:tcPr/>
                </a:tc>
                <a:tc>
                  <a:txBody>
                    <a:bodyPr/>
                    <a:lstStyle/>
                    <a:p>
                      <a:pPr algn="ctr"/>
                      <a:r>
                        <a:rPr lang="en-US" dirty="0"/>
                        <a:t>86</a:t>
                      </a:r>
                    </a:p>
                  </a:txBody>
                  <a:tcPr/>
                </a:tc>
                <a:tc>
                  <a:txBody>
                    <a:bodyPr/>
                    <a:lstStyle/>
                    <a:p>
                      <a:pPr algn="ctr"/>
                      <a:r>
                        <a:rPr lang="en-US" dirty="0"/>
                        <a:t>125.6</a:t>
                      </a:r>
                    </a:p>
                  </a:txBody>
                  <a:tcPr>
                    <a:solidFill>
                      <a:srgbClr val="FFFF0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242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pPr algn="ctr"/>
            <a:r>
              <a:rPr lang="en-US" u="sng" dirty="0"/>
              <a:t>Changes in ‘d’</a:t>
            </a:r>
          </a:p>
        </p:txBody>
      </p:sp>
      <p:sp>
        <p:nvSpPr>
          <p:cNvPr id="3" name="Content Placeholder 2"/>
          <p:cNvSpPr>
            <a:spLocks noGrp="1"/>
          </p:cNvSpPr>
          <p:nvPr>
            <p:ph sz="quarter" idx="1"/>
          </p:nvPr>
        </p:nvSpPr>
        <p:spPr>
          <a:xfrm>
            <a:off x="914400" y="762000"/>
            <a:ext cx="7772400" cy="5257800"/>
          </a:xfrm>
        </p:spPr>
        <p:txBody>
          <a:bodyPr/>
          <a:lstStyle/>
          <a:p>
            <a:pPr lvl="2"/>
            <a:endParaRPr lang="en-US" dirty="0"/>
          </a:p>
          <a:p>
            <a:pPr lvl="2"/>
            <a:r>
              <a:rPr lang="en-US" dirty="0"/>
              <a:t>Changes to the price coefficient </a:t>
            </a:r>
            <a:r>
              <a:rPr lang="en-US" b="1" dirty="0"/>
              <a:t>d </a:t>
            </a:r>
            <a:r>
              <a:rPr lang="en-US" dirty="0"/>
              <a:t>will change the steepness of the supply curve</a:t>
            </a:r>
          </a:p>
          <a:p>
            <a:pPr lvl="2"/>
            <a:endParaRPr lang="en-US" dirty="0"/>
          </a:p>
          <a:p>
            <a:pPr lvl="4"/>
            <a:r>
              <a:rPr lang="en-US" dirty="0"/>
              <a:t>This changes the price elasticity of the supply curve</a:t>
            </a:r>
          </a:p>
          <a:p>
            <a:pPr lvl="4"/>
            <a:endParaRPr lang="en-US" dirty="0"/>
          </a:p>
          <a:p>
            <a:pPr lvl="2"/>
            <a:r>
              <a:rPr lang="en-US" b="1" dirty="0"/>
              <a:t>Example; </a:t>
            </a:r>
            <a:r>
              <a:rPr lang="en-US" dirty="0"/>
              <a:t>Suppose the supply function changes to </a:t>
            </a:r>
            <a:r>
              <a:rPr lang="en-US" b="1" dirty="0"/>
              <a:t>Q = -200 + 200P </a:t>
            </a:r>
          </a:p>
          <a:p>
            <a:pPr lvl="4"/>
            <a:endParaRPr lang="en-US" dirty="0"/>
          </a:p>
        </p:txBody>
      </p:sp>
      <p:graphicFrame>
        <p:nvGraphicFramePr>
          <p:cNvPr id="6" name="Table 5"/>
          <p:cNvGraphicFramePr>
            <a:graphicFrameLocks noGrp="1"/>
          </p:cNvGraphicFramePr>
          <p:nvPr/>
        </p:nvGraphicFramePr>
        <p:xfrm>
          <a:off x="1752600" y="3505200"/>
          <a:ext cx="6324599" cy="2966720"/>
        </p:xfrm>
        <a:graphic>
          <a:graphicData uri="http://schemas.openxmlformats.org/drawingml/2006/table">
            <a:tbl>
              <a:tblPr firstRow="1" bandRow="1">
                <a:tableStyleId>{5940675A-B579-460E-94D1-54222C63F5DA}</a:tableStyleId>
              </a:tblPr>
              <a:tblGrid>
                <a:gridCol w="2590799">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370840">
                <a:tc gridSpan="2">
                  <a:txBody>
                    <a:bodyPr/>
                    <a:lstStyle/>
                    <a:p>
                      <a:pPr algn="ctr"/>
                      <a:r>
                        <a:rPr lang="en-US" b="1" dirty="0"/>
                        <a:t>Linear</a:t>
                      </a:r>
                      <a:r>
                        <a:rPr lang="en-US" b="1" baseline="0" dirty="0"/>
                        <a:t> supply schedule: Cappuccinos</a:t>
                      </a:r>
                      <a:endParaRPr lang="en-US" b="1" dirty="0"/>
                    </a:p>
                  </a:txBody>
                  <a:tcPr>
                    <a:solidFill>
                      <a:schemeClr val="accent1">
                        <a:lumMod val="60000"/>
                        <a:lumOff val="40000"/>
                      </a:schemeClr>
                    </a:solidFill>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b="1" dirty="0"/>
                        <a:t>Price of</a:t>
                      </a:r>
                      <a:r>
                        <a:rPr lang="en-US" b="1" baseline="0" dirty="0"/>
                        <a:t> Cappuccinos (P)</a:t>
                      </a:r>
                      <a:endParaRPr lang="en-US" b="1" dirty="0"/>
                    </a:p>
                  </a:txBody>
                  <a:tcPr>
                    <a:solidFill>
                      <a:schemeClr val="accent1">
                        <a:lumMod val="40000"/>
                        <a:lumOff val="60000"/>
                      </a:schemeClr>
                    </a:solidFill>
                  </a:tcPr>
                </a:tc>
                <a:tc>
                  <a:txBody>
                    <a:bodyPr/>
                    <a:lstStyle/>
                    <a:p>
                      <a:pPr algn="ctr"/>
                      <a:r>
                        <a:rPr lang="en-US" b="1" dirty="0"/>
                        <a:t>Quantity</a:t>
                      </a:r>
                      <a:r>
                        <a:rPr lang="en-US" b="1" baseline="0" dirty="0"/>
                        <a:t> supplied per day (</a:t>
                      </a:r>
                      <a:r>
                        <a:rPr lang="en-US" b="1" dirty="0"/>
                        <a:t>Q</a:t>
                      </a:r>
                      <a:r>
                        <a:rPr lang="en-US" b="1" baseline="-25000" dirty="0"/>
                        <a:t>D</a:t>
                      </a:r>
                      <a:r>
                        <a:rPr lang="en-US" b="1" baseline="0" dirty="0"/>
                        <a:t>)</a:t>
                      </a:r>
                      <a:endParaRPr lang="en-US" b="1" dirty="0"/>
                    </a:p>
                  </a:txBody>
                  <a:tcPr>
                    <a:solidFill>
                      <a:schemeClr val="accent1">
                        <a:lumMod val="40000"/>
                        <a:lumOff val="60000"/>
                      </a:schemeClr>
                    </a:solidFill>
                  </a:tcPr>
                </a:tc>
                <a:extLst>
                  <a:ext uri="{0D108BD9-81ED-4DB2-BD59-A6C34878D82A}">
                    <a16:rowId xmlns:a16="http://schemas.microsoft.com/office/drawing/2014/main" val="10001"/>
                  </a:ext>
                </a:extLst>
              </a:tr>
              <a:tr h="370840">
                <a:tc>
                  <a:txBody>
                    <a:bodyPr/>
                    <a:lstStyle/>
                    <a:p>
                      <a:pPr algn="ctr"/>
                      <a:r>
                        <a:rPr lang="en-US" dirty="0"/>
                        <a:t>10</a:t>
                      </a:r>
                    </a:p>
                  </a:txBody>
                  <a:tcPr/>
                </a:tc>
                <a:tc>
                  <a:txBody>
                    <a:bodyPr/>
                    <a:lstStyle/>
                    <a:p>
                      <a:pPr algn="ctr"/>
                      <a:r>
                        <a:rPr lang="en-US" dirty="0"/>
                        <a:t>1800</a:t>
                      </a:r>
                    </a:p>
                  </a:txBody>
                  <a:tcPr/>
                </a:tc>
                <a:extLst>
                  <a:ext uri="{0D108BD9-81ED-4DB2-BD59-A6C34878D82A}">
                    <a16:rowId xmlns:a16="http://schemas.microsoft.com/office/drawing/2014/main" val="10002"/>
                  </a:ext>
                </a:extLst>
              </a:tr>
              <a:tr h="370840">
                <a:tc>
                  <a:txBody>
                    <a:bodyPr/>
                    <a:lstStyle/>
                    <a:p>
                      <a:pPr algn="ctr"/>
                      <a:r>
                        <a:rPr lang="en-US" dirty="0"/>
                        <a:t>8</a:t>
                      </a:r>
                    </a:p>
                  </a:txBody>
                  <a:tcPr/>
                </a:tc>
                <a:tc>
                  <a:txBody>
                    <a:bodyPr/>
                    <a:lstStyle/>
                    <a:p>
                      <a:pPr algn="ctr"/>
                      <a:r>
                        <a:rPr lang="en-US" dirty="0"/>
                        <a:t>1400</a:t>
                      </a:r>
                    </a:p>
                  </a:txBody>
                  <a:tcPr/>
                </a:tc>
                <a:extLst>
                  <a:ext uri="{0D108BD9-81ED-4DB2-BD59-A6C34878D82A}">
                    <a16:rowId xmlns:a16="http://schemas.microsoft.com/office/drawing/2014/main" val="10003"/>
                  </a:ext>
                </a:extLst>
              </a:tr>
              <a:tr h="370840">
                <a:tc>
                  <a:txBody>
                    <a:bodyPr/>
                    <a:lstStyle/>
                    <a:p>
                      <a:pPr algn="ctr"/>
                      <a:r>
                        <a:rPr lang="en-US" dirty="0"/>
                        <a:t>6</a:t>
                      </a:r>
                    </a:p>
                  </a:txBody>
                  <a:tcPr/>
                </a:tc>
                <a:tc>
                  <a:txBody>
                    <a:bodyPr/>
                    <a:lstStyle/>
                    <a:p>
                      <a:pPr algn="ctr"/>
                      <a:r>
                        <a:rPr lang="en-US" dirty="0"/>
                        <a:t>1000</a:t>
                      </a:r>
                    </a:p>
                  </a:txBody>
                  <a:tcPr/>
                </a:tc>
                <a:extLst>
                  <a:ext uri="{0D108BD9-81ED-4DB2-BD59-A6C34878D82A}">
                    <a16:rowId xmlns:a16="http://schemas.microsoft.com/office/drawing/2014/main" val="10004"/>
                  </a:ext>
                </a:extLst>
              </a:tr>
              <a:tr h="370840">
                <a:tc>
                  <a:txBody>
                    <a:bodyPr/>
                    <a:lstStyle/>
                    <a:p>
                      <a:pPr algn="ctr"/>
                      <a:r>
                        <a:rPr lang="en-US" dirty="0"/>
                        <a:t>4</a:t>
                      </a:r>
                    </a:p>
                  </a:txBody>
                  <a:tcPr/>
                </a:tc>
                <a:tc>
                  <a:txBody>
                    <a:bodyPr/>
                    <a:lstStyle/>
                    <a:p>
                      <a:pPr algn="ctr"/>
                      <a:r>
                        <a:rPr lang="en-US" dirty="0"/>
                        <a:t>600</a:t>
                      </a:r>
                    </a:p>
                  </a:txBody>
                  <a:tcPr/>
                </a:tc>
                <a:extLst>
                  <a:ext uri="{0D108BD9-81ED-4DB2-BD59-A6C34878D82A}">
                    <a16:rowId xmlns:a16="http://schemas.microsoft.com/office/drawing/2014/main" val="10005"/>
                  </a:ext>
                </a:extLst>
              </a:tr>
              <a:tr h="370840">
                <a:tc>
                  <a:txBody>
                    <a:bodyPr/>
                    <a:lstStyle/>
                    <a:p>
                      <a:pPr algn="ctr"/>
                      <a:r>
                        <a:rPr lang="en-US" dirty="0"/>
                        <a:t>2</a:t>
                      </a:r>
                    </a:p>
                  </a:txBody>
                  <a:tcPr/>
                </a:tc>
                <a:tc>
                  <a:txBody>
                    <a:bodyPr/>
                    <a:lstStyle/>
                    <a:p>
                      <a:pPr algn="ctr"/>
                      <a:r>
                        <a:rPr lang="en-US" dirty="0"/>
                        <a:t>200</a:t>
                      </a:r>
                    </a:p>
                  </a:txBody>
                  <a:tcPr/>
                </a:tc>
                <a:extLst>
                  <a:ext uri="{0D108BD9-81ED-4DB2-BD59-A6C34878D82A}">
                    <a16:rowId xmlns:a16="http://schemas.microsoft.com/office/drawing/2014/main" val="10006"/>
                  </a:ext>
                </a:extLst>
              </a:tr>
              <a:tr h="370840">
                <a:tc>
                  <a:txBody>
                    <a:bodyPr/>
                    <a:lstStyle/>
                    <a:p>
                      <a:pPr algn="ctr"/>
                      <a:r>
                        <a:rPr lang="en-US" dirty="0"/>
                        <a:t>0</a:t>
                      </a:r>
                    </a:p>
                  </a:txBody>
                  <a:tcPr/>
                </a:tc>
                <a:tc>
                  <a:txBody>
                    <a:bodyPr/>
                    <a:lstStyle/>
                    <a:p>
                      <a:pPr algn="ctr"/>
                      <a:r>
                        <a:rPr lang="en-US" dirty="0"/>
                        <a:t>-200</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7164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304800"/>
            <a:ext cx="7772400" cy="624840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4"/>
            <a:endParaRPr lang="en-US" dirty="0"/>
          </a:p>
          <a:p>
            <a:pPr lvl="4"/>
            <a:r>
              <a:rPr lang="en-US" dirty="0"/>
              <a:t>The supply curve is less steep, indicating consumers are more sensitive to price changes than previously</a:t>
            </a:r>
          </a:p>
          <a:p>
            <a:pPr lvl="4"/>
            <a:endParaRPr lang="en-US" dirty="0"/>
          </a:p>
          <a:p>
            <a:pPr lvl="4"/>
            <a:r>
              <a:rPr lang="en-US" dirty="0"/>
              <a:t>The overall supply for cappuccinos has become more elastic</a:t>
            </a:r>
          </a:p>
        </p:txBody>
      </p:sp>
      <p:pic>
        <p:nvPicPr>
          <p:cNvPr id="3074" name="Picture 2" descr="F:\TMS Files 2011-2012\Economics\Textbook- Images\Linear Demand- Cappuccinos (Changes in b).png"/>
          <p:cNvPicPr>
            <a:picLocks noChangeAspect="1" noChangeArrowheads="1"/>
          </p:cNvPicPr>
          <p:nvPr/>
        </p:nvPicPr>
        <p:blipFill>
          <a:blip r:embed="rId2" cstate="print"/>
          <a:stretch>
            <a:fillRect/>
          </a:stretch>
        </p:blipFill>
        <p:spPr bwMode="auto">
          <a:xfrm>
            <a:off x="2514600" y="288337"/>
            <a:ext cx="4572000" cy="4376914"/>
          </a:xfrm>
          <a:prstGeom prst="rect">
            <a:avLst/>
          </a:prstGeom>
          <a:noFill/>
        </p:spPr>
      </p:pic>
    </p:spTree>
    <p:extLst>
      <p:ext uri="{BB962C8B-B14F-4D97-AF65-F5344CB8AC3E}">
        <p14:creationId xmlns:p14="http://schemas.microsoft.com/office/powerpoint/2010/main" val="269821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Summary</a:t>
            </a:r>
          </a:p>
        </p:txBody>
      </p:sp>
      <p:graphicFrame>
        <p:nvGraphicFramePr>
          <p:cNvPr id="5" name="Table 4"/>
          <p:cNvGraphicFramePr>
            <a:graphicFrameLocks noGrp="1"/>
          </p:cNvGraphicFramePr>
          <p:nvPr>
            <p:extLst>
              <p:ext uri="{D42A27DB-BD31-4B8C-83A1-F6EECF244321}">
                <p14:modId xmlns:p14="http://schemas.microsoft.com/office/powerpoint/2010/main" val="1613552897"/>
              </p:ext>
            </p:extLst>
          </p:nvPr>
        </p:nvGraphicFramePr>
        <p:xfrm>
          <a:off x="914400" y="1828800"/>
          <a:ext cx="7315200" cy="292608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2895600">
                  <a:extLst>
                    <a:ext uri="{9D8B030D-6E8A-4147-A177-3AD203B41FA5}">
                      <a16:colId xmlns:a16="http://schemas.microsoft.com/office/drawing/2014/main" val="20003"/>
                    </a:ext>
                  </a:extLst>
                </a:gridCol>
              </a:tblGrid>
              <a:tr h="304800">
                <a:tc>
                  <a:txBody>
                    <a:bodyPr/>
                    <a:lstStyle/>
                    <a:p>
                      <a:endParaRPr lang="en-US" dirty="0"/>
                    </a:p>
                  </a:txBody>
                  <a:tcPr/>
                </a:tc>
                <a:tc>
                  <a:txBody>
                    <a:bodyPr/>
                    <a:lstStyle/>
                    <a:p>
                      <a:pPr algn="ctr"/>
                      <a:r>
                        <a:rPr lang="en-US" b="1" dirty="0"/>
                        <a:t>Component</a:t>
                      </a:r>
                    </a:p>
                  </a:txBody>
                  <a:tcPr/>
                </a:tc>
                <a:tc>
                  <a:txBody>
                    <a:bodyPr/>
                    <a:lstStyle/>
                    <a:p>
                      <a:pPr algn="ctr"/>
                      <a:r>
                        <a:rPr lang="en-US" b="1" dirty="0"/>
                        <a:t>Change</a:t>
                      </a:r>
                    </a:p>
                  </a:txBody>
                  <a:tcPr/>
                </a:tc>
                <a:tc>
                  <a:txBody>
                    <a:bodyPr/>
                    <a:lstStyle/>
                    <a:p>
                      <a:pPr algn="ctr"/>
                      <a:r>
                        <a:rPr lang="en-US" b="1" dirty="0"/>
                        <a:t>Impact on Demand/Supply</a:t>
                      </a:r>
                    </a:p>
                  </a:txBody>
                  <a:tcPr/>
                </a:tc>
                <a:extLst>
                  <a:ext uri="{0D108BD9-81ED-4DB2-BD59-A6C34878D82A}">
                    <a16:rowId xmlns:a16="http://schemas.microsoft.com/office/drawing/2014/main" val="10000"/>
                  </a:ext>
                </a:extLst>
              </a:tr>
              <a:tr h="354717">
                <a:tc rowSpan="4">
                  <a:txBody>
                    <a:bodyPr/>
                    <a:lstStyle/>
                    <a:p>
                      <a:endParaRPr lang="en-US" dirty="0"/>
                    </a:p>
                    <a:p>
                      <a:r>
                        <a:rPr lang="en-US" dirty="0"/>
                        <a:t>Linear</a:t>
                      </a:r>
                      <a:r>
                        <a:rPr lang="en-US" baseline="0" dirty="0"/>
                        <a:t> Demand</a:t>
                      </a:r>
                      <a:endParaRPr lang="en-US" dirty="0"/>
                    </a:p>
                    <a:p>
                      <a:pPr marL="0" marR="0" lvl="2" indent="0" algn="l" defTabSz="914400" rtl="0" eaLnBrk="1" fontAlgn="auto" latinLnBrk="0" hangingPunct="1">
                        <a:lnSpc>
                          <a:spcPct val="100000"/>
                        </a:lnSpc>
                        <a:spcBef>
                          <a:spcPts val="0"/>
                        </a:spcBef>
                        <a:spcAft>
                          <a:spcPts val="0"/>
                        </a:spcAft>
                        <a:buClrTx/>
                        <a:buSzTx/>
                        <a:buFontTx/>
                        <a:buNone/>
                        <a:tabLst/>
                        <a:defRPr/>
                      </a:pPr>
                      <a:r>
                        <a:rPr lang="en-US" b="0" dirty="0"/>
                        <a:t>(</a:t>
                      </a:r>
                      <a:r>
                        <a:rPr lang="en-US" b="1" dirty="0"/>
                        <a:t>Q</a:t>
                      </a:r>
                      <a:r>
                        <a:rPr lang="en-US" b="1" baseline="-25000" dirty="0"/>
                        <a:t>d</a:t>
                      </a:r>
                      <a:r>
                        <a:rPr lang="en-US" b="1" dirty="0"/>
                        <a:t> = a − </a:t>
                      </a:r>
                      <a:r>
                        <a:rPr lang="en-US" b="1" dirty="0" err="1"/>
                        <a:t>bP</a:t>
                      </a:r>
                      <a:r>
                        <a:rPr lang="en-US" b="0" dirty="0"/>
                        <a:t>)</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2"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dirty="0"/>
                        <a:t>Linear</a:t>
                      </a:r>
                      <a:r>
                        <a:rPr lang="en-US" baseline="0" dirty="0"/>
                        <a:t> Supply</a:t>
                      </a:r>
                      <a:endParaRPr lang="en-US" dirty="0"/>
                    </a:p>
                    <a:p>
                      <a:pPr marL="0" marR="0" lvl="2" indent="0" algn="l" defTabSz="914400" rtl="0" eaLnBrk="1" fontAlgn="auto" latinLnBrk="0" hangingPunct="1">
                        <a:lnSpc>
                          <a:spcPct val="100000"/>
                        </a:lnSpc>
                        <a:spcBef>
                          <a:spcPts val="0"/>
                        </a:spcBef>
                        <a:spcAft>
                          <a:spcPts val="0"/>
                        </a:spcAft>
                        <a:buClrTx/>
                        <a:buSzTx/>
                        <a:buFontTx/>
                        <a:buNone/>
                        <a:tabLst/>
                        <a:defRPr/>
                      </a:pPr>
                      <a:r>
                        <a:rPr lang="en-US" b="0" dirty="0"/>
                        <a:t>(</a:t>
                      </a:r>
                      <a:r>
                        <a:rPr lang="en-US" b="1" dirty="0"/>
                        <a:t>Q</a:t>
                      </a:r>
                      <a:r>
                        <a:rPr lang="en-US" b="1" baseline="-25000" dirty="0"/>
                        <a:t>s</a:t>
                      </a:r>
                      <a:r>
                        <a:rPr lang="en-US" b="1" dirty="0"/>
                        <a:t> = c + </a:t>
                      </a:r>
                      <a:r>
                        <a:rPr lang="en-US" b="1" dirty="0" err="1"/>
                        <a:t>dP</a:t>
                      </a:r>
                      <a:r>
                        <a:rPr lang="en-US" b="0" dirty="0"/>
                        <a:t>)</a:t>
                      </a:r>
                    </a:p>
                  </a:txBody>
                  <a:tcPr/>
                </a:tc>
                <a:tc>
                  <a:txBody>
                    <a:bodyPr/>
                    <a:lstStyle/>
                    <a:p>
                      <a:pPr algn="ctr"/>
                      <a:r>
                        <a:rPr lang="en-US" b="1" dirty="0"/>
                        <a:t>a</a:t>
                      </a:r>
                      <a:r>
                        <a:rPr lang="en-US" dirty="0"/>
                        <a:t> or</a:t>
                      </a:r>
                      <a:r>
                        <a:rPr lang="en-US" baseline="0" dirty="0"/>
                        <a:t> </a:t>
                      </a:r>
                      <a:r>
                        <a:rPr lang="en-US" b="1" dirty="0"/>
                        <a:t>c</a:t>
                      </a:r>
                    </a:p>
                  </a:txBody>
                  <a:tcPr/>
                </a:tc>
                <a:tc>
                  <a:txBody>
                    <a:bodyPr/>
                    <a:lstStyle/>
                    <a:p>
                      <a:pPr algn="ctr"/>
                      <a:r>
                        <a:rPr lang="en-US" dirty="0"/>
                        <a:t>Increase</a:t>
                      </a:r>
                    </a:p>
                  </a:txBody>
                  <a:tcPr/>
                </a:tc>
                <a:tc>
                  <a:txBody>
                    <a:bodyPr/>
                    <a:lstStyle/>
                    <a:p>
                      <a:pPr algn="ctr"/>
                      <a:r>
                        <a:rPr lang="en-US" dirty="0"/>
                        <a:t>Rightward</a:t>
                      </a:r>
                      <a:r>
                        <a:rPr lang="en-US" baseline="0" dirty="0"/>
                        <a:t> shift (Increase)</a:t>
                      </a:r>
                    </a:p>
                    <a:p>
                      <a:pPr algn="ctr"/>
                      <a:endParaRPr lang="en-US" dirty="0"/>
                    </a:p>
                  </a:txBody>
                  <a:tcPr/>
                </a:tc>
                <a:extLst>
                  <a:ext uri="{0D108BD9-81ED-4DB2-BD59-A6C34878D82A}">
                    <a16:rowId xmlns:a16="http://schemas.microsoft.com/office/drawing/2014/main" val="10001"/>
                  </a:ext>
                </a:extLst>
              </a:tr>
              <a:tr h="354717">
                <a:tc vMerge="1">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b="1" dirty="0"/>
                    </a:p>
                  </a:txBody>
                  <a:tcPr/>
                </a:tc>
                <a:tc>
                  <a:txBody>
                    <a:bodyPr/>
                    <a:lstStyle/>
                    <a:p>
                      <a:pPr algn="ctr"/>
                      <a:r>
                        <a:rPr lang="en-US" b="1" baseline="0" dirty="0"/>
                        <a:t>a </a:t>
                      </a:r>
                      <a:r>
                        <a:rPr lang="en-US" baseline="0" dirty="0"/>
                        <a:t>or </a:t>
                      </a:r>
                      <a:r>
                        <a:rPr lang="en-US" b="1" baseline="0" dirty="0"/>
                        <a:t>c</a:t>
                      </a:r>
                      <a:endParaRPr lang="en-US" b="1" dirty="0"/>
                    </a:p>
                  </a:txBody>
                  <a:tcPr/>
                </a:tc>
                <a:tc>
                  <a:txBody>
                    <a:bodyPr/>
                    <a:lstStyle/>
                    <a:p>
                      <a:pPr algn="ctr"/>
                      <a:r>
                        <a:rPr lang="en-US" dirty="0"/>
                        <a:t>Decrease</a:t>
                      </a:r>
                    </a:p>
                  </a:txBody>
                  <a:tcPr/>
                </a:tc>
                <a:tc>
                  <a:txBody>
                    <a:bodyPr/>
                    <a:lstStyle/>
                    <a:p>
                      <a:pPr algn="ctr"/>
                      <a:r>
                        <a:rPr lang="en-US" dirty="0"/>
                        <a:t>Leftward shift (Decrease)</a:t>
                      </a:r>
                    </a:p>
                    <a:p>
                      <a:pPr algn="ctr"/>
                      <a:endParaRPr lang="en-US" dirty="0"/>
                    </a:p>
                  </a:txBody>
                  <a:tcPr/>
                </a:tc>
                <a:extLst>
                  <a:ext uri="{0D108BD9-81ED-4DB2-BD59-A6C34878D82A}">
                    <a16:rowId xmlns:a16="http://schemas.microsoft.com/office/drawing/2014/main" val="10002"/>
                  </a:ext>
                </a:extLst>
              </a:tr>
              <a:tr h="354717">
                <a:tc vMerge="1">
                  <a:txBody>
                    <a:bodyPr/>
                    <a:lstStyle/>
                    <a:p>
                      <a:endParaRPr lang="en-US"/>
                    </a:p>
                  </a:txBody>
                  <a:tcPr/>
                </a:tc>
                <a:tc>
                  <a:txBody>
                    <a:bodyPr/>
                    <a:lstStyle/>
                    <a:p>
                      <a:pPr algn="ctr"/>
                      <a:r>
                        <a:rPr lang="en-US" b="1" dirty="0"/>
                        <a:t>b</a:t>
                      </a:r>
                      <a:r>
                        <a:rPr lang="en-US" baseline="0" dirty="0"/>
                        <a:t> or </a:t>
                      </a:r>
                      <a:r>
                        <a:rPr lang="en-US" b="1" baseline="0" dirty="0"/>
                        <a:t>d</a:t>
                      </a:r>
                      <a:endParaRPr lang="en-US" b="1" dirty="0"/>
                    </a:p>
                  </a:txBody>
                  <a:tcPr/>
                </a:tc>
                <a:tc>
                  <a:txBody>
                    <a:bodyPr/>
                    <a:lstStyle/>
                    <a:p>
                      <a:pPr algn="ctr"/>
                      <a:r>
                        <a:rPr lang="en-US" dirty="0"/>
                        <a:t>Increase</a:t>
                      </a:r>
                    </a:p>
                  </a:txBody>
                  <a:tcPr/>
                </a:tc>
                <a:tc>
                  <a:txBody>
                    <a:bodyPr/>
                    <a:lstStyle/>
                    <a:p>
                      <a:pPr algn="ctr"/>
                      <a:r>
                        <a:rPr lang="en-US" dirty="0"/>
                        <a:t>Less steep (Elastic)</a:t>
                      </a:r>
                    </a:p>
                    <a:p>
                      <a:pPr algn="ctr"/>
                      <a:endParaRPr lang="en-US" dirty="0"/>
                    </a:p>
                  </a:txBody>
                  <a:tcPr/>
                </a:tc>
                <a:extLst>
                  <a:ext uri="{0D108BD9-81ED-4DB2-BD59-A6C34878D82A}">
                    <a16:rowId xmlns:a16="http://schemas.microsoft.com/office/drawing/2014/main" val="10003"/>
                  </a:ext>
                </a:extLst>
              </a:tr>
              <a:tr h="354717">
                <a:tc vMerge="1">
                  <a:txBody>
                    <a:bodyPr/>
                    <a:lstStyle/>
                    <a:p>
                      <a:endParaRPr lang="en-US" dirty="0"/>
                    </a:p>
                  </a:txBody>
                  <a:tcPr/>
                </a:tc>
                <a:tc>
                  <a:txBody>
                    <a:bodyPr/>
                    <a:lstStyle/>
                    <a:p>
                      <a:pPr algn="ctr"/>
                      <a:r>
                        <a:rPr lang="en-US" b="1" baseline="0" dirty="0"/>
                        <a:t>b</a:t>
                      </a:r>
                      <a:r>
                        <a:rPr lang="en-US" baseline="0" dirty="0"/>
                        <a:t> or </a:t>
                      </a:r>
                      <a:r>
                        <a:rPr lang="en-US" b="1" baseline="0" dirty="0"/>
                        <a:t>d</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Decrease</a:t>
                      </a:r>
                    </a:p>
                  </a:txBody>
                  <a:tcPr/>
                </a:tc>
                <a:tc>
                  <a:txBody>
                    <a:bodyPr/>
                    <a:lstStyle/>
                    <a:p>
                      <a:pPr algn="ctr"/>
                      <a:r>
                        <a:rPr lang="en-US" dirty="0"/>
                        <a:t>More</a:t>
                      </a:r>
                      <a:r>
                        <a:rPr lang="en-US" baseline="0" dirty="0"/>
                        <a:t> steep (Inelastic)</a:t>
                      </a:r>
                    </a:p>
                    <a:p>
                      <a:pPr algn="ct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96742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792162"/>
          </a:xfrm>
        </p:spPr>
        <p:txBody>
          <a:bodyPr/>
          <a:lstStyle/>
          <a:p>
            <a:pPr algn="ctr"/>
            <a:r>
              <a:rPr lang="en-US" u="sng" dirty="0"/>
              <a:t>Study Questions</a:t>
            </a:r>
          </a:p>
        </p:txBody>
      </p:sp>
      <p:sp>
        <p:nvSpPr>
          <p:cNvPr id="3" name="Content Placeholder 2"/>
          <p:cNvSpPr>
            <a:spLocks noGrp="1"/>
          </p:cNvSpPr>
          <p:nvPr>
            <p:ph sz="quarter" idx="1"/>
          </p:nvPr>
        </p:nvSpPr>
        <p:spPr>
          <a:xfrm>
            <a:off x="914400" y="685800"/>
            <a:ext cx="7772400" cy="6324600"/>
          </a:xfrm>
        </p:spPr>
        <p:txBody>
          <a:bodyPr>
            <a:normAutofit lnSpcReduction="10000"/>
          </a:bodyPr>
          <a:lstStyle/>
          <a:p>
            <a:pPr lvl="2"/>
            <a:endParaRPr lang="en-US" dirty="0"/>
          </a:p>
          <a:p>
            <a:pPr lvl="4"/>
            <a:r>
              <a:rPr lang="en-US" b="1" dirty="0"/>
              <a:t>1.	</a:t>
            </a:r>
            <a:r>
              <a:rPr lang="en-US" dirty="0"/>
              <a:t>Use the linear demand function, </a:t>
            </a:r>
            <a:r>
              <a:rPr lang="en-US" b="1" dirty="0"/>
              <a:t>Q</a:t>
            </a:r>
            <a:r>
              <a:rPr lang="en-US" b="1" baseline="-25000" dirty="0"/>
              <a:t>D</a:t>
            </a:r>
            <a:r>
              <a:rPr lang="en-US" b="1" dirty="0"/>
              <a:t> = 300 – 30P </a:t>
            </a:r>
          </a:p>
          <a:p>
            <a:pPr lvl="4"/>
            <a:endParaRPr lang="en-US" b="1" dirty="0"/>
          </a:p>
          <a:p>
            <a:pPr lvl="4"/>
            <a:r>
              <a:rPr lang="en-US" b="1" dirty="0"/>
              <a:t>A.	</a:t>
            </a:r>
            <a:r>
              <a:rPr lang="en-US" dirty="0"/>
              <a:t>Create a demand schedule with prices of $0, $3, $5, $7 and $9</a:t>
            </a:r>
          </a:p>
          <a:p>
            <a:pPr lvl="4"/>
            <a:endParaRPr lang="en-US" dirty="0"/>
          </a:p>
          <a:p>
            <a:pPr lvl="4"/>
            <a:r>
              <a:rPr lang="en-US" b="1" dirty="0"/>
              <a:t>B. </a:t>
            </a:r>
            <a:r>
              <a:rPr lang="en-US" dirty="0"/>
              <a:t>	Create a demand curve, plotting point from your demand 	schedule</a:t>
            </a:r>
          </a:p>
          <a:p>
            <a:pPr lvl="4"/>
            <a:endParaRPr lang="en-US" b="1" dirty="0"/>
          </a:p>
          <a:p>
            <a:pPr lvl="4"/>
            <a:r>
              <a:rPr lang="en-US" b="1" dirty="0"/>
              <a:t>C.	</a:t>
            </a:r>
            <a:r>
              <a:rPr lang="en-US" dirty="0"/>
              <a:t>Decrease the value of </a:t>
            </a:r>
            <a:r>
              <a:rPr lang="en-US" b="1" dirty="0"/>
              <a:t>a</a:t>
            </a:r>
            <a:r>
              <a:rPr lang="en-US" dirty="0"/>
              <a:t>, the autonomous element of demand, 	by 30 units. Create a new demand schedule, with the adjusted 	values for </a:t>
            </a:r>
            <a:r>
              <a:rPr lang="en-US" b="1" dirty="0"/>
              <a:t>Q</a:t>
            </a:r>
            <a:r>
              <a:rPr lang="en-US" b="1" baseline="-25000" dirty="0"/>
              <a:t>D</a:t>
            </a:r>
            <a:r>
              <a:rPr lang="en-US" dirty="0"/>
              <a:t>.</a:t>
            </a:r>
          </a:p>
          <a:p>
            <a:pPr lvl="4">
              <a:buNone/>
            </a:pPr>
            <a:endParaRPr lang="en-US" dirty="0"/>
          </a:p>
          <a:p>
            <a:pPr lvl="4"/>
            <a:r>
              <a:rPr lang="en-US" b="1" dirty="0"/>
              <a:t>D.	</a:t>
            </a:r>
            <a:r>
              <a:rPr lang="en-US" dirty="0"/>
              <a:t>On your previous diagram, show the new demand curve</a:t>
            </a:r>
          </a:p>
          <a:p>
            <a:pPr lvl="4">
              <a:buNone/>
            </a:pPr>
            <a:endParaRPr lang="en-US" dirty="0"/>
          </a:p>
          <a:p>
            <a:pPr lvl="4"/>
            <a:r>
              <a:rPr lang="en-US" b="1" dirty="0"/>
              <a:t>E.	</a:t>
            </a:r>
            <a:r>
              <a:rPr lang="en-US" dirty="0"/>
              <a:t>Now change the value of the price coefficient, in the original 	function to – 10. Calculate the prices and quantities 	demanded, and list them of a demand schedule</a:t>
            </a:r>
          </a:p>
          <a:p>
            <a:pPr lvl="4">
              <a:buNone/>
            </a:pPr>
            <a:endParaRPr lang="en-US" dirty="0"/>
          </a:p>
          <a:p>
            <a:pPr lvl="4"/>
            <a:r>
              <a:rPr lang="en-US" b="1" dirty="0"/>
              <a:t>F. 	</a:t>
            </a:r>
            <a:r>
              <a:rPr lang="en-US" dirty="0"/>
              <a:t>Create a new demand curve</a:t>
            </a:r>
            <a:endParaRPr lang="en-US" b="1" dirty="0"/>
          </a:p>
        </p:txBody>
      </p:sp>
    </p:spTree>
    <p:extLst>
      <p:ext uri="{BB962C8B-B14F-4D97-AF65-F5344CB8AC3E}">
        <p14:creationId xmlns:p14="http://schemas.microsoft.com/office/powerpoint/2010/main" val="246253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792162"/>
          </a:xfrm>
        </p:spPr>
        <p:txBody>
          <a:bodyPr/>
          <a:lstStyle/>
          <a:p>
            <a:pPr algn="ctr"/>
            <a:r>
              <a:rPr lang="en-US" u="sng" dirty="0"/>
              <a:t>Study Questions</a:t>
            </a:r>
          </a:p>
        </p:txBody>
      </p:sp>
      <p:sp>
        <p:nvSpPr>
          <p:cNvPr id="3" name="Content Placeholder 2"/>
          <p:cNvSpPr>
            <a:spLocks noGrp="1"/>
          </p:cNvSpPr>
          <p:nvPr>
            <p:ph sz="quarter" idx="1"/>
          </p:nvPr>
        </p:nvSpPr>
        <p:spPr>
          <a:xfrm>
            <a:off x="914400" y="685800"/>
            <a:ext cx="7772400" cy="6324600"/>
          </a:xfrm>
        </p:spPr>
        <p:txBody>
          <a:bodyPr>
            <a:normAutofit/>
          </a:bodyPr>
          <a:lstStyle/>
          <a:p>
            <a:pPr lvl="2"/>
            <a:endParaRPr lang="en-US" dirty="0"/>
          </a:p>
          <a:p>
            <a:pPr lvl="4">
              <a:buNone/>
            </a:pPr>
            <a:endParaRPr lang="en-US" b="1" dirty="0"/>
          </a:p>
          <a:p>
            <a:pPr lvl="4"/>
            <a:r>
              <a:rPr lang="en-US" b="1" dirty="0"/>
              <a:t>1.	</a:t>
            </a:r>
            <a:r>
              <a:rPr lang="en-US" dirty="0"/>
              <a:t>Use the linear demand function, </a:t>
            </a:r>
            <a:r>
              <a:rPr lang="en-US" b="1" dirty="0"/>
              <a:t>Q</a:t>
            </a:r>
            <a:r>
              <a:rPr lang="en-US" b="1" baseline="-25000" dirty="0"/>
              <a:t>S</a:t>
            </a:r>
            <a:r>
              <a:rPr lang="en-US" b="1" dirty="0"/>
              <a:t> = -100 + 10P </a:t>
            </a:r>
          </a:p>
          <a:p>
            <a:pPr lvl="4"/>
            <a:endParaRPr lang="en-US" b="1" dirty="0"/>
          </a:p>
          <a:p>
            <a:pPr lvl="4"/>
            <a:r>
              <a:rPr lang="en-US" b="1" dirty="0"/>
              <a:t>A.	</a:t>
            </a:r>
            <a:r>
              <a:rPr lang="en-US" dirty="0"/>
              <a:t>Create a supply schedule with prices of $10, $20, $30, $40 	and $50</a:t>
            </a:r>
          </a:p>
          <a:p>
            <a:pPr lvl="4"/>
            <a:endParaRPr lang="en-US" dirty="0"/>
          </a:p>
          <a:p>
            <a:pPr lvl="4"/>
            <a:r>
              <a:rPr lang="en-US" b="1" dirty="0"/>
              <a:t>B. </a:t>
            </a:r>
            <a:r>
              <a:rPr lang="en-US" dirty="0"/>
              <a:t>	Create a supply curve, plotting point from your demand 	schedule</a:t>
            </a:r>
          </a:p>
          <a:p>
            <a:pPr lvl="4"/>
            <a:endParaRPr lang="en-US" b="1" dirty="0"/>
          </a:p>
          <a:p>
            <a:pPr lvl="4"/>
            <a:r>
              <a:rPr lang="en-US" b="1" dirty="0"/>
              <a:t>C.	</a:t>
            </a:r>
            <a:r>
              <a:rPr lang="en-US" dirty="0"/>
              <a:t>Decrease the value of </a:t>
            </a:r>
            <a:r>
              <a:rPr lang="en-US" b="1" dirty="0"/>
              <a:t>c</a:t>
            </a:r>
            <a:r>
              <a:rPr lang="en-US" dirty="0"/>
              <a:t>, the autonomous element of supply, 	by 50 units. Create a new supply schedule, with the adjusted 	values for </a:t>
            </a:r>
            <a:r>
              <a:rPr lang="en-US" b="1" dirty="0"/>
              <a:t>Q</a:t>
            </a:r>
            <a:r>
              <a:rPr lang="en-US" b="1" baseline="-25000" dirty="0"/>
              <a:t>S</a:t>
            </a:r>
            <a:r>
              <a:rPr lang="en-US" dirty="0"/>
              <a:t>.</a:t>
            </a:r>
          </a:p>
          <a:p>
            <a:pPr lvl="4">
              <a:buNone/>
            </a:pPr>
            <a:endParaRPr lang="en-US" dirty="0"/>
          </a:p>
          <a:p>
            <a:pPr lvl="4"/>
            <a:r>
              <a:rPr lang="en-US" b="1" dirty="0"/>
              <a:t>D.	</a:t>
            </a:r>
            <a:r>
              <a:rPr lang="en-US" dirty="0"/>
              <a:t>On your previous diagram, show the new supply curve</a:t>
            </a:r>
          </a:p>
          <a:p>
            <a:pPr lvl="4">
              <a:buNone/>
            </a:pPr>
            <a:endParaRPr lang="en-US" dirty="0"/>
          </a:p>
        </p:txBody>
      </p:sp>
    </p:spTree>
    <p:extLst>
      <p:ext uri="{BB962C8B-B14F-4D97-AF65-F5344CB8AC3E}">
        <p14:creationId xmlns:p14="http://schemas.microsoft.com/office/powerpoint/2010/main" val="240859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Linear Demand &amp; Supply Functions</a:t>
            </a:r>
          </a:p>
        </p:txBody>
      </p:sp>
    </p:spTree>
    <p:extLst>
      <p:ext uri="{BB962C8B-B14F-4D97-AF65-F5344CB8AC3E}">
        <p14:creationId xmlns:p14="http://schemas.microsoft.com/office/powerpoint/2010/main" val="789269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05930"/>
            <a:ext cx="8991600" cy="1470025"/>
          </a:xfrm>
        </p:spPr>
        <p:txBody>
          <a:bodyPr/>
          <a:lstStyle/>
          <a:p>
            <a:r>
              <a:rPr lang="en-US" dirty="0"/>
              <a:t>Market Equilibrium and Linear Equations</a:t>
            </a:r>
          </a:p>
        </p:txBody>
      </p:sp>
    </p:spTree>
    <p:extLst>
      <p:ext uri="{BB962C8B-B14F-4D97-AF65-F5344CB8AC3E}">
        <p14:creationId xmlns:p14="http://schemas.microsoft.com/office/powerpoint/2010/main" val="2747647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868362"/>
          </a:xfrm>
        </p:spPr>
        <p:txBody>
          <a:bodyPr>
            <a:normAutofit/>
          </a:bodyPr>
          <a:lstStyle/>
          <a:p>
            <a:pPr algn="ctr"/>
            <a:r>
              <a:rPr lang="en-US" u="sng" dirty="0"/>
              <a:t>Market Equilibrium and Linear Equations</a:t>
            </a:r>
          </a:p>
        </p:txBody>
      </p:sp>
      <p:sp>
        <p:nvSpPr>
          <p:cNvPr id="3" name="Content Placeholder 2"/>
          <p:cNvSpPr>
            <a:spLocks noGrp="1"/>
          </p:cNvSpPr>
          <p:nvPr>
            <p:ph sz="quarter" idx="1"/>
          </p:nvPr>
        </p:nvSpPr>
        <p:spPr>
          <a:xfrm>
            <a:off x="914400" y="914400"/>
            <a:ext cx="7772400" cy="5105400"/>
          </a:xfrm>
        </p:spPr>
        <p:txBody>
          <a:bodyPr/>
          <a:lstStyle/>
          <a:p>
            <a:pPr lvl="2"/>
            <a:endParaRPr lang="en-US" b="1" dirty="0"/>
          </a:p>
          <a:p>
            <a:pPr lvl="2"/>
            <a:r>
              <a:rPr lang="en-US" dirty="0"/>
              <a:t>Linear equations can be used to solve the market equilibrium by setting the quantity supplied equal to the quantity demanded</a:t>
            </a:r>
          </a:p>
          <a:p>
            <a:pPr lvl="2"/>
            <a:endParaRPr lang="en-US" dirty="0"/>
          </a:p>
          <a:p>
            <a:pPr lvl="4"/>
            <a:r>
              <a:rPr lang="en-US" dirty="0"/>
              <a:t>The market is in equilibrium when </a:t>
            </a:r>
            <a:r>
              <a:rPr lang="en-US" b="1" dirty="0" err="1"/>
              <a:t>Q</a:t>
            </a:r>
            <a:r>
              <a:rPr lang="en-US" b="1" baseline="-25000" dirty="0" err="1"/>
              <a:t>d</a:t>
            </a:r>
            <a:r>
              <a:rPr lang="en-US" b="1" baseline="-25000" dirty="0"/>
              <a:t> </a:t>
            </a:r>
            <a:r>
              <a:rPr lang="en-US" dirty="0"/>
              <a:t>= </a:t>
            </a:r>
            <a:r>
              <a:rPr lang="en-US" b="1" dirty="0"/>
              <a:t>Q</a:t>
            </a:r>
            <a:r>
              <a:rPr lang="en-US" b="1" baseline="-25000" dirty="0"/>
              <a:t>s</a:t>
            </a:r>
          </a:p>
          <a:p>
            <a:pPr lvl="4"/>
            <a:endParaRPr lang="en-US" b="1" baseline="-25000" dirty="0"/>
          </a:p>
          <a:p>
            <a:pPr lvl="2"/>
            <a:r>
              <a:rPr lang="en-US" b="1" dirty="0"/>
              <a:t>Example;  </a:t>
            </a:r>
            <a:r>
              <a:rPr lang="en-US" dirty="0"/>
              <a:t>Suppose the market for cappuccino can be modeled by the following, </a:t>
            </a:r>
            <a:r>
              <a:rPr lang="en-US" b="1" dirty="0" err="1"/>
              <a:t>Q</a:t>
            </a:r>
            <a:r>
              <a:rPr lang="en-US" b="1" baseline="-25000" dirty="0" err="1"/>
              <a:t>d</a:t>
            </a:r>
            <a:r>
              <a:rPr lang="en-US" b="1" baseline="-25000" dirty="0"/>
              <a:t> </a:t>
            </a:r>
            <a:r>
              <a:rPr lang="en-US" b="1" dirty="0"/>
              <a:t>= 600 – 50P </a:t>
            </a:r>
            <a:r>
              <a:rPr lang="en-US" dirty="0"/>
              <a:t>and </a:t>
            </a:r>
            <a:r>
              <a:rPr lang="en-US" b="1" dirty="0"/>
              <a:t>Q</a:t>
            </a:r>
            <a:r>
              <a:rPr lang="en-US" b="1" baseline="-25000" dirty="0"/>
              <a:t>s </a:t>
            </a:r>
            <a:r>
              <a:rPr lang="en-US" b="1" dirty="0"/>
              <a:t>= – 200+ 150P</a:t>
            </a:r>
          </a:p>
        </p:txBody>
      </p:sp>
      <p:graphicFrame>
        <p:nvGraphicFramePr>
          <p:cNvPr id="4" name="Table 3"/>
          <p:cNvGraphicFramePr>
            <a:graphicFrameLocks noGrp="1"/>
          </p:cNvGraphicFramePr>
          <p:nvPr/>
        </p:nvGraphicFramePr>
        <p:xfrm>
          <a:off x="914400" y="3733800"/>
          <a:ext cx="7924800" cy="2966720"/>
        </p:xfrm>
        <a:graphic>
          <a:graphicData uri="http://schemas.openxmlformats.org/drawingml/2006/table">
            <a:tbl>
              <a:tblPr firstRow="1" bandRow="1">
                <a:tableStyleId>{5940675A-B579-460E-94D1-54222C63F5DA}</a:tableStyleId>
              </a:tblPr>
              <a:tblGrid>
                <a:gridCol w="25908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370840">
                <a:tc gridSpan="3">
                  <a:txBody>
                    <a:bodyPr/>
                    <a:lstStyle/>
                    <a:p>
                      <a:pPr algn="ctr"/>
                      <a:r>
                        <a:rPr lang="en-US" b="1" dirty="0"/>
                        <a:t>Linear</a:t>
                      </a:r>
                      <a:r>
                        <a:rPr lang="en-US" b="1" baseline="0" dirty="0"/>
                        <a:t> supply and demand schedules: Cappuccinos</a:t>
                      </a:r>
                      <a:endParaRPr lang="en-US" b="1" dirty="0"/>
                    </a:p>
                  </a:txBody>
                  <a:tcPr>
                    <a:solidFill>
                      <a:schemeClr val="accent1">
                        <a:lumMod val="60000"/>
                        <a:lumOff val="40000"/>
                      </a:schemeClr>
                    </a:solidFill>
                  </a:tcPr>
                </a:tc>
                <a:tc hMerge="1">
                  <a:txBody>
                    <a:bodyPr/>
                    <a:lstStyle/>
                    <a:p>
                      <a:endParaRPr lang="en-US" dirty="0"/>
                    </a:p>
                  </a:txBody>
                  <a:tcPr/>
                </a:tc>
                <a:tc hMerge="1">
                  <a:txBody>
                    <a:bodyPr/>
                    <a:lstStyle/>
                    <a:p>
                      <a:pPr algn="ctr"/>
                      <a:endParaRPr lang="en-US" b="1" dirty="0"/>
                    </a:p>
                  </a:txBody>
                  <a:tcP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b="1" dirty="0"/>
                        <a:t>Price of</a:t>
                      </a:r>
                      <a:r>
                        <a:rPr lang="en-US" b="1" baseline="0" dirty="0"/>
                        <a:t> Cappuccinos (P)</a:t>
                      </a:r>
                      <a:endParaRPr lang="en-US" b="1" dirty="0"/>
                    </a:p>
                  </a:txBody>
                  <a:tcPr>
                    <a:solidFill>
                      <a:schemeClr val="accent1">
                        <a:lumMod val="40000"/>
                        <a:lumOff val="60000"/>
                      </a:schemeClr>
                    </a:solidFill>
                  </a:tcPr>
                </a:tc>
                <a:tc>
                  <a:txBody>
                    <a:bodyPr/>
                    <a:lstStyle/>
                    <a:p>
                      <a:pPr algn="ctr"/>
                      <a:r>
                        <a:rPr lang="en-US" b="1" dirty="0"/>
                        <a:t>Quantity demanded</a:t>
                      </a:r>
                      <a:r>
                        <a:rPr lang="en-US" b="1" baseline="0" dirty="0"/>
                        <a:t> (</a:t>
                      </a:r>
                      <a:r>
                        <a:rPr lang="en-US" b="1" dirty="0"/>
                        <a:t>Q</a:t>
                      </a:r>
                      <a:r>
                        <a:rPr lang="en-US" b="1" baseline="-25000" dirty="0"/>
                        <a:t>D</a:t>
                      </a:r>
                      <a:r>
                        <a:rPr lang="en-US" b="1" baseline="0" dirty="0"/>
                        <a:t>)</a:t>
                      </a:r>
                      <a:endParaRPr lang="en-US" b="1" dirty="0"/>
                    </a:p>
                  </a:txBody>
                  <a:tcPr>
                    <a:solidFill>
                      <a:schemeClr val="accent1">
                        <a:lumMod val="40000"/>
                        <a:lumOff val="60000"/>
                      </a:schemeClr>
                    </a:solidFill>
                  </a:tcPr>
                </a:tc>
                <a:tc>
                  <a:txBody>
                    <a:bodyPr/>
                    <a:lstStyle/>
                    <a:p>
                      <a:pPr algn="ctr"/>
                      <a:r>
                        <a:rPr lang="en-US" b="1" dirty="0"/>
                        <a:t>Quantity supplied</a:t>
                      </a:r>
                      <a:r>
                        <a:rPr lang="en-US" b="1" baseline="0" dirty="0"/>
                        <a:t> (</a:t>
                      </a:r>
                      <a:r>
                        <a:rPr lang="en-US" b="1" dirty="0"/>
                        <a:t>Q</a:t>
                      </a:r>
                      <a:r>
                        <a:rPr lang="en-US" b="1" baseline="-25000" dirty="0"/>
                        <a:t>S</a:t>
                      </a:r>
                      <a:r>
                        <a:rPr lang="en-US" b="1" baseline="0" dirty="0"/>
                        <a:t>)</a:t>
                      </a:r>
                      <a:endParaRPr lang="en-US" b="1" dirty="0"/>
                    </a:p>
                  </a:txBody>
                  <a:tcPr>
                    <a:solidFill>
                      <a:schemeClr val="accent1">
                        <a:lumMod val="40000"/>
                        <a:lumOff val="60000"/>
                      </a:schemeClr>
                    </a:solidFill>
                  </a:tcPr>
                </a:tc>
                <a:extLst>
                  <a:ext uri="{0D108BD9-81ED-4DB2-BD59-A6C34878D82A}">
                    <a16:rowId xmlns:a16="http://schemas.microsoft.com/office/drawing/2014/main" val="10001"/>
                  </a:ext>
                </a:extLst>
              </a:tr>
              <a:tr h="370840">
                <a:tc>
                  <a:txBody>
                    <a:bodyPr/>
                    <a:lstStyle/>
                    <a:p>
                      <a:pPr algn="ctr"/>
                      <a:r>
                        <a:rPr lang="en-US" dirty="0"/>
                        <a:t>10</a:t>
                      </a:r>
                    </a:p>
                  </a:txBody>
                  <a:tcPr/>
                </a:tc>
                <a:tc>
                  <a:txBody>
                    <a:bodyPr/>
                    <a:lstStyle/>
                    <a:p>
                      <a:pPr algn="ctr"/>
                      <a:r>
                        <a:rPr lang="en-US" dirty="0"/>
                        <a:t>100</a:t>
                      </a:r>
                    </a:p>
                  </a:txBody>
                  <a:tcPr/>
                </a:tc>
                <a:tc>
                  <a:txBody>
                    <a:bodyPr/>
                    <a:lstStyle/>
                    <a:p>
                      <a:pPr algn="ctr"/>
                      <a:r>
                        <a:rPr lang="en-US" dirty="0"/>
                        <a:t>1300</a:t>
                      </a:r>
                    </a:p>
                  </a:txBody>
                  <a:tcPr/>
                </a:tc>
                <a:extLst>
                  <a:ext uri="{0D108BD9-81ED-4DB2-BD59-A6C34878D82A}">
                    <a16:rowId xmlns:a16="http://schemas.microsoft.com/office/drawing/2014/main" val="10002"/>
                  </a:ext>
                </a:extLst>
              </a:tr>
              <a:tr h="370840">
                <a:tc>
                  <a:txBody>
                    <a:bodyPr/>
                    <a:lstStyle/>
                    <a:p>
                      <a:pPr algn="ctr"/>
                      <a:r>
                        <a:rPr lang="en-US" dirty="0"/>
                        <a:t>8</a:t>
                      </a:r>
                    </a:p>
                  </a:txBody>
                  <a:tcPr/>
                </a:tc>
                <a:tc>
                  <a:txBody>
                    <a:bodyPr/>
                    <a:lstStyle/>
                    <a:p>
                      <a:pPr algn="ctr"/>
                      <a:r>
                        <a:rPr lang="en-US" dirty="0"/>
                        <a:t>200</a:t>
                      </a:r>
                    </a:p>
                  </a:txBody>
                  <a:tcPr/>
                </a:tc>
                <a:tc>
                  <a:txBody>
                    <a:bodyPr/>
                    <a:lstStyle/>
                    <a:p>
                      <a:pPr algn="ctr"/>
                      <a:r>
                        <a:rPr lang="en-US" dirty="0"/>
                        <a:t>1000</a:t>
                      </a:r>
                    </a:p>
                  </a:txBody>
                  <a:tcPr/>
                </a:tc>
                <a:extLst>
                  <a:ext uri="{0D108BD9-81ED-4DB2-BD59-A6C34878D82A}">
                    <a16:rowId xmlns:a16="http://schemas.microsoft.com/office/drawing/2014/main" val="10003"/>
                  </a:ext>
                </a:extLst>
              </a:tr>
              <a:tr h="370840">
                <a:tc>
                  <a:txBody>
                    <a:bodyPr/>
                    <a:lstStyle/>
                    <a:p>
                      <a:pPr algn="ctr"/>
                      <a:r>
                        <a:rPr lang="en-US" dirty="0"/>
                        <a:t>6</a:t>
                      </a:r>
                    </a:p>
                  </a:txBody>
                  <a:tcPr/>
                </a:tc>
                <a:tc>
                  <a:txBody>
                    <a:bodyPr/>
                    <a:lstStyle/>
                    <a:p>
                      <a:pPr algn="ctr"/>
                      <a:r>
                        <a:rPr lang="en-US" dirty="0"/>
                        <a:t>300</a:t>
                      </a:r>
                    </a:p>
                  </a:txBody>
                  <a:tcPr/>
                </a:tc>
                <a:tc>
                  <a:txBody>
                    <a:bodyPr/>
                    <a:lstStyle/>
                    <a:p>
                      <a:pPr algn="ctr"/>
                      <a:r>
                        <a:rPr lang="en-US" dirty="0"/>
                        <a:t>700</a:t>
                      </a:r>
                    </a:p>
                  </a:txBody>
                  <a:tcPr/>
                </a:tc>
                <a:extLst>
                  <a:ext uri="{0D108BD9-81ED-4DB2-BD59-A6C34878D82A}">
                    <a16:rowId xmlns:a16="http://schemas.microsoft.com/office/drawing/2014/main" val="10004"/>
                  </a:ext>
                </a:extLst>
              </a:tr>
              <a:tr h="370840">
                <a:tc>
                  <a:txBody>
                    <a:bodyPr/>
                    <a:lstStyle/>
                    <a:p>
                      <a:pPr algn="ctr"/>
                      <a:r>
                        <a:rPr lang="en-US" dirty="0"/>
                        <a:t>4</a:t>
                      </a:r>
                    </a:p>
                  </a:txBody>
                  <a:tcPr/>
                </a:tc>
                <a:tc>
                  <a:txBody>
                    <a:bodyPr/>
                    <a:lstStyle/>
                    <a:p>
                      <a:pPr algn="ctr"/>
                      <a:r>
                        <a:rPr lang="en-US" dirty="0"/>
                        <a:t>400</a:t>
                      </a:r>
                    </a:p>
                  </a:txBody>
                  <a:tcPr/>
                </a:tc>
                <a:tc>
                  <a:txBody>
                    <a:bodyPr/>
                    <a:lstStyle/>
                    <a:p>
                      <a:pPr algn="ctr"/>
                      <a:r>
                        <a:rPr lang="en-US" dirty="0"/>
                        <a:t>400</a:t>
                      </a:r>
                    </a:p>
                  </a:txBody>
                  <a:tcPr/>
                </a:tc>
                <a:extLst>
                  <a:ext uri="{0D108BD9-81ED-4DB2-BD59-A6C34878D82A}">
                    <a16:rowId xmlns:a16="http://schemas.microsoft.com/office/drawing/2014/main" val="10005"/>
                  </a:ext>
                </a:extLst>
              </a:tr>
              <a:tr h="370840">
                <a:tc>
                  <a:txBody>
                    <a:bodyPr/>
                    <a:lstStyle/>
                    <a:p>
                      <a:pPr algn="ctr"/>
                      <a:r>
                        <a:rPr lang="en-US" dirty="0"/>
                        <a:t>2</a:t>
                      </a:r>
                    </a:p>
                  </a:txBody>
                  <a:tcPr/>
                </a:tc>
                <a:tc>
                  <a:txBody>
                    <a:bodyPr/>
                    <a:lstStyle/>
                    <a:p>
                      <a:pPr algn="ctr"/>
                      <a:r>
                        <a:rPr lang="en-US" dirty="0"/>
                        <a:t>500</a:t>
                      </a:r>
                    </a:p>
                  </a:txBody>
                  <a:tcPr/>
                </a:tc>
                <a:tc>
                  <a:txBody>
                    <a:bodyPr/>
                    <a:lstStyle/>
                    <a:p>
                      <a:pPr algn="ctr"/>
                      <a:r>
                        <a:rPr lang="en-US" dirty="0"/>
                        <a:t>100</a:t>
                      </a:r>
                    </a:p>
                  </a:txBody>
                  <a:tcPr/>
                </a:tc>
                <a:extLst>
                  <a:ext uri="{0D108BD9-81ED-4DB2-BD59-A6C34878D82A}">
                    <a16:rowId xmlns:a16="http://schemas.microsoft.com/office/drawing/2014/main" val="10006"/>
                  </a:ext>
                </a:extLst>
              </a:tr>
              <a:tr h="370840">
                <a:tc>
                  <a:txBody>
                    <a:bodyPr/>
                    <a:lstStyle/>
                    <a:p>
                      <a:pPr algn="ctr"/>
                      <a:r>
                        <a:rPr lang="en-US" dirty="0"/>
                        <a:t>0</a:t>
                      </a:r>
                    </a:p>
                  </a:txBody>
                  <a:tcPr/>
                </a:tc>
                <a:tc>
                  <a:txBody>
                    <a:bodyPr/>
                    <a:lstStyle/>
                    <a:p>
                      <a:pPr algn="ctr"/>
                      <a:r>
                        <a:rPr lang="en-US" dirty="0"/>
                        <a:t>600</a:t>
                      </a:r>
                    </a:p>
                  </a:txBody>
                  <a:tcPr/>
                </a:tc>
                <a:tc>
                  <a:txBody>
                    <a:bodyPr/>
                    <a:lstStyle/>
                    <a:p>
                      <a:pPr algn="ctr"/>
                      <a:r>
                        <a:rPr lang="en-US" dirty="0"/>
                        <a:t>-200</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5865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28600"/>
            <a:ext cx="7772400" cy="6400800"/>
          </a:xfrm>
        </p:spPr>
        <p:txBody>
          <a:bodyPr/>
          <a:lstStyle/>
          <a:p>
            <a:pPr lvl="2">
              <a:buNone/>
            </a:pPr>
            <a:endParaRPr lang="en-US" dirty="0"/>
          </a:p>
          <a:p>
            <a:pPr lvl="2"/>
            <a:r>
              <a:rPr lang="en-US" dirty="0"/>
              <a:t>The equilibrium is the point at which supply equals demand,</a:t>
            </a:r>
          </a:p>
          <a:p>
            <a:pPr lvl="4">
              <a:buNone/>
            </a:pPr>
            <a:endParaRPr lang="en-US" b="1" dirty="0"/>
          </a:p>
          <a:p>
            <a:pPr lvl="4">
              <a:buNone/>
            </a:pPr>
            <a:r>
              <a:rPr lang="en-US" b="1" dirty="0" err="1"/>
              <a:t>Q</a:t>
            </a:r>
            <a:r>
              <a:rPr lang="en-US" b="1" baseline="-25000" dirty="0" err="1"/>
              <a:t>d</a:t>
            </a:r>
            <a:r>
              <a:rPr lang="en-US" b="1" baseline="-25000" dirty="0"/>
              <a:t> </a:t>
            </a:r>
            <a:r>
              <a:rPr lang="en-US" dirty="0"/>
              <a:t>= </a:t>
            </a:r>
            <a:r>
              <a:rPr lang="en-US" b="1" dirty="0"/>
              <a:t>Q</a:t>
            </a:r>
            <a:r>
              <a:rPr lang="en-US" b="1" baseline="-25000" dirty="0"/>
              <a:t>s</a:t>
            </a:r>
          </a:p>
          <a:p>
            <a:pPr lvl="4">
              <a:buNone/>
            </a:pPr>
            <a:r>
              <a:rPr lang="en-US" b="1" dirty="0"/>
              <a:t>600 – 50P = – 200+ 150P</a:t>
            </a:r>
          </a:p>
          <a:p>
            <a:pPr lvl="4">
              <a:buNone/>
            </a:pPr>
            <a:r>
              <a:rPr lang="en-US" b="1" dirty="0"/>
              <a:t>200P =800</a:t>
            </a:r>
          </a:p>
          <a:p>
            <a:pPr lvl="4">
              <a:buNone/>
            </a:pPr>
            <a:r>
              <a:rPr lang="en-US" dirty="0"/>
              <a:t>Therefore, </a:t>
            </a:r>
            <a:r>
              <a:rPr lang="en-US" b="1" dirty="0"/>
              <a:t>P</a:t>
            </a:r>
            <a:r>
              <a:rPr lang="en-US" b="1" baseline="-25000" dirty="0"/>
              <a:t>E</a:t>
            </a:r>
            <a:r>
              <a:rPr lang="en-US" b="1" dirty="0"/>
              <a:t>= $4 </a:t>
            </a:r>
            <a:r>
              <a:rPr lang="en-US" dirty="0"/>
              <a:t>and</a:t>
            </a:r>
            <a:r>
              <a:rPr lang="en-US" b="1" dirty="0"/>
              <a:t> Q</a:t>
            </a:r>
            <a:r>
              <a:rPr lang="en-US" b="1" baseline="-25000" dirty="0"/>
              <a:t>E</a:t>
            </a:r>
            <a:r>
              <a:rPr lang="en-US" b="1" dirty="0"/>
              <a:t>= 400 units</a:t>
            </a:r>
          </a:p>
          <a:p>
            <a:pPr lvl="4">
              <a:buNone/>
            </a:pPr>
            <a:r>
              <a:rPr lang="en-US" dirty="0"/>
              <a:t>Therefore the equilibrium price is $4 and the quantity is 400 units</a:t>
            </a: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026" name="Picture 2" descr="F:\TMS Files 2011-2012\Economics\Textbook- Images\Linear Demand- Market Equilibrium.png"/>
          <p:cNvPicPr>
            <a:picLocks noChangeAspect="1" noChangeArrowheads="1"/>
          </p:cNvPicPr>
          <p:nvPr/>
        </p:nvPicPr>
        <p:blipFill>
          <a:blip r:embed="rId2" cstate="print"/>
          <a:srcRect/>
          <a:stretch>
            <a:fillRect/>
          </a:stretch>
        </p:blipFill>
        <p:spPr bwMode="auto">
          <a:xfrm>
            <a:off x="2971800" y="3361538"/>
            <a:ext cx="3547415" cy="3344035"/>
          </a:xfrm>
          <a:prstGeom prst="rect">
            <a:avLst/>
          </a:prstGeom>
          <a:noFill/>
        </p:spPr>
      </p:pic>
    </p:spTree>
    <p:extLst>
      <p:ext uri="{BB962C8B-B14F-4D97-AF65-F5344CB8AC3E}">
        <p14:creationId xmlns:p14="http://schemas.microsoft.com/office/powerpoint/2010/main" val="126992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pPr algn="ctr"/>
            <a:r>
              <a:rPr lang="en-US" u="sng" dirty="0"/>
              <a:t>Shifts in Supply and Equilibrium</a:t>
            </a:r>
          </a:p>
        </p:txBody>
      </p:sp>
      <p:sp>
        <p:nvSpPr>
          <p:cNvPr id="3" name="Content Placeholder 2"/>
          <p:cNvSpPr>
            <a:spLocks noGrp="1"/>
          </p:cNvSpPr>
          <p:nvPr>
            <p:ph sz="quarter" idx="1"/>
          </p:nvPr>
        </p:nvSpPr>
        <p:spPr>
          <a:xfrm>
            <a:off x="914400" y="1066800"/>
            <a:ext cx="7772400" cy="4953000"/>
          </a:xfrm>
        </p:spPr>
        <p:txBody>
          <a:bodyPr/>
          <a:lstStyle/>
          <a:p>
            <a:pPr lvl="2"/>
            <a:endParaRPr lang="en-US" dirty="0"/>
          </a:p>
          <a:p>
            <a:pPr lvl="2"/>
            <a:r>
              <a:rPr lang="en-US" dirty="0"/>
              <a:t>Shifts in the supply can also be illustrated using linear functions</a:t>
            </a:r>
          </a:p>
          <a:p>
            <a:pPr lvl="2"/>
            <a:endParaRPr lang="en-US" dirty="0"/>
          </a:p>
          <a:p>
            <a:pPr lvl="2"/>
            <a:r>
              <a:rPr lang="en-US" b="1" dirty="0"/>
              <a:t>Example; </a:t>
            </a:r>
            <a:r>
              <a:rPr lang="en-US" dirty="0"/>
              <a:t>Suppose the price of coffee beans increases, adding to the costs of the production of cappuccino and reducing the supply. The new supply function is </a:t>
            </a:r>
            <a:r>
              <a:rPr lang="en-US" b="1" dirty="0"/>
              <a:t>Q</a:t>
            </a:r>
            <a:r>
              <a:rPr lang="en-US" b="1" baseline="-25000" dirty="0"/>
              <a:t>s </a:t>
            </a:r>
            <a:r>
              <a:rPr lang="en-US" b="1" dirty="0"/>
              <a:t>= – 400+ 150P</a:t>
            </a:r>
          </a:p>
        </p:txBody>
      </p:sp>
      <p:graphicFrame>
        <p:nvGraphicFramePr>
          <p:cNvPr id="4" name="Table 3"/>
          <p:cNvGraphicFramePr>
            <a:graphicFrameLocks noGrp="1"/>
          </p:cNvGraphicFramePr>
          <p:nvPr/>
        </p:nvGraphicFramePr>
        <p:xfrm>
          <a:off x="1752600" y="3429000"/>
          <a:ext cx="6324599" cy="2966720"/>
        </p:xfrm>
        <a:graphic>
          <a:graphicData uri="http://schemas.openxmlformats.org/drawingml/2006/table">
            <a:tbl>
              <a:tblPr firstRow="1" bandRow="1">
                <a:tableStyleId>{5940675A-B579-460E-94D1-54222C63F5DA}</a:tableStyleId>
              </a:tblPr>
              <a:tblGrid>
                <a:gridCol w="2590799">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370840">
                <a:tc gridSpan="2">
                  <a:txBody>
                    <a:bodyPr/>
                    <a:lstStyle/>
                    <a:p>
                      <a:pPr algn="ctr"/>
                      <a:r>
                        <a:rPr lang="en-US" b="1" dirty="0"/>
                        <a:t>Linear</a:t>
                      </a:r>
                      <a:r>
                        <a:rPr lang="en-US" b="1" baseline="0" dirty="0"/>
                        <a:t> supply schedule: Cappuccinos</a:t>
                      </a:r>
                      <a:endParaRPr lang="en-US" b="1" dirty="0"/>
                    </a:p>
                  </a:txBody>
                  <a:tcPr>
                    <a:solidFill>
                      <a:schemeClr val="accent1">
                        <a:lumMod val="60000"/>
                        <a:lumOff val="40000"/>
                      </a:schemeClr>
                    </a:solidFill>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b="1" dirty="0"/>
                        <a:t>Price of</a:t>
                      </a:r>
                      <a:r>
                        <a:rPr lang="en-US" b="1" baseline="0" dirty="0"/>
                        <a:t> Cappuccinos (P)</a:t>
                      </a:r>
                      <a:endParaRPr lang="en-US" b="1" dirty="0"/>
                    </a:p>
                  </a:txBody>
                  <a:tcPr>
                    <a:solidFill>
                      <a:schemeClr val="accent1">
                        <a:lumMod val="40000"/>
                        <a:lumOff val="60000"/>
                      </a:schemeClr>
                    </a:solidFill>
                  </a:tcPr>
                </a:tc>
                <a:tc>
                  <a:txBody>
                    <a:bodyPr/>
                    <a:lstStyle/>
                    <a:p>
                      <a:pPr algn="ctr"/>
                      <a:r>
                        <a:rPr lang="en-US" b="1" dirty="0"/>
                        <a:t>Quantity</a:t>
                      </a:r>
                      <a:r>
                        <a:rPr lang="en-US" b="1" baseline="0" dirty="0"/>
                        <a:t> supplied per day (</a:t>
                      </a:r>
                      <a:r>
                        <a:rPr lang="en-US" b="1" dirty="0"/>
                        <a:t>Q</a:t>
                      </a:r>
                      <a:r>
                        <a:rPr lang="en-US" b="1" baseline="-25000" dirty="0"/>
                        <a:t>D</a:t>
                      </a:r>
                      <a:r>
                        <a:rPr lang="en-US" b="1" baseline="0" dirty="0"/>
                        <a:t>)</a:t>
                      </a:r>
                      <a:endParaRPr lang="en-US" b="1" dirty="0"/>
                    </a:p>
                  </a:txBody>
                  <a:tcPr>
                    <a:solidFill>
                      <a:schemeClr val="accent1">
                        <a:lumMod val="40000"/>
                        <a:lumOff val="60000"/>
                      </a:schemeClr>
                    </a:solidFill>
                  </a:tcPr>
                </a:tc>
                <a:extLst>
                  <a:ext uri="{0D108BD9-81ED-4DB2-BD59-A6C34878D82A}">
                    <a16:rowId xmlns:a16="http://schemas.microsoft.com/office/drawing/2014/main" val="10001"/>
                  </a:ext>
                </a:extLst>
              </a:tr>
              <a:tr h="370840">
                <a:tc>
                  <a:txBody>
                    <a:bodyPr/>
                    <a:lstStyle/>
                    <a:p>
                      <a:pPr algn="ctr"/>
                      <a:r>
                        <a:rPr lang="en-US" dirty="0"/>
                        <a:t>10</a:t>
                      </a:r>
                    </a:p>
                  </a:txBody>
                  <a:tcPr/>
                </a:tc>
                <a:tc>
                  <a:txBody>
                    <a:bodyPr/>
                    <a:lstStyle/>
                    <a:p>
                      <a:pPr algn="ctr"/>
                      <a:r>
                        <a:rPr lang="en-US" dirty="0"/>
                        <a:t>1100</a:t>
                      </a:r>
                    </a:p>
                  </a:txBody>
                  <a:tcPr/>
                </a:tc>
                <a:extLst>
                  <a:ext uri="{0D108BD9-81ED-4DB2-BD59-A6C34878D82A}">
                    <a16:rowId xmlns:a16="http://schemas.microsoft.com/office/drawing/2014/main" val="10002"/>
                  </a:ext>
                </a:extLst>
              </a:tr>
              <a:tr h="370840">
                <a:tc>
                  <a:txBody>
                    <a:bodyPr/>
                    <a:lstStyle/>
                    <a:p>
                      <a:pPr algn="ctr"/>
                      <a:r>
                        <a:rPr lang="en-US" dirty="0"/>
                        <a:t>8</a:t>
                      </a:r>
                    </a:p>
                  </a:txBody>
                  <a:tcPr/>
                </a:tc>
                <a:tc>
                  <a:txBody>
                    <a:bodyPr/>
                    <a:lstStyle/>
                    <a:p>
                      <a:pPr algn="ctr"/>
                      <a:r>
                        <a:rPr lang="en-US" dirty="0"/>
                        <a:t>800</a:t>
                      </a:r>
                    </a:p>
                  </a:txBody>
                  <a:tcPr/>
                </a:tc>
                <a:extLst>
                  <a:ext uri="{0D108BD9-81ED-4DB2-BD59-A6C34878D82A}">
                    <a16:rowId xmlns:a16="http://schemas.microsoft.com/office/drawing/2014/main" val="10003"/>
                  </a:ext>
                </a:extLst>
              </a:tr>
              <a:tr h="370840">
                <a:tc>
                  <a:txBody>
                    <a:bodyPr/>
                    <a:lstStyle/>
                    <a:p>
                      <a:pPr algn="ctr"/>
                      <a:r>
                        <a:rPr lang="en-US" dirty="0"/>
                        <a:t>6</a:t>
                      </a:r>
                    </a:p>
                  </a:txBody>
                  <a:tcPr/>
                </a:tc>
                <a:tc>
                  <a:txBody>
                    <a:bodyPr/>
                    <a:lstStyle/>
                    <a:p>
                      <a:pPr algn="ctr"/>
                      <a:r>
                        <a:rPr lang="en-US" dirty="0"/>
                        <a:t>500</a:t>
                      </a:r>
                    </a:p>
                  </a:txBody>
                  <a:tcPr/>
                </a:tc>
                <a:extLst>
                  <a:ext uri="{0D108BD9-81ED-4DB2-BD59-A6C34878D82A}">
                    <a16:rowId xmlns:a16="http://schemas.microsoft.com/office/drawing/2014/main" val="10004"/>
                  </a:ext>
                </a:extLst>
              </a:tr>
              <a:tr h="370840">
                <a:tc>
                  <a:txBody>
                    <a:bodyPr/>
                    <a:lstStyle/>
                    <a:p>
                      <a:pPr algn="ctr"/>
                      <a:r>
                        <a:rPr lang="en-US" dirty="0"/>
                        <a:t>4</a:t>
                      </a:r>
                    </a:p>
                  </a:txBody>
                  <a:tcPr/>
                </a:tc>
                <a:tc>
                  <a:txBody>
                    <a:bodyPr/>
                    <a:lstStyle/>
                    <a:p>
                      <a:pPr algn="ctr"/>
                      <a:r>
                        <a:rPr lang="en-US" dirty="0"/>
                        <a:t>200</a:t>
                      </a:r>
                    </a:p>
                  </a:txBody>
                  <a:tcPr/>
                </a:tc>
                <a:extLst>
                  <a:ext uri="{0D108BD9-81ED-4DB2-BD59-A6C34878D82A}">
                    <a16:rowId xmlns:a16="http://schemas.microsoft.com/office/drawing/2014/main" val="10005"/>
                  </a:ext>
                </a:extLst>
              </a:tr>
              <a:tr h="370840">
                <a:tc>
                  <a:txBody>
                    <a:bodyPr/>
                    <a:lstStyle/>
                    <a:p>
                      <a:pPr algn="ctr"/>
                      <a:r>
                        <a:rPr lang="en-US" dirty="0"/>
                        <a:t>2</a:t>
                      </a:r>
                    </a:p>
                  </a:txBody>
                  <a:tcPr/>
                </a:tc>
                <a:tc>
                  <a:txBody>
                    <a:bodyPr/>
                    <a:lstStyle/>
                    <a:p>
                      <a:pPr algn="ctr"/>
                      <a:r>
                        <a:rPr lang="en-US" dirty="0"/>
                        <a:t>-100</a:t>
                      </a:r>
                    </a:p>
                  </a:txBody>
                  <a:tcPr/>
                </a:tc>
                <a:extLst>
                  <a:ext uri="{0D108BD9-81ED-4DB2-BD59-A6C34878D82A}">
                    <a16:rowId xmlns:a16="http://schemas.microsoft.com/office/drawing/2014/main" val="10006"/>
                  </a:ext>
                </a:extLst>
              </a:tr>
              <a:tr h="370840">
                <a:tc>
                  <a:txBody>
                    <a:bodyPr/>
                    <a:lstStyle/>
                    <a:p>
                      <a:pPr algn="ctr"/>
                      <a:r>
                        <a:rPr lang="en-US" dirty="0"/>
                        <a:t>0</a:t>
                      </a:r>
                    </a:p>
                  </a:txBody>
                  <a:tcPr/>
                </a:tc>
                <a:tc>
                  <a:txBody>
                    <a:bodyPr/>
                    <a:lstStyle/>
                    <a:p>
                      <a:pPr algn="ctr"/>
                      <a:r>
                        <a:rPr lang="en-US" dirty="0"/>
                        <a:t>-400</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2944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28600"/>
            <a:ext cx="7772400" cy="6477000"/>
          </a:xfrm>
        </p:spPr>
        <p:txBody>
          <a:bodyPr>
            <a:normAutofit/>
          </a:bodyPr>
          <a:lstStyle/>
          <a:p>
            <a:pPr lvl="4"/>
            <a:r>
              <a:rPr lang="en-US" dirty="0"/>
              <a:t>Solving the new equilibrium,</a:t>
            </a:r>
          </a:p>
          <a:p>
            <a:pPr lvl="4">
              <a:buNone/>
            </a:pPr>
            <a:r>
              <a:rPr lang="en-US" b="1" dirty="0"/>
              <a:t>	</a:t>
            </a:r>
            <a:r>
              <a:rPr lang="en-US" b="1" dirty="0" err="1"/>
              <a:t>Q</a:t>
            </a:r>
            <a:r>
              <a:rPr lang="en-US" b="1" baseline="-25000" dirty="0" err="1"/>
              <a:t>d</a:t>
            </a:r>
            <a:r>
              <a:rPr lang="en-US" b="1" baseline="-25000" dirty="0"/>
              <a:t> </a:t>
            </a:r>
            <a:r>
              <a:rPr lang="en-US" dirty="0"/>
              <a:t>= </a:t>
            </a:r>
            <a:r>
              <a:rPr lang="en-US" b="1" dirty="0"/>
              <a:t>Q</a:t>
            </a:r>
            <a:r>
              <a:rPr lang="en-US" b="1" baseline="-25000" dirty="0"/>
              <a:t>s</a:t>
            </a:r>
          </a:p>
          <a:p>
            <a:pPr lvl="4">
              <a:buNone/>
            </a:pPr>
            <a:r>
              <a:rPr lang="en-US" b="1" dirty="0"/>
              <a:t>	600 – 50P = – 400+ 150P</a:t>
            </a:r>
          </a:p>
          <a:p>
            <a:pPr lvl="4">
              <a:buNone/>
            </a:pPr>
            <a:r>
              <a:rPr lang="en-US" b="1" dirty="0"/>
              <a:t>	200P =1000</a:t>
            </a:r>
          </a:p>
          <a:p>
            <a:pPr lvl="4">
              <a:buNone/>
            </a:pPr>
            <a:r>
              <a:rPr lang="en-US" dirty="0"/>
              <a:t>	Therefore, </a:t>
            </a:r>
            <a:r>
              <a:rPr lang="en-US" b="1" dirty="0"/>
              <a:t>P</a:t>
            </a:r>
            <a:r>
              <a:rPr lang="en-US" b="1" baseline="-25000" dirty="0"/>
              <a:t>E</a:t>
            </a:r>
            <a:r>
              <a:rPr lang="en-US" b="1" dirty="0"/>
              <a:t>= $5 </a:t>
            </a:r>
            <a:r>
              <a:rPr lang="en-US" dirty="0"/>
              <a:t>and</a:t>
            </a:r>
            <a:r>
              <a:rPr lang="en-US" b="1" dirty="0"/>
              <a:t> Q</a:t>
            </a:r>
            <a:r>
              <a:rPr lang="en-US" b="1" baseline="-25000" dirty="0"/>
              <a:t>E</a:t>
            </a:r>
            <a:r>
              <a:rPr lang="en-US" b="1" dirty="0"/>
              <a:t>= 350 units</a:t>
            </a:r>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endParaRPr lang="en-US" dirty="0"/>
          </a:p>
          <a:p>
            <a:pPr lvl="4"/>
            <a:r>
              <a:rPr lang="en-US" dirty="0"/>
              <a:t>The price rises until the market is cleared, with all excess demand eliminated</a:t>
            </a:r>
          </a:p>
        </p:txBody>
      </p:sp>
      <p:pic>
        <p:nvPicPr>
          <p:cNvPr id="5" name="Picture 2" descr="F:\TMS Files 2011-2012\Economics\Textbook- Images\Linear Demand- Market Equilibrium (Supply Shift).png"/>
          <p:cNvPicPr>
            <a:picLocks noChangeAspect="1" noChangeArrowheads="1"/>
          </p:cNvPicPr>
          <p:nvPr/>
        </p:nvPicPr>
        <p:blipFill>
          <a:blip r:embed="rId2" cstate="print"/>
          <a:stretch>
            <a:fillRect/>
          </a:stretch>
        </p:blipFill>
        <p:spPr bwMode="auto">
          <a:xfrm>
            <a:off x="2209800" y="2133600"/>
            <a:ext cx="3809999" cy="3591566"/>
          </a:xfrm>
          <a:prstGeom prst="rect">
            <a:avLst/>
          </a:prstGeom>
          <a:noFill/>
        </p:spPr>
      </p:pic>
    </p:spTree>
    <p:extLst>
      <p:ext uri="{BB962C8B-B14F-4D97-AF65-F5344CB8AC3E}">
        <p14:creationId xmlns:p14="http://schemas.microsoft.com/office/powerpoint/2010/main" val="134892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pPr algn="ctr"/>
            <a:r>
              <a:rPr lang="en-US" u="sng" dirty="0"/>
              <a:t>Shifts in Demand and Equilibrium</a:t>
            </a:r>
          </a:p>
        </p:txBody>
      </p:sp>
      <p:sp>
        <p:nvSpPr>
          <p:cNvPr id="3" name="Content Placeholder 2"/>
          <p:cNvSpPr>
            <a:spLocks noGrp="1"/>
          </p:cNvSpPr>
          <p:nvPr>
            <p:ph sz="quarter" idx="1"/>
          </p:nvPr>
        </p:nvSpPr>
        <p:spPr>
          <a:xfrm>
            <a:off x="914400" y="1143000"/>
            <a:ext cx="7772400" cy="5486400"/>
          </a:xfrm>
        </p:spPr>
        <p:txBody>
          <a:bodyPr/>
          <a:lstStyle/>
          <a:p>
            <a:pPr lvl="2"/>
            <a:endParaRPr lang="en-US" dirty="0"/>
          </a:p>
          <a:p>
            <a:pPr lvl="2"/>
            <a:r>
              <a:rPr lang="en-US" dirty="0"/>
              <a:t>Changes in demand will also effect the equilibrium price and quantity</a:t>
            </a:r>
          </a:p>
          <a:p>
            <a:pPr lvl="2"/>
            <a:endParaRPr lang="en-US" dirty="0"/>
          </a:p>
          <a:p>
            <a:pPr lvl="2"/>
            <a:r>
              <a:rPr lang="en-US" b="1" dirty="0"/>
              <a:t>Example; </a:t>
            </a:r>
            <a:r>
              <a:rPr lang="en-US" dirty="0"/>
              <a:t>Suppose a decrease in the demand for cappuccinos shifts the demand curve to the right. In addition, the demand curve becomes less elastic. The new demand function is </a:t>
            </a:r>
            <a:r>
              <a:rPr lang="en-US" b="1" dirty="0" err="1"/>
              <a:t>Q</a:t>
            </a:r>
            <a:r>
              <a:rPr lang="en-US" b="1" baseline="-25000" dirty="0" err="1"/>
              <a:t>d</a:t>
            </a:r>
            <a:r>
              <a:rPr lang="en-US" b="1" baseline="-25000" dirty="0"/>
              <a:t> </a:t>
            </a:r>
            <a:r>
              <a:rPr lang="en-US" b="1" dirty="0"/>
              <a:t>= 400 – 25P </a:t>
            </a:r>
          </a:p>
          <a:p>
            <a:pPr lvl="4"/>
            <a:endParaRPr lang="en-US" b="1" dirty="0"/>
          </a:p>
          <a:p>
            <a:pPr lvl="4"/>
            <a:r>
              <a:rPr lang="en-US" dirty="0"/>
              <a:t>Solving the new equilibrium algebraically,</a:t>
            </a:r>
          </a:p>
          <a:p>
            <a:pPr lvl="4">
              <a:buNone/>
            </a:pPr>
            <a:endParaRPr lang="en-US" dirty="0"/>
          </a:p>
          <a:p>
            <a:pPr lvl="4">
              <a:buNone/>
            </a:pPr>
            <a:r>
              <a:rPr lang="en-US" b="1" dirty="0"/>
              <a:t>	</a:t>
            </a:r>
            <a:r>
              <a:rPr lang="en-US" b="1" dirty="0" err="1"/>
              <a:t>Q</a:t>
            </a:r>
            <a:r>
              <a:rPr lang="en-US" b="1" baseline="-25000" dirty="0" err="1"/>
              <a:t>d</a:t>
            </a:r>
            <a:r>
              <a:rPr lang="en-US" b="1" baseline="-25000" dirty="0"/>
              <a:t> </a:t>
            </a:r>
            <a:r>
              <a:rPr lang="en-US" dirty="0"/>
              <a:t>= </a:t>
            </a:r>
            <a:r>
              <a:rPr lang="en-US" b="1" dirty="0"/>
              <a:t>Q</a:t>
            </a:r>
            <a:r>
              <a:rPr lang="en-US" b="1" baseline="-25000" dirty="0"/>
              <a:t>s</a:t>
            </a:r>
          </a:p>
          <a:p>
            <a:pPr lvl="4">
              <a:buNone/>
            </a:pPr>
            <a:r>
              <a:rPr lang="en-US" b="1" dirty="0"/>
              <a:t>	400 – 25P = – 200+ 150P</a:t>
            </a:r>
          </a:p>
          <a:p>
            <a:pPr lvl="4">
              <a:buNone/>
            </a:pPr>
            <a:r>
              <a:rPr lang="en-US" b="1" dirty="0"/>
              <a:t>	600P =175</a:t>
            </a:r>
          </a:p>
          <a:p>
            <a:pPr lvl="4">
              <a:buNone/>
            </a:pPr>
            <a:endParaRPr lang="en-US" b="1" dirty="0"/>
          </a:p>
          <a:p>
            <a:pPr lvl="4">
              <a:buNone/>
            </a:pPr>
            <a:r>
              <a:rPr lang="en-US" dirty="0"/>
              <a:t>	Therefore, </a:t>
            </a:r>
            <a:r>
              <a:rPr lang="en-US" b="1" dirty="0"/>
              <a:t>P</a:t>
            </a:r>
            <a:r>
              <a:rPr lang="en-US" b="1" baseline="-25000" dirty="0"/>
              <a:t>E</a:t>
            </a:r>
            <a:r>
              <a:rPr lang="en-US" b="1" dirty="0"/>
              <a:t>= $3.43 </a:t>
            </a:r>
            <a:r>
              <a:rPr lang="en-US" dirty="0"/>
              <a:t>and</a:t>
            </a:r>
            <a:r>
              <a:rPr lang="en-US" b="1" dirty="0"/>
              <a:t> Q</a:t>
            </a:r>
            <a:r>
              <a:rPr lang="en-US" b="1" baseline="-25000" dirty="0"/>
              <a:t>E</a:t>
            </a:r>
            <a:r>
              <a:rPr lang="en-US" b="1" dirty="0"/>
              <a:t>= 314 units</a:t>
            </a:r>
          </a:p>
          <a:p>
            <a:pPr lvl="4"/>
            <a:endParaRPr lang="en-US" dirty="0"/>
          </a:p>
          <a:p>
            <a:pPr lvl="4"/>
            <a:endParaRPr lang="en-US" dirty="0"/>
          </a:p>
        </p:txBody>
      </p:sp>
    </p:spTree>
    <p:extLst>
      <p:ext uri="{BB962C8B-B14F-4D97-AF65-F5344CB8AC3E}">
        <p14:creationId xmlns:p14="http://schemas.microsoft.com/office/powerpoint/2010/main" val="410341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28600"/>
            <a:ext cx="7772400" cy="5791200"/>
          </a:xfrm>
        </p:spPr>
        <p:txBody>
          <a:bodyPr/>
          <a:lstStyle/>
          <a:p>
            <a:pPr lvl="2"/>
            <a:endParaRPr lang="en-US" dirty="0"/>
          </a:p>
          <a:p>
            <a:pPr lvl="2"/>
            <a:r>
              <a:rPr lang="en-US" dirty="0"/>
              <a:t>The decrease in demand causes the price of cappuccinos to fall from $4 to $3.43 and the equilibrium quantity to decrease from 400 to 314 drinks</a:t>
            </a:r>
          </a:p>
        </p:txBody>
      </p:sp>
      <p:pic>
        <p:nvPicPr>
          <p:cNvPr id="3074" name="Picture 2" descr="F:\TMS Files 2011-2012\Economics\Textbook- Images\Linear Demand- Market Equilibrium (Shift in Demand).png"/>
          <p:cNvPicPr>
            <a:picLocks noChangeAspect="1" noChangeArrowheads="1"/>
          </p:cNvPicPr>
          <p:nvPr/>
        </p:nvPicPr>
        <p:blipFill>
          <a:blip r:embed="rId2" cstate="print"/>
          <a:srcRect/>
          <a:stretch>
            <a:fillRect/>
          </a:stretch>
        </p:blipFill>
        <p:spPr bwMode="auto">
          <a:xfrm>
            <a:off x="2438400" y="1654556"/>
            <a:ext cx="5147615" cy="4852493"/>
          </a:xfrm>
          <a:prstGeom prst="rect">
            <a:avLst/>
          </a:prstGeom>
          <a:noFill/>
        </p:spPr>
      </p:pic>
    </p:spTree>
    <p:extLst>
      <p:ext uri="{BB962C8B-B14F-4D97-AF65-F5344CB8AC3E}">
        <p14:creationId xmlns:p14="http://schemas.microsoft.com/office/powerpoint/2010/main" val="331684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Tax &amp; Subsidies and Linear Functions</a:t>
            </a:r>
          </a:p>
        </p:txBody>
      </p:sp>
    </p:spTree>
    <p:extLst>
      <p:ext uri="{BB962C8B-B14F-4D97-AF65-F5344CB8AC3E}">
        <p14:creationId xmlns:p14="http://schemas.microsoft.com/office/powerpoint/2010/main" val="1092369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Overview</a:t>
            </a:r>
          </a:p>
        </p:txBody>
      </p:sp>
      <p:sp>
        <p:nvSpPr>
          <p:cNvPr id="3" name="Content Placeholder 2"/>
          <p:cNvSpPr>
            <a:spLocks noGrp="1"/>
          </p:cNvSpPr>
          <p:nvPr>
            <p:ph sz="quarter" idx="1"/>
          </p:nvPr>
        </p:nvSpPr>
        <p:spPr/>
        <p:txBody>
          <a:bodyPr/>
          <a:lstStyle/>
          <a:p>
            <a:pPr lvl="2"/>
            <a:endParaRPr lang="en-US" dirty="0"/>
          </a:p>
          <a:p>
            <a:pPr lvl="2"/>
            <a:r>
              <a:rPr lang="en-US" dirty="0"/>
              <a:t>Given a supply function of the general form </a:t>
            </a:r>
            <a:r>
              <a:rPr lang="en-US" b="1" dirty="0"/>
              <a:t>Q</a:t>
            </a:r>
            <a:r>
              <a:rPr lang="en-US" b="1" baseline="-25000" dirty="0"/>
              <a:t>S</a:t>
            </a:r>
            <a:r>
              <a:rPr lang="en-US" b="1" dirty="0"/>
              <a:t> = c + </a:t>
            </a:r>
            <a:r>
              <a:rPr lang="en-US" b="1" dirty="0" err="1"/>
              <a:t>dP</a:t>
            </a:r>
            <a:endParaRPr lang="en-US" b="1" dirty="0"/>
          </a:p>
          <a:p>
            <a:pPr marL="594360" lvl="2" indent="0">
              <a:buNone/>
            </a:pPr>
            <a:endParaRPr lang="en-US" dirty="0"/>
          </a:p>
          <a:p>
            <a:pPr lvl="4"/>
            <a:r>
              <a:rPr lang="en-US" dirty="0"/>
              <a:t>Whenever there is a </a:t>
            </a:r>
            <a:r>
              <a:rPr lang="en-US" i="1" dirty="0"/>
              <a:t>downward shift </a:t>
            </a:r>
            <a:r>
              <a:rPr lang="en-US" dirty="0"/>
              <a:t>of the function by </a:t>
            </a:r>
            <a:r>
              <a:rPr lang="en-US" b="1" dirty="0"/>
              <a:t>s</a:t>
            </a:r>
            <a:r>
              <a:rPr lang="en-US" dirty="0"/>
              <a:t> units, where </a:t>
            </a:r>
            <a:r>
              <a:rPr lang="en-US" b="1" dirty="0"/>
              <a:t>s </a:t>
            </a:r>
            <a:r>
              <a:rPr lang="en-US" dirty="0"/>
              <a:t>is the subsidy per unit we replace </a:t>
            </a:r>
            <a:r>
              <a:rPr lang="en-US" b="1" dirty="0"/>
              <a:t>P</a:t>
            </a:r>
            <a:r>
              <a:rPr lang="en-US" dirty="0"/>
              <a:t> by </a:t>
            </a:r>
            <a:r>
              <a:rPr lang="en-US" b="1" dirty="0"/>
              <a:t>P + s</a:t>
            </a:r>
            <a:r>
              <a:rPr lang="en-US" dirty="0"/>
              <a:t>. The new supply function therefore becomes </a:t>
            </a:r>
            <a:r>
              <a:rPr lang="en-US" b="1" dirty="0"/>
              <a:t>Q</a:t>
            </a:r>
            <a:r>
              <a:rPr lang="en-US" b="1" baseline="-25000" dirty="0"/>
              <a:t>S</a:t>
            </a:r>
            <a:r>
              <a:rPr lang="en-US" b="1" dirty="0"/>
              <a:t> = c + d(P + s)</a:t>
            </a:r>
            <a:r>
              <a:rPr lang="en-US" dirty="0"/>
              <a:t>.</a:t>
            </a:r>
          </a:p>
          <a:p>
            <a:pPr lvl="2"/>
            <a:endParaRPr lang="en-US" b="1" dirty="0"/>
          </a:p>
          <a:p>
            <a:pPr lvl="4"/>
            <a:r>
              <a:rPr lang="en-US" dirty="0"/>
              <a:t>Whenever there is a </a:t>
            </a:r>
            <a:r>
              <a:rPr lang="en-US" i="1" dirty="0"/>
              <a:t>upward shift </a:t>
            </a:r>
            <a:r>
              <a:rPr lang="en-US" dirty="0"/>
              <a:t>of the function by </a:t>
            </a:r>
            <a:r>
              <a:rPr lang="en-US" b="1" dirty="0"/>
              <a:t>t</a:t>
            </a:r>
            <a:r>
              <a:rPr lang="en-US" dirty="0"/>
              <a:t> units, where </a:t>
            </a:r>
            <a:r>
              <a:rPr lang="en-US" b="1" dirty="0"/>
              <a:t>t</a:t>
            </a:r>
            <a:r>
              <a:rPr lang="en-US" dirty="0"/>
              <a:t> is the tax per unit we replace </a:t>
            </a:r>
            <a:r>
              <a:rPr lang="en-US" b="1" dirty="0"/>
              <a:t>P</a:t>
            </a:r>
            <a:r>
              <a:rPr lang="en-US" dirty="0"/>
              <a:t> by </a:t>
            </a:r>
            <a:r>
              <a:rPr lang="en-US" b="1" dirty="0"/>
              <a:t>P − t</a:t>
            </a:r>
            <a:r>
              <a:rPr lang="en-US" dirty="0"/>
              <a:t>. The new supply function therefore becomes </a:t>
            </a:r>
            <a:r>
              <a:rPr lang="en-US" b="1" dirty="0"/>
              <a:t>Q</a:t>
            </a:r>
            <a:r>
              <a:rPr lang="en-US" b="1" baseline="-25000" dirty="0"/>
              <a:t>S</a:t>
            </a:r>
            <a:r>
              <a:rPr lang="en-US" b="1" dirty="0"/>
              <a:t> = c + d(P − t)</a:t>
            </a:r>
            <a:r>
              <a:rPr lang="en-US" dirty="0"/>
              <a:t>.</a:t>
            </a:r>
          </a:p>
          <a:p>
            <a:pPr lvl="2"/>
            <a:endParaRPr lang="en-US" b="1" dirty="0"/>
          </a:p>
          <a:p>
            <a:pPr lvl="2"/>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03242173"/>
              </p:ext>
            </p:extLst>
          </p:nvPr>
        </p:nvGraphicFramePr>
        <p:xfrm>
          <a:off x="2286000" y="5181600"/>
          <a:ext cx="5334000" cy="111252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pPr algn="ctr"/>
                      <a:r>
                        <a:rPr lang="en-US" dirty="0"/>
                        <a:t>Original Function</a:t>
                      </a:r>
                    </a:p>
                  </a:txBody>
                  <a:tcPr/>
                </a:tc>
                <a:tc>
                  <a:txBody>
                    <a:bodyPr/>
                    <a:lstStyle/>
                    <a:p>
                      <a:pPr algn="ctr"/>
                      <a:r>
                        <a:rPr lang="en-US" dirty="0"/>
                        <a:t>Revised Function</a:t>
                      </a:r>
                    </a:p>
                  </a:txBody>
                  <a:tcPr/>
                </a:tc>
                <a:extLst>
                  <a:ext uri="{0D108BD9-81ED-4DB2-BD59-A6C34878D82A}">
                    <a16:rowId xmlns:a16="http://schemas.microsoft.com/office/drawing/2014/main" val="10000"/>
                  </a:ext>
                </a:extLst>
              </a:tr>
              <a:tr h="370840">
                <a:tc>
                  <a:txBody>
                    <a:bodyPr/>
                    <a:lstStyle/>
                    <a:p>
                      <a:r>
                        <a:rPr lang="en-US" dirty="0"/>
                        <a:t>Taxes (</a:t>
                      </a:r>
                      <a:r>
                        <a:rPr lang="en-US" b="1" dirty="0"/>
                        <a:t>t</a:t>
                      </a:r>
                      <a:r>
                        <a:rPr lang="en-US" dirty="0"/>
                        <a:t>)</a:t>
                      </a:r>
                    </a:p>
                  </a:txBody>
                  <a:tcPr/>
                </a:tc>
                <a:tc>
                  <a:txBody>
                    <a:bodyPr/>
                    <a:lstStyle/>
                    <a:p>
                      <a:pPr algn="ctr"/>
                      <a:r>
                        <a:rPr lang="en-US" b="1" dirty="0"/>
                        <a:t>Q</a:t>
                      </a:r>
                      <a:r>
                        <a:rPr lang="en-US" b="1" baseline="-25000" dirty="0"/>
                        <a:t>s</a:t>
                      </a:r>
                      <a:r>
                        <a:rPr lang="en-US" b="1" dirty="0"/>
                        <a:t> = c + </a:t>
                      </a:r>
                      <a:r>
                        <a:rPr lang="en-US" b="1" dirty="0" err="1"/>
                        <a:t>dP</a:t>
                      </a:r>
                      <a:endParaRPr lang="en-US" dirty="0"/>
                    </a:p>
                  </a:txBody>
                  <a:tcPr/>
                </a:tc>
                <a:tc>
                  <a:txBody>
                    <a:bodyPr/>
                    <a:lstStyle/>
                    <a:p>
                      <a:pPr algn="ctr"/>
                      <a:r>
                        <a:rPr lang="en-US" b="1" dirty="0"/>
                        <a:t>Q</a:t>
                      </a:r>
                      <a:r>
                        <a:rPr lang="en-US" b="1" baseline="-25000" dirty="0"/>
                        <a:t>s</a:t>
                      </a:r>
                      <a:r>
                        <a:rPr lang="en-US" b="1" dirty="0"/>
                        <a:t> = c + d(P</a:t>
                      </a:r>
                      <a:r>
                        <a:rPr lang="en-US" b="1" baseline="0" dirty="0"/>
                        <a:t> − t)</a:t>
                      </a:r>
                      <a:endParaRPr lang="en-US" dirty="0"/>
                    </a:p>
                  </a:txBody>
                  <a:tcPr/>
                </a:tc>
                <a:extLst>
                  <a:ext uri="{0D108BD9-81ED-4DB2-BD59-A6C34878D82A}">
                    <a16:rowId xmlns:a16="http://schemas.microsoft.com/office/drawing/2014/main" val="10001"/>
                  </a:ext>
                </a:extLst>
              </a:tr>
              <a:tr h="370840">
                <a:tc>
                  <a:txBody>
                    <a:bodyPr/>
                    <a:lstStyle/>
                    <a:p>
                      <a:r>
                        <a:rPr lang="en-US" dirty="0"/>
                        <a:t>Subsidy (</a:t>
                      </a:r>
                      <a:r>
                        <a:rPr lang="en-US" b="1" dirty="0"/>
                        <a:t>s</a:t>
                      </a:r>
                      <a:r>
                        <a:rPr lang="en-US" dirty="0"/>
                        <a:t>)</a:t>
                      </a:r>
                    </a:p>
                  </a:txBody>
                  <a:tcPr/>
                </a:tc>
                <a:tc>
                  <a:txBody>
                    <a:bodyPr/>
                    <a:lstStyle/>
                    <a:p>
                      <a:pPr algn="ctr"/>
                      <a:r>
                        <a:rPr lang="en-US" b="1" dirty="0"/>
                        <a:t>Q</a:t>
                      </a:r>
                      <a:r>
                        <a:rPr lang="en-US" b="1" baseline="-25000" dirty="0"/>
                        <a:t>s</a:t>
                      </a:r>
                      <a:r>
                        <a:rPr lang="en-US" b="1" dirty="0"/>
                        <a:t> = c + </a:t>
                      </a:r>
                      <a:r>
                        <a:rPr lang="en-US" b="1" dirty="0" err="1"/>
                        <a:t>dP</a:t>
                      </a:r>
                      <a:endParaRPr lang="en-US" dirty="0"/>
                    </a:p>
                  </a:txBody>
                  <a:tcPr/>
                </a:tc>
                <a:tc>
                  <a:txBody>
                    <a:bodyPr/>
                    <a:lstStyle/>
                    <a:p>
                      <a:pPr algn="ctr"/>
                      <a:r>
                        <a:rPr lang="en-US" b="1" dirty="0"/>
                        <a:t>Q</a:t>
                      </a:r>
                      <a:r>
                        <a:rPr lang="en-US" b="1" baseline="-25000" dirty="0"/>
                        <a:t>s</a:t>
                      </a:r>
                      <a:r>
                        <a:rPr lang="en-US" b="1" dirty="0"/>
                        <a:t> = c + d(P</a:t>
                      </a:r>
                      <a:r>
                        <a:rPr lang="en-US" b="1" baseline="0" dirty="0"/>
                        <a:t> + s)</a:t>
                      </a:r>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5223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Recap- Indirect Taxes</a:t>
            </a:r>
          </a:p>
        </p:txBody>
      </p:sp>
      <p:pic>
        <p:nvPicPr>
          <p:cNvPr id="1026" name="Picture 2" descr="C:\Users\bkenny\Desktop\Specific Ta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76399"/>
            <a:ext cx="6851577" cy="4946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965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Typical Demand Function</a:t>
            </a:r>
          </a:p>
        </p:txBody>
      </p:sp>
      <p:sp>
        <p:nvSpPr>
          <p:cNvPr id="3" name="Content Placeholder 2"/>
          <p:cNvSpPr>
            <a:spLocks noGrp="1"/>
          </p:cNvSpPr>
          <p:nvPr>
            <p:ph sz="quarter" idx="1"/>
          </p:nvPr>
        </p:nvSpPr>
        <p:spPr>
          <a:xfrm>
            <a:off x="914400" y="1447800"/>
            <a:ext cx="7772400" cy="5105400"/>
          </a:xfrm>
        </p:spPr>
        <p:txBody>
          <a:bodyPr/>
          <a:lstStyle/>
          <a:p>
            <a:pPr lvl="2"/>
            <a:endParaRPr lang="en-US" dirty="0"/>
          </a:p>
          <a:p>
            <a:pPr lvl="2"/>
            <a:r>
              <a:rPr lang="en-US" dirty="0"/>
              <a:t>Demand for a good can be expressed using mathematical functions</a:t>
            </a:r>
          </a:p>
          <a:p>
            <a:pPr lvl="2"/>
            <a:endParaRPr lang="en-US" dirty="0"/>
          </a:p>
          <a:p>
            <a:pPr lvl="2"/>
            <a:r>
              <a:rPr lang="en-US" dirty="0"/>
              <a:t>A typical demand function looks like </a:t>
            </a:r>
            <a:r>
              <a:rPr lang="en-US" b="1" dirty="0"/>
              <a:t>Q</a:t>
            </a:r>
            <a:r>
              <a:rPr lang="en-US" b="1" baseline="-25000" dirty="0"/>
              <a:t>D</a:t>
            </a:r>
            <a:r>
              <a:rPr lang="en-US" b="1" dirty="0"/>
              <a:t> = a – </a:t>
            </a:r>
            <a:r>
              <a:rPr lang="en-US" b="1" dirty="0" err="1"/>
              <a:t>bP</a:t>
            </a:r>
            <a:r>
              <a:rPr lang="en-US" b="1" dirty="0"/>
              <a:t>  </a:t>
            </a:r>
            <a:r>
              <a:rPr lang="en-US" dirty="0"/>
              <a:t>where,</a:t>
            </a:r>
            <a:endParaRPr lang="en-US" b="1" dirty="0"/>
          </a:p>
          <a:p>
            <a:pPr lvl="4"/>
            <a:endParaRPr lang="en-US" b="1" dirty="0"/>
          </a:p>
          <a:p>
            <a:pPr lvl="4"/>
            <a:r>
              <a:rPr lang="en-US" dirty="0"/>
              <a:t> </a:t>
            </a:r>
            <a:r>
              <a:rPr lang="en-US" b="1" dirty="0"/>
              <a:t>Q</a:t>
            </a:r>
            <a:r>
              <a:rPr lang="en-US" b="1" baseline="-25000" dirty="0"/>
              <a:t>D</a:t>
            </a:r>
            <a:r>
              <a:rPr lang="en-US" b="1" dirty="0"/>
              <a:t> </a:t>
            </a:r>
            <a:r>
              <a:rPr lang="en-US" dirty="0"/>
              <a:t>represents the quantity demanded</a:t>
            </a:r>
          </a:p>
          <a:p>
            <a:pPr lvl="4"/>
            <a:endParaRPr lang="en-US" dirty="0"/>
          </a:p>
          <a:p>
            <a:pPr lvl="4"/>
            <a:r>
              <a:rPr lang="en-US" b="1" dirty="0"/>
              <a:t>a </a:t>
            </a:r>
            <a:r>
              <a:rPr lang="en-US" dirty="0"/>
              <a:t>represents the autonomous level of demand, or the quantity demanded if the price were zero (</a:t>
            </a:r>
            <a:r>
              <a:rPr lang="en-US" b="1" dirty="0"/>
              <a:t>Q-intercept</a:t>
            </a:r>
            <a:r>
              <a:rPr lang="en-US" dirty="0"/>
              <a:t>)</a:t>
            </a:r>
          </a:p>
          <a:p>
            <a:pPr lvl="4"/>
            <a:endParaRPr lang="en-US" b="1" dirty="0"/>
          </a:p>
          <a:p>
            <a:pPr lvl="4"/>
            <a:r>
              <a:rPr lang="en-US" b="1" dirty="0"/>
              <a:t>b </a:t>
            </a:r>
            <a:r>
              <a:rPr lang="en-US" dirty="0"/>
              <a:t>represents the change in quantity demanded resulting from a change in price (the slope calculated as ∆</a:t>
            </a:r>
            <a:r>
              <a:rPr lang="en-US" b="1" dirty="0"/>
              <a:t>Q</a:t>
            </a:r>
            <a:r>
              <a:rPr lang="en-US" b="1" baseline="-25000" dirty="0"/>
              <a:t>d</a:t>
            </a:r>
            <a:r>
              <a:rPr lang="en-US" dirty="0"/>
              <a:t>/∆P)</a:t>
            </a:r>
          </a:p>
          <a:p>
            <a:pPr lvl="4"/>
            <a:endParaRPr lang="en-US" b="1" dirty="0"/>
          </a:p>
          <a:p>
            <a:pPr lvl="4"/>
            <a:r>
              <a:rPr lang="en-US" b="1" dirty="0"/>
              <a:t>P </a:t>
            </a:r>
            <a:r>
              <a:rPr lang="en-US" dirty="0"/>
              <a:t>represents the price of a single item</a:t>
            </a:r>
            <a:endParaRPr lang="en-US" b="1" dirty="0"/>
          </a:p>
        </p:txBody>
      </p:sp>
    </p:spTree>
    <p:extLst>
      <p:ext uri="{BB962C8B-B14F-4D97-AF65-F5344CB8AC3E}">
        <p14:creationId xmlns:p14="http://schemas.microsoft.com/office/powerpoint/2010/main" val="383928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Tax Incidence and Linear Functions</a:t>
            </a:r>
          </a:p>
        </p:txBody>
      </p:sp>
      <p:sp>
        <p:nvSpPr>
          <p:cNvPr id="3" name="Content Placeholder 2"/>
          <p:cNvSpPr>
            <a:spLocks noGrp="1"/>
          </p:cNvSpPr>
          <p:nvPr>
            <p:ph sz="quarter" idx="1"/>
          </p:nvPr>
        </p:nvSpPr>
        <p:spPr/>
        <p:txBody>
          <a:bodyPr/>
          <a:lstStyle/>
          <a:p>
            <a:pPr lvl="2"/>
            <a:endParaRPr lang="en-US" dirty="0"/>
          </a:p>
          <a:p>
            <a:pPr lvl="2"/>
            <a:r>
              <a:rPr lang="en-US" dirty="0"/>
              <a:t>Linear functions can be used for the analysis of tax incidence</a:t>
            </a:r>
          </a:p>
          <a:p>
            <a:pPr lvl="2"/>
            <a:endParaRPr lang="en-US" dirty="0"/>
          </a:p>
          <a:p>
            <a:pPr lvl="2"/>
            <a:r>
              <a:rPr lang="en-US" b="1" dirty="0"/>
              <a:t>Example; </a:t>
            </a:r>
            <a:r>
              <a:rPr lang="en-US" dirty="0"/>
              <a:t>Suppose the demand and supply of cigarettes can be modeled as follows, </a:t>
            </a:r>
            <a:r>
              <a:rPr lang="en-US" b="1" dirty="0"/>
              <a:t>Q</a:t>
            </a:r>
            <a:r>
              <a:rPr lang="en-US" b="1" baseline="-25000" dirty="0"/>
              <a:t>D</a:t>
            </a:r>
            <a:r>
              <a:rPr lang="en-US" b="1" dirty="0"/>
              <a:t> = 1600 – 200P  </a:t>
            </a:r>
            <a:r>
              <a:rPr lang="en-US" dirty="0"/>
              <a:t>and </a:t>
            </a:r>
            <a:r>
              <a:rPr lang="en-US" b="1" dirty="0"/>
              <a:t>Q</a:t>
            </a:r>
            <a:r>
              <a:rPr lang="en-US" b="1" baseline="-25000" dirty="0"/>
              <a:t>S</a:t>
            </a:r>
            <a:r>
              <a:rPr lang="en-US" b="1" dirty="0"/>
              <a:t> = 600 + 300P</a:t>
            </a:r>
          </a:p>
        </p:txBody>
      </p:sp>
      <p:graphicFrame>
        <p:nvGraphicFramePr>
          <p:cNvPr id="4" name="Table 3"/>
          <p:cNvGraphicFramePr>
            <a:graphicFrameLocks noGrp="1"/>
          </p:cNvGraphicFramePr>
          <p:nvPr/>
        </p:nvGraphicFramePr>
        <p:xfrm>
          <a:off x="914400" y="3581400"/>
          <a:ext cx="7924800" cy="2966720"/>
        </p:xfrm>
        <a:graphic>
          <a:graphicData uri="http://schemas.openxmlformats.org/drawingml/2006/table">
            <a:tbl>
              <a:tblPr firstRow="1" bandRow="1">
                <a:tableStyleId>{5940675A-B579-460E-94D1-54222C63F5DA}</a:tableStyleId>
              </a:tblPr>
              <a:tblGrid>
                <a:gridCol w="25908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370840">
                <a:tc gridSpan="3">
                  <a:txBody>
                    <a:bodyPr/>
                    <a:lstStyle/>
                    <a:p>
                      <a:pPr algn="ctr"/>
                      <a:r>
                        <a:rPr lang="en-US" b="1" dirty="0"/>
                        <a:t>Linear</a:t>
                      </a:r>
                      <a:r>
                        <a:rPr lang="en-US" b="1" baseline="0" dirty="0"/>
                        <a:t> supply and demand schedules: Cigarettes</a:t>
                      </a:r>
                      <a:endParaRPr lang="en-US" b="1" dirty="0"/>
                    </a:p>
                  </a:txBody>
                  <a:tcPr>
                    <a:solidFill>
                      <a:schemeClr val="accent1">
                        <a:lumMod val="60000"/>
                        <a:lumOff val="40000"/>
                      </a:schemeClr>
                    </a:solidFill>
                  </a:tcPr>
                </a:tc>
                <a:tc hMerge="1">
                  <a:txBody>
                    <a:bodyPr/>
                    <a:lstStyle/>
                    <a:p>
                      <a:endParaRPr lang="en-US" dirty="0"/>
                    </a:p>
                  </a:txBody>
                  <a:tcPr/>
                </a:tc>
                <a:tc hMerge="1">
                  <a:txBody>
                    <a:bodyPr/>
                    <a:lstStyle/>
                    <a:p>
                      <a:pPr algn="ctr"/>
                      <a:endParaRPr lang="en-US" b="1" dirty="0"/>
                    </a:p>
                  </a:txBody>
                  <a:tcP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b="1" dirty="0"/>
                        <a:t>Price </a:t>
                      </a:r>
                      <a:r>
                        <a:rPr lang="en-US" b="1" baseline="0" dirty="0"/>
                        <a:t>(P)</a:t>
                      </a:r>
                      <a:endParaRPr lang="en-US" b="1" dirty="0"/>
                    </a:p>
                  </a:txBody>
                  <a:tcPr>
                    <a:solidFill>
                      <a:schemeClr val="accent1">
                        <a:lumMod val="40000"/>
                        <a:lumOff val="60000"/>
                      </a:schemeClr>
                    </a:solidFill>
                  </a:tcPr>
                </a:tc>
                <a:tc>
                  <a:txBody>
                    <a:bodyPr/>
                    <a:lstStyle/>
                    <a:p>
                      <a:pPr algn="ctr"/>
                      <a:r>
                        <a:rPr lang="en-US" b="1" dirty="0"/>
                        <a:t>Quantity demanded</a:t>
                      </a:r>
                      <a:r>
                        <a:rPr lang="en-US" b="1" baseline="0" dirty="0"/>
                        <a:t> (</a:t>
                      </a:r>
                      <a:r>
                        <a:rPr lang="en-US" b="1" dirty="0"/>
                        <a:t>Q</a:t>
                      </a:r>
                      <a:r>
                        <a:rPr lang="en-US" b="1" baseline="-25000" dirty="0"/>
                        <a:t>D</a:t>
                      </a:r>
                      <a:r>
                        <a:rPr lang="en-US" b="1" baseline="0" dirty="0"/>
                        <a:t>)</a:t>
                      </a:r>
                      <a:endParaRPr lang="en-US" b="1" dirty="0"/>
                    </a:p>
                  </a:txBody>
                  <a:tcPr>
                    <a:solidFill>
                      <a:schemeClr val="accent1">
                        <a:lumMod val="40000"/>
                        <a:lumOff val="60000"/>
                      </a:schemeClr>
                    </a:solidFill>
                  </a:tcPr>
                </a:tc>
                <a:tc>
                  <a:txBody>
                    <a:bodyPr/>
                    <a:lstStyle/>
                    <a:p>
                      <a:pPr algn="ctr"/>
                      <a:r>
                        <a:rPr lang="en-US" b="1" dirty="0"/>
                        <a:t>Quantity supplied</a:t>
                      </a:r>
                      <a:r>
                        <a:rPr lang="en-US" b="1" baseline="0" dirty="0"/>
                        <a:t> (</a:t>
                      </a:r>
                      <a:r>
                        <a:rPr lang="en-US" b="1" dirty="0"/>
                        <a:t>Q</a:t>
                      </a:r>
                      <a:r>
                        <a:rPr lang="en-US" b="1" baseline="-25000" dirty="0"/>
                        <a:t>S</a:t>
                      </a:r>
                      <a:r>
                        <a:rPr lang="en-US" b="1" baseline="0" dirty="0"/>
                        <a:t>)</a:t>
                      </a:r>
                      <a:endParaRPr lang="en-US" b="1" dirty="0"/>
                    </a:p>
                  </a:txBody>
                  <a:tcPr>
                    <a:solidFill>
                      <a:schemeClr val="accent1">
                        <a:lumMod val="40000"/>
                        <a:lumOff val="60000"/>
                      </a:schemeClr>
                    </a:solidFill>
                  </a:tcPr>
                </a:tc>
                <a:extLst>
                  <a:ext uri="{0D108BD9-81ED-4DB2-BD59-A6C34878D82A}">
                    <a16:rowId xmlns:a16="http://schemas.microsoft.com/office/drawing/2014/main" val="10001"/>
                  </a:ext>
                </a:extLst>
              </a:tr>
              <a:tr h="370840">
                <a:tc>
                  <a:txBody>
                    <a:bodyPr/>
                    <a:lstStyle/>
                    <a:p>
                      <a:pPr algn="ctr"/>
                      <a:r>
                        <a:rPr lang="en-US" dirty="0"/>
                        <a:t>5</a:t>
                      </a:r>
                    </a:p>
                  </a:txBody>
                  <a:tcPr/>
                </a:tc>
                <a:tc>
                  <a:txBody>
                    <a:bodyPr/>
                    <a:lstStyle/>
                    <a:p>
                      <a:pPr algn="ctr"/>
                      <a:r>
                        <a:rPr lang="en-US" dirty="0"/>
                        <a:t>600</a:t>
                      </a:r>
                    </a:p>
                  </a:txBody>
                  <a:tcPr/>
                </a:tc>
                <a:tc>
                  <a:txBody>
                    <a:bodyPr/>
                    <a:lstStyle/>
                    <a:p>
                      <a:pPr algn="ctr"/>
                      <a:r>
                        <a:rPr lang="en-US" dirty="0"/>
                        <a:t>2100</a:t>
                      </a:r>
                    </a:p>
                  </a:txBody>
                  <a:tcPr/>
                </a:tc>
                <a:extLst>
                  <a:ext uri="{0D108BD9-81ED-4DB2-BD59-A6C34878D82A}">
                    <a16:rowId xmlns:a16="http://schemas.microsoft.com/office/drawing/2014/main" val="10002"/>
                  </a:ext>
                </a:extLst>
              </a:tr>
              <a:tr h="370840">
                <a:tc>
                  <a:txBody>
                    <a:bodyPr/>
                    <a:lstStyle/>
                    <a:p>
                      <a:pPr algn="ctr"/>
                      <a:r>
                        <a:rPr lang="en-US" dirty="0"/>
                        <a:t>4</a:t>
                      </a:r>
                    </a:p>
                  </a:txBody>
                  <a:tcPr/>
                </a:tc>
                <a:tc>
                  <a:txBody>
                    <a:bodyPr/>
                    <a:lstStyle/>
                    <a:p>
                      <a:pPr algn="ctr"/>
                      <a:r>
                        <a:rPr lang="en-US" dirty="0"/>
                        <a:t>800</a:t>
                      </a:r>
                    </a:p>
                  </a:txBody>
                  <a:tcPr/>
                </a:tc>
                <a:tc>
                  <a:txBody>
                    <a:bodyPr/>
                    <a:lstStyle/>
                    <a:p>
                      <a:pPr algn="ctr"/>
                      <a:r>
                        <a:rPr lang="en-US" dirty="0"/>
                        <a:t>1800</a:t>
                      </a:r>
                    </a:p>
                  </a:txBody>
                  <a:tcPr/>
                </a:tc>
                <a:extLst>
                  <a:ext uri="{0D108BD9-81ED-4DB2-BD59-A6C34878D82A}">
                    <a16:rowId xmlns:a16="http://schemas.microsoft.com/office/drawing/2014/main" val="10003"/>
                  </a:ext>
                </a:extLst>
              </a:tr>
              <a:tr h="370840">
                <a:tc>
                  <a:txBody>
                    <a:bodyPr/>
                    <a:lstStyle/>
                    <a:p>
                      <a:pPr algn="ctr"/>
                      <a:r>
                        <a:rPr lang="en-US" dirty="0"/>
                        <a:t>3</a:t>
                      </a:r>
                    </a:p>
                  </a:txBody>
                  <a:tcPr/>
                </a:tc>
                <a:tc>
                  <a:txBody>
                    <a:bodyPr/>
                    <a:lstStyle/>
                    <a:p>
                      <a:pPr algn="ctr"/>
                      <a:r>
                        <a:rPr lang="en-US" dirty="0"/>
                        <a:t>1000</a:t>
                      </a:r>
                    </a:p>
                  </a:txBody>
                  <a:tcPr/>
                </a:tc>
                <a:tc>
                  <a:txBody>
                    <a:bodyPr/>
                    <a:lstStyle/>
                    <a:p>
                      <a:pPr algn="ctr"/>
                      <a:r>
                        <a:rPr lang="en-US" dirty="0"/>
                        <a:t>1500</a:t>
                      </a:r>
                    </a:p>
                  </a:txBody>
                  <a:tcPr/>
                </a:tc>
                <a:extLst>
                  <a:ext uri="{0D108BD9-81ED-4DB2-BD59-A6C34878D82A}">
                    <a16:rowId xmlns:a16="http://schemas.microsoft.com/office/drawing/2014/main" val="10004"/>
                  </a:ext>
                </a:extLst>
              </a:tr>
              <a:tr h="370840">
                <a:tc>
                  <a:txBody>
                    <a:bodyPr/>
                    <a:lstStyle/>
                    <a:p>
                      <a:pPr algn="ctr"/>
                      <a:r>
                        <a:rPr lang="en-US" dirty="0"/>
                        <a:t>2</a:t>
                      </a:r>
                    </a:p>
                  </a:txBody>
                  <a:tcPr/>
                </a:tc>
                <a:tc>
                  <a:txBody>
                    <a:bodyPr/>
                    <a:lstStyle/>
                    <a:p>
                      <a:pPr algn="ctr"/>
                      <a:r>
                        <a:rPr lang="en-US" dirty="0"/>
                        <a:t>1200</a:t>
                      </a:r>
                    </a:p>
                  </a:txBody>
                  <a:tcPr/>
                </a:tc>
                <a:tc>
                  <a:txBody>
                    <a:bodyPr/>
                    <a:lstStyle/>
                    <a:p>
                      <a:pPr algn="ctr"/>
                      <a:r>
                        <a:rPr lang="en-US" dirty="0"/>
                        <a:t>1200</a:t>
                      </a:r>
                    </a:p>
                  </a:txBody>
                  <a:tcPr/>
                </a:tc>
                <a:extLst>
                  <a:ext uri="{0D108BD9-81ED-4DB2-BD59-A6C34878D82A}">
                    <a16:rowId xmlns:a16="http://schemas.microsoft.com/office/drawing/2014/main" val="10005"/>
                  </a:ext>
                </a:extLst>
              </a:tr>
              <a:tr h="370840">
                <a:tc>
                  <a:txBody>
                    <a:bodyPr/>
                    <a:lstStyle/>
                    <a:p>
                      <a:pPr algn="ctr"/>
                      <a:r>
                        <a:rPr lang="en-US" dirty="0"/>
                        <a:t>1</a:t>
                      </a:r>
                    </a:p>
                  </a:txBody>
                  <a:tcPr/>
                </a:tc>
                <a:tc>
                  <a:txBody>
                    <a:bodyPr/>
                    <a:lstStyle/>
                    <a:p>
                      <a:pPr algn="ctr"/>
                      <a:r>
                        <a:rPr lang="en-US" dirty="0"/>
                        <a:t>1400</a:t>
                      </a:r>
                    </a:p>
                  </a:txBody>
                  <a:tcPr/>
                </a:tc>
                <a:tc>
                  <a:txBody>
                    <a:bodyPr/>
                    <a:lstStyle/>
                    <a:p>
                      <a:pPr algn="ctr"/>
                      <a:r>
                        <a:rPr lang="en-US" dirty="0"/>
                        <a:t>900</a:t>
                      </a:r>
                    </a:p>
                  </a:txBody>
                  <a:tcPr/>
                </a:tc>
                <a:extLst>
                  <a:ext uri="{0D108BD9-81ED-4DB2-BD59-A6C34878D82A}">
                    <a16:rowId xmlns:a16="http://schemas.microsoft.com/office/drawing/2014/main" val="10006"/>
                  </a:ext>
                </a:extLst>
              </a:tr>
              <a:tr h="370840">
                <a:tc>
                  <a:txBody>
                    <a:bodyPr/>
                    <a:lstStyle/>
                    <a:p>
                      <a:pPr algn="ctr"/>
                      <a:r>
                        <a:rPr lang="en-US" dirty="0"/>
                        <a:t>0</a:t>
                      </a:r>
                    </a:p>
                  </a:txBody>
                  <a:tcPr/>
                </a:tc>
                <a:tc>
                  <a:txBody>
                    <a:bodyPr/>
                    <a:lstStyle/>
                    <a:p>
                      <a:pPr algn="ctr"/>
                      <a:r>
                        <a:rPr lang="en-US" dirty="0"/>
                        <a:t>1600</a:t>
                      </a:r>
                    </a:p>
                  </a:txBody>
                  <a:tcPr/>
                </a:tc>
                <a:tc>
                  <a:txBody>
                    <a:bodyPr/>
                    <a:lstStyle/>
                    <a:p>
                      <a:pPr algn="ctr"/>
                      <a:r>
                        <a:rPr lang="en-US" dirty="0"/>
                        <a:t>600</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4713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52400"/>
            <a:ext cx="7772400" cy="5867400"/>
          </a:xfrm>
        </p:spPr>
        <p:txBody>
          <a:bodyPr/>
          <a:lstStyle/>
          <a:p>
            <a:pPr lvl="4"/>
            <a:endParaRPr lang="en-US" dirty="0"/>
          </a:p>
          <a:p>
            <a:pPr lvl="4"/>
            <a:r>
              <a:rPr lang="en-US" dirty="0"/>
              <a:t>We can determine the equilibrium price and quantity, algebraically</a:t>
            </a:r>
          </a:p>
          <a:p>
            <a:pPr lvl="4">
              <a:buNone/>
            </a:pPr>
            <a:r>
              <a:rPr lang="en-US" dirty="0"/>
              <a:t> </a:t>
            </a:r>
          </a:p>
          <a:p>
            <a:pPr lvl="4">
              <a:buNone/>
            </a:pPr>
            <a:r>
              <a:rPr lang="en-US" b="1" dirty="0" err="1"/>
              <a:t>Q</a:t>
            </a:r>
            <a:r>
              <a:rPr lang="en-US" b="1" baseline="-25000" dirty="0" err="1"/>
              <a:t>d</a:t>
            </a:r>
            <a:r>
              <a:rPr lang="en-US" b="1" baseline="-25000" dirty="0"/>
              <a:t> </a:t>
            </a:r>
            <a:r>
              <a:rPr lang="en-US" dirty="0"/>
              <a:t>= </a:t>
            </a:r>
            <a:r>
              <a:rPr lang="en-US" b="1" dirty="0"/>
              <a:t>Q</a:t>
            </a:r>
            <a:r>
              <a:rPr lang="en-US" b="1" baseline="-25000" dirty="0"/>
              <a:t>s</a:t>
            </a:r>
          </a:p>
          <a:p>
            <a:pPr lvl="4">
              <a:buNone/>
            </a:pPr>
            <a:r>
              <a:rPr lang="en-US" b="1" dirty="0"/>
              <a:t>1600 – 200P = 600+ 300P</a:t>
            </a:r>
          </a:p>
          <a:p>
            <a:pPr lvl="4">
              <a:buNone/>
            </a:pPr>
            <a:r>
              <a:rPr lang="en-US" b="1" dirty="0"/>
              <a:t>500P =1000</a:t>
            </a:r>
          </a:p>
          <a:p>
            <a:pPr lvl="4">
              <a:buNone/>
            </a:pPr>
            <a:r>
              <a:rPr lang="en-US" dirty="0"/>
              <a:t>Therefore, </a:t>
            </a:r>
            <a:r>
              <a:rPr lang="en-US" b="1" dirty="0"/>
              <a:t>P</a:t>
            </a:r>
            <a:r>
              <a:rPr lang="en-US" b="1" baseline="-25000" dirty="0"/>
              <a:t>E</a:t>
            </a:r>
            <a:r>
              <a:rPr lang="en-US" b="1" dirty="0"/>
              <a:t>= $2 </a:t>
            </a:r>
            <a:r>
              <a:rPr lang="en-US" dirty="0"/>
              <a:t>and</a:t>
            </a:r>
            <a:r>
              <a:rPr lang="en-US" b="1" dirty="0"/>
              <a:t> Q</a:t>
            </a:r>
            <a:r>
              <a:rPr lang="en-US" b="1" baseline="-25000" dirty="0"/>
              <a:t>E</a:t>
            </a:r>
            <a:r>
              <a:rPr lang="en-US" b="1" dirty="0"/>
              <a:t>= 1200 units</a:t>
            </a:r>
          </a:p>
          <a:p>
            <a:pPr lvl="4">
              <a:buNone/>
            </a:pPr>
            <a:r>
              <a:rPr lang="en-US" dirty="0"/>
              <a:t>Therefore the equilibrium price is $2 and the quantity is 1200 units</a:t>
            </a:r>
          </a:p>
          <a:p>
            <a:pPr lvl="4"/>
            <a:endParaRPr lang="en-US" dirty="0"/>
          </a:p>
        </p:txBody>
      </p:sp>
      <p:pic>
        <p:nvPicPr>
          <p:cNvPr id="1026" name="Picture 2" descr="F:\TMS Files 2011-2012\Economics\Textbook- Images\Tax Incidence and linear Functions (Figure 5.6).png"/>
          <p:cNvPicPr>
            <a:picLocks noChangeAspect="1" noChangeArrowheads="1"/>
          </p:cNvPicPr>
          <p:nvPr/>
        </p:nvPicPr>
        <p:blipFill>
          <a:blip r:embed="rId2" cstate="print"/>
          <a:srcRect/>
          <a:stretch>
            <a:fillRect/>
          </a:stretch>
        </p:blipFill>
        <p:spPr bwMode="auto">
          <a:xfrm>
            <a:off x="3200400" y="3276600"/>
            <a:ext cx="3559852" cy="3390938"/>
          </a:xfrm>
          <a:prstGeom prst="rect">
            <a:avLst/>
          </a:prstGeom>
          <a:noFill/>
        </p:spPr>
      </p:pic>
    </p:spTree>
    <p:extLst>
      <p:ext uri="{BB962C8B-B14F-4D97-AF65-F5344CB8AC3E}">
        <p14:creationId xmlns:p14="http://schemas.microsoft.com/office/powerpoint/2010/main" val="46199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Example; Tax on Cigarettes </a:t>
            </a:r>
          </a:p>
        </p:txBody>
      </p:sp>
      <p:sp>
        <p:nvSpPr>
          <p:cNvPr id="3" name="Content Placeholder 2"/>
          <p:cNvSpPr>
            <a:spLocks noGrp="1"/>
          </p:cNvSpPr>
          <p:nvPr>
            <p:ph sz="quarter" idx="1"/>
          </p:nvPr>
        </p:nvSpPr>
        <p:spPr>
          <a:xfrm>
            <a:off x="685800" y="1447800"/>
            <a:ext cx="8001000" cy="5181600"/>
          </a:xfrm>
        </p:spPr>
        <p:txBody>
          <a:bodyPr/>
          <a:lstStyle/>
          <a:p>
            <a:pPr lvl="2"/>
            <a:endParaRPr lang="en-US" dirty="0"/>
          </a:p>
          <a:p>
            <a:pPr lvl="2"/>
            <a:r>
              <a:rPr lang="en-US" b="1" dirty="0"/>
              <a:t>Example; </a:t>
            </a:r>
            <a:r>
              <a:rPr lang="en-US" dirty="0"/>
              <a:t> Suppose the government places a $1 tax on each pack of cigarettes</a:t>
            </a:r>
          </a:p>
          <a:p>
            <a:pPr lvl="2"/>
            <a:endParaRPr lang="en-US" b="1" dirty="0"/>
          </a:p>
          <a:p>
            <a:pPr lvl="4"/>
            <a:r>
              <a:rPr lang="en-US" dirty="0"/>
              <a:t>The tax is a cost imposed on the producers of cigarettes, so whatever the price consumers pay, $1 must be given over to the government</a:t>
            </a:r>
          </a:p>
          <a:p>
            <a:pPr lvl="4"/>
            <a:endParaRPr lang="en-US" dirty="0"/>
          </a:p>
          <a:p>
            <a:pPr lvl="4"/>
            <a:r>
              <a:rPr lang="en-US" dirty="0"/>
              <a:t>Therefore, producers will receive $1 less than the new equilibrium price</a:t>
            </a:r>
          </a:p>
          <a:p>
            <a:pPr lvl="4"/>
            <a:endParaRPr lang="en-US" dirty="0"/>
          </a:p>
          <a:p>
            <a:pPr lvl="4"/>
            <a:r>
              <a:rPr lang="en-US" dirty="0"/>
              <a:t>The new supply function can be expressed as ,</a:t>
            </a:r>
            <a:r>
              <a:rPr lang="en-US" b="1" dirty="0"/>
              <a:t>Q</a:t>
            </a:r>
            <a:r>
              <a:rPr lang="en-US" b="1" baseline="-25000" dirty="0"/>
              <a:t>S</a:t>
            </a:r>
            <a:r>
              <a:rPr lang="en-US" b="1" dirty="0"/>
              <a:t> = 600 + 300(P – 1) </a:t>
            </a:r>
            <a:r>
              <a:rPr lang="en-US" dirty="0"/>
              <a:t>or by simplifying we get </a:t>
            </a:r>
            <a:r>
              <a:rPr lang="en-US" b="1" dirty="0"/>
              <a:t>Q</a:t>
            </a:r>
            <a:r>
              <a:rPr lang="en-US" b="1" baseline="-25000" dirty="0"/>
              <a:t>S</a:t>
            </a:r>
            <a:r>
              <a:rPr lang="en-US" b="1" dirty="0"/>
              <a:t> = 300 + 300P</a:t>
            </a:r>
          </a:p>
          <a:p>
            <a:pPr lvl="4"/>
            <a:endParaRPr lang="en-US" b="1" dirty="0"/>
          </a:p>
          <a:p>
            <a:pPr lvl="4"/>
            <a:r>
              <a:rPr lang="en-US" dirty="0"/>
              <a:t>To determine the new equilibrium, we set the new supply equal to demand</a:t>
            </a:r>
          </a:p>
          <a:p>
            <a:pPr lvl="4"/>
            <a:endParaRPr lang="en-US" dirty="0"/>
          </a:p>
          <a:p>
            <a:pPr lvl="4"/>
            <a:endParaRPr lang="en-US" dirty="0"/>
          </a:p>
        </p:txBody>
      </p:sp>
    </p:spTree>
    <p:extLst>
      <p:ext uri="{BB962C8B-B14F-4D97-AF65-F5344CB8AC3E}">
        <p14:creationId xmlns:p14="http://schemas.microsoft.com/office/powerpoint/2010/main" val="330059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28600"/>
            <a:ext cx="7772400" cy="5791200"/>
          </a:xfrm>
        </p:spPr>
        <p:txBody>
          <a:bodyPr/>
          <a:lstStyle/>
          <a:p>
            <a:pPr lvl="4">
              <a:buNone/>
            </a:pPr>
            <a:endParaRPr lang="en-US" b="1" dirty="0"/>
          </a:p>
          <a:p>
            <a:pPr lvl="4">
              <a:buNone/>
            </a:pPr>
            <a:r>
              <a:rPr lang="en-US" b="1" dirty="0" err="1"/>
              <a:t>Q</a:t>
            </a:r>
            <a:r>
              <a:rPr lang="en-US" b="1" baseline="-25000" dirty="0" err="1"/>
              <a:t>d</a:t>
            </a:r>
            <a:r>
              <a:rPr lang="en-US" b="1" baseline="-25000" dirty="0"/>
              <a:t> </a:t>
            </a:r>
            <a:r>
              <a:rPr lang="en-US" dirty="0"/>
              <a:t>= </a:t>
            </a:r>
            <a:r>
              <a:rPr lang="en-US" b="1" dirty="0"/>
              <a:t>Q</a:t>
            </a:r>
            <a:r>
              <a:rPr lang="en-US" b="1" baseline="-25000" dirty="0"/>
              <a:t>s</a:t>
            </a:r>
          </a:p>
          <a:p>
            <a:pPr lvl="4">
              <a:buNone/>
            </a:pPr>
            <a:r>
              <a:rPr lang="en-US" b="1" dirty="0"/>
              <a:t>300 + 300P = 1600 - 200P </a:t>
            </a:r>
          </a:p>
          <a:p>
            <a:pPr lvl="4">
              <a:buNone/>
            </a:pPr>
            <a:r>
              <a:rPr lang="en-US" b="1" dirty="0"/>
              <a:t>500P =1300</a:t>
            </a:r>
          </a:p>
          <a:p>
            <a:pPr lvl="4">
              <a:buNone/>
            </a:pPr>
            <a:r>
              <a:rPr lang="en-US" dirty="0"/>
              <a:t>Therefore, </a:t>
            </a:r>
            <a:r>
              <a:rPr lang="en-US" b="1" dirty="0"/>
              <a:t>P</a:t>
            </a:r>
            <a:r>
              <a:rPr lang="en-US" b="1" baseline="-25000" dirty="0"/>
              <a:t>E</a:t>
            </a:r>
            <a:r>
              <a:rPr lang="en-US" b="1" dirty="0"/>
              <a:t>= $2.6 </a:t>
            </a:r>
            <a:r>
              <a:rPr lang="en-US" dirty="0"/>
              <a:t>and</a:t>
            </a:r>
            <a:r>
              <a:rPr lang="en-US" b="1" dirty="0"/>
              <a:t> Q</a:t>
            </a:r>
            <a:r>
              <a:rPr lang="en-US" b="1" baseline="-25000" dirty="0"/>
              <a:t>E</a:t>
            </a:r>
            <a:r>
              <a:rPr lang="en-US" b="1" dirty="0"/>
              <a:t>= 1080 unit</a:t>
            </a:r>
          </a:p>
          <a:p>
            <a:pPr lvl="4">
              <a:buNone/>
            </a:pPr>
            <a:r>
              <a:rPr lang="en-US" dirty="0"/>
              <a:t>Therefore the equilibrium price is $2.6 and the quantity is 1080 units</a:t>
            </a:r>
          </a:p>
          <a:p>
            <a:pPr lvl="2"/>
            <a:endParaRPr lang="en-US" dirty="0"/>
          </a:p>
        </p:txBody>
      </p:sp>
      <p:pic>
        <p:nvPicPr>
          <p:cNvPr id="2050" name="Picture 2" descr="F:\TMS Files 2011-2012\Economics\Textbook- Images\Tax Incidence and Linear Functions (Figure 5.7).png"/>
          <p:cNvPicPr>
            <a:picLocks noChangeAspect="1" noChangeArrowheads="1"/>
          </p:cNvPicPr>
          <p:nvPr/>
        </p:nvPicPr>
        <p:blipFill>
          <a:blip r:embed="rId2" cstate="print"/>
          <a:srcRect/>
          <a:stretch>
            <a:fillRect/>
          </a:stretch>
        </p:blipFill>
        <p:spPr bwMode="auto">
          <a:xfrm>
            <a:off x="1981200" y="2667000"/>
            <a:ext cx="4534961" cy="3992148"/>
          </a:xfrm>
          <a:prstGeom prst="rect">
            <a:avLst/>
          </a:prstGeom>
          <a:noFill/>
        </p:spPr>
      </p:pic>
      <p:sp>
        <p:nvSpPr>
          <p:cNvPr id="2" name="Rectangle 1"/>
          <p:cNvSpPr/>
          <p:nvPr/>
        </p:nvSpPr>
        <p:spPr>
          <a:xfrm>
            <a:off x="-1600200" y="2610500"/>
            <a:ext cx="4572000" cy="923330"/>
          </a:xfrm>
          <a:prstGeom prst="rect">
            <a:avLst/>
          </a:prstGeom>
        </p:spPr>
        <p:txBody>
          <a:bodyPr>
            <a:spAutoFit/>
          </a:bodyPr>
          <a:lstStyle/>
          <a:p>
            <a:pPr lvl="4"/>
            <a:r>
              <a:rPr lang="en-US" b="1" dirty="0">
                <a:solidFill>
                  <a:prstClr val="black"/>
                </a:solidFill>
              </a:rPr>
              <a:t>1080 = 600 + 300P</a:t>
            </a:r>
          </a:p>
          <a:p>
            <a:pPr lvl="4"/>
            <a:r>
              <a:rPr lang="en-US" b="1" dirty="0">
                <a:solidFill>
                  <a:prstClr val="black"/>
                </a:solidFill>
              </a:rPr>
              <a:t>  480 = 300P</a:t>
            </a:r>
          </a:p>
          <a:p>
            <a:pPr lvl="4"/>
            <a:r>
              <a:rPr lang="en-US" b="1" dirty="0">
                <a:solidFill>
                  <a:prstClr val="black"/>
                </a:solidFill>
              </a:rPr>
              <a:t>      P  = $1.60</a:t>
            </a:r>
          </a:p>
        </p:txBody>
      </p:sp>
      <p:sp>
        <p:nvSpPr>
          <p:cNvPr id="4" name="Rectangle 3"/>
          <p:cNvSpPr/>
          <p:nvPr/>
        </p:nvSpPr>
        <p:spPr>
          <a:xfrm>
            <a:off x="228600" y="2610500"/>
            <a:ext cx="1905000" cy="8491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6629400" y="3031522"/>
            <a:ext cx="2277547" cy="2585323"/>
          </a:xfrm>
          <a:prstGeom prst="rect">
            <a:avLst/>
          </a:prstGeom>
          <a:noFill/>
        </p:spPr>
        <p:txBody>
          <a:bodyPr wrap="none" rtlCol="0">
            <a:spAutoFit/>
          </a:bodyPr>
          <a:lstStyle/>
          <a:p>
            <a:r>
              <a:rPr lang="en-US" b="1" u="sng" dirty="0">
                <a:solidFill>
                  <a:prstClr val="black"/>
                </a:solidFill>
              </a:rPr>
              <a:t>Calculate</a:t>
            </a:r>
          </a:p>
          <a:p>
            <a:r>
              <a:rPr lang="en-US" b="1" dirty="0">
                <a:solidFill>
                  <a:prstClr val="black"/>
                </a:solidFill>
              </a:rPr>
              <a:t>1) </a:t>
            </a:r>
            <a:r>
              <a:rPr lang="en-US" dirty="0">
                <a:solidFill>
                  <a:prstClr val="black"/>
                </a:solidFill>
              </a:rPr>
              <a:t>Tax Revenue</a:t>
            </a:r>
          </a:p>
          <a:p>
            <a:r>
              <a:rPr lang="en-US" b="1" dirty="0">
                <a:solidFill>
                  <a:prstClr val="black"/>
                </a:solidFill>
              </a:rPr>
              <a:t>2) </a:t>
            </a:r>
            <a:r>
              <a:rPr lang="en-US" dirty="0">
                <a:solidFill>
                  <a:prstClr val="black"/>
                </a:solidFill>
              </a:rPr>
              <a:t>Consumer Tax Burden</a:t>
            </a:r>
          </a:p>
          <a:p>
            <a:r>
              <a:rPr lang="en-US" b="1" dirty="0">
                <a:solidFill>
                  <a:prstClr val="black"/>
                </a:solidFill>
              </a:rPr>
              <a:t>3) </a:t>
            </a:r>
            <a:r>
              <a:rPr lang="en-US" dirty="0">
                <a:solidFill>
                  <a:prstClr val="black"/>
                </a:solidFill>
              </a:rPr>
              <a:t>Producer Tax Burden</a:t>
            </a:r>
          </a:p>
          <a:p>
            <a:r>
              <a:rPr lang="en-US" b="1" dirty="0">
                <a:solidFill>
                  <a:prstClr val="black"/>
                </a:solidFill>
              </a:rPr>
              <a:t>4) </a:t>
            </a:r>
            <a:r>
              <a:rPr lang="en-US" dirty="0">
                <a:solidFill>
                  <a:prstClr val="black"/>
                </a:solidFill>
              </a:rPr>
              <a:t>∆ Consumer Surplus</a:t>
            </a:r>
          </a:p>
          <a:p>
            <a:r>
              <a:rPr lang="en-US" b="1" dirty="0">
                <a:solidFill>
                  <a:prstClr val="black"/>
                </a:solidFill>
              </a:rPr>
              <a:t>5) </a:t>
            </a:r>
            <a:r>
              <a:rPr lang="en-US" dirty="0">
                <a:solidFill>
                  <a:prstClr val="black"/>
                </a:solidFill>
              </a:rPr>
              <a:t>∆ Producer Surplus</a:t>
            </a:r>
          </a:p>
          <a:p>
            <a:r>
              <a:rPr lang="en-US" b="1" dirty="0">
                <a:solidFill>
                  <a:prstClr val="black"/>
                </a:solidFill>
              </a:rPr>
              <a:t>6) </a:t>
            </a:r>
            <a:r>
              <a:rPr lang="en-US" dirty="0">
                <a:solidFill>
                  <a:prstClr val="black"/>
                </a:solidFill>
              </a:rPr>
              <a:t>Welfare Loss</a:t>
            </a:r>
          </a:p>
          <a:p>
            <a:endParaRPr lang="en-US" b="1" dirty="0">
              <a:solidFill>
                <a:prstClr val="black"/>
              </a:solidFill>
            </a:endParaRPr>
          </a:p>
          <a:p>
            <a:endParaRPr lang="en-US" dirty="0">
              <a:solidFill>
                <a:prstClr val="black"/>
              </a:solidFill>
            </a:endParaRPr>
          </a:p>
        </p:txBody>
      </p:sp>
      <p:sp>
        <p:nvSpPr>
          <p:cNvPr id="9" name="Rectangle 8"/>
          <p:cNvSpPr/>
          <p:nvPr/>
        </p:nvSpPr>
        <p:spPr>
          <a:xfrm>
            <a:off x="6629400" y="3031522"/>
            <a:ext cx="2277547" cy="20738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8271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animBg="1"/>
      <p:bldP spid="8" grpId="0"/>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28600"/>
            <a:ext cx="7772400" cy="6400800"/>
          </a:xfrm>
        </p:spPr>
        <p:txBody>
          <a:bodyPr/>
          <a:lstStyle/>
          <a:p>
            <a:pPr lvl="4"/>
            <a:endParaRPr lang="en-US" dirty="0"/>
          </a:p>
          <a:p>
            <a:pPr lvl="4"/>
            <a:r>
              <a:rPr lang="en-US" dirty="0"/>
              <a:t>Because the demand for cigarettes is relatively inelastic, the larger burden of the tax is passed on to consumers.</a:t>
            </a:r>
          </a:p>
          <a:p>
            <a:pPr lvl="4"/>
            <a:endParaRPr lang="en-US" dirty="0"/>
          </a:p>
          <a:p>
            <a:pPr lvl="4"/>
            <a:r>
              <a:rPr lang="en-US" dirty="0"/>
              <a:t>We can also analyze the impact of the tax on various other factors,</a:t>
            </a:r>
          </a:p>
          <a:p>
            <a:pPr lvl="4">
              <a:buNone/>
            </a:pPr>
            <a:endParaRPr lang="en-US" dirty="0"/>
          </a:p>
          <a:p>
            <a:pPr lvl="4"/>
            <a:r>
              <a:rPr lang="en-US" b="1" dirty="0"/>
              <a:t>Tax revenue: </a:t>
            </a:r>
            <a:r>
              <a:rPr lang="en-US" dirty="0"/>
              <a:t>is shown by the area </a:t>
            </a:r>
            <a:r>
              <a:rPr lang="en-US" b="1" dirty="0"/>
              <a:t>A + B + E + F  </a:t>
            </a:r>
            <a:r>
              <a:rPr lang="en-US" dirty="0"/>
              <a:t>and is equal to </a:t>
            </a:r>
            <a:r>
              <a:rPr lang="en-US" b="1" dirty="0"/>
              <a:t>$1 × 1080 = $1080</a:t>
            </a:r>
          </a:p>
          <a:p>
            <a:pPr lvl="4"/>
            <a:endParaRPr lang="en-US" b="1" dirty="0"/>
          </a:p>
          <a:p>
            <a:pPr lvl="4"/>
            <a:r>
              <a:rPr lang="en-US" b="1" dirty="0"/>
              <a:t>Consumer tax burden: </a:t>
            </a:r>
            <a:r>
              <a:rPr lang="en-US" dirty="0"/>
              <a:t>is represented by the area </a:t>
            </a:r>
            <a:r>
              <a:rPr lang="en-US" b="1" dirty="0"/>
              <a:t>A + B</a:t>
            </a:r>
            <a:r>
              <a:rPr lang="en-US" dirty="0"/>
              <a:t> and is equal to </a:t>
            </a:r>
            <a:r>
              <a:rPr lang="en-US" b="1" dirty="0"/>
              <a:t>($2.60 - $2) × 1080 = $648</a:t>
            </a:r>
          </a:p>
          <a:p>
            <a:pPr lvl="4"/>
            <a:endParaRPr lang="en-US" b="1" dirty="0"/>
          </a:p>
          <a:p>
            <a:pPr lvl="4"/>
            <a:r>
              <a:rPr lang="en-US" b="1" dirty="0"/>
              <a:t>Producer tax burden: </a:t>
            </a:r>
            <a:r>
              <a:rPr lang="en-US" dirty="0"/>
              <a:t>is represent by the area </a:t>
            </a:r>
            <a:r>
              <a:rPr lang="en-US" b="1" dirty="0"/>
              <a:t>F + E </a:t>
            </a:r>
            <a:r>
              <a:rPr lang="en-US" dirty="0"/>
              <a:t>and is equal to </a:t>
            </a:r>
            <a:r>
              <a:rPr lang="en-US" b="1" dirty="0"/>
              <a:t>($2 - $1.60) × 1080 = $432</a:t>
            </a:r>
          </a:p>
          <a:p>
            <a:pPr lvl="4"/>
            <a:endParaRPr lang="en-US" b="1" dirty="0"/>
          </a:p>
          <a:p>
            <a:pPr lvl="4"/>
            <a:r>
              <a:rPr lang="en-US" b="1" dirty="0"/>
              <a:t>Effect on consumer surplus: </a:t>
            </a:r>
            <a:r>
              <a:rPr lang="en-US" dirty="0"/>
              <a:t>the loss of the consumer surplus is </a:t>
            </a:r>
            <a:r>
              <a:rPr lang="en-US" b="1" dirty="0"/>
              <a:t>A + B + C </a:t>
            </a:r>
            <a:r>
              <a:rPr lang="en-US" dirty="0"/>
              <a:t>which is equal to </a:t>
            </a:r>
            <a:r>
              <a:rPr lang="en-US" b="1" dirty="0"/>
              <a:t>$648 + 0.5(72) = $684</a:t>
            </a:r>
          </a:p>
        </p:txBody>
      </p:sp>
    </p:spTree>
    <p:extLst>
      <p:ext uri="{BB962C8B-B14F-4D97-AF65-F5344CB8AC3E}">
        <p14:creationId xmlns:p14="http://schemas.microsoft.com/office/powerpoint/2010/main" val="155289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28600"/>
            <a:ext cx="7772400" cy="6400800"/>
          </a:xfrm>
        </p:spPr>
        <p:txBody>
          <a:bodyPr>
            <a:normAutofit lnSpcReduction="10000"/>
          </a:bodyPr>
          <a:lstStyle/>
          <a:p>
            <a:pPr lvl="4"/>
            <a:endParaRPr lang="en-US" dirty="0"/>
          </a:p>
          <a:p>
            <a:pPr lvl="4"/>
            <a:r>
              <a:rPr lang="en-US" b="1" dirty="0"/>
              <a:t>Effect on producer surplus: </a:t>
            </a:r>
            <a:r>
              <a:rPr lang="en-US" dirty="0"/>
              <a:t>the loss of producer surplus is represented by</a:t>
            </a:r>
            <a:r>
              <a:rPr lang="en-US" b="1" dirty="0"/>
              <a:t> D + E + F </a:t>
            </a:r>
            <a:r>
              <a:rPr lang="en-US" dirty="0"/>
              <a:t>and is equal to the producer burden plus the area of </a:t>
            </a:r>
            <a:r>
              <a:rPr lang="en-US" b="1" dirty="0"/>
              <a:t>D </a:t>
            </a:r>
            <a:r>
              <a:rPr lang="en-US" dirty="0"/>
              <a:t>which is  </a:t>
            </a:r>
            <a:r>
              <a:rPr lang="en-US" b="1" dirty="0"/>
              <a:t>$432 + 0.5(48) = $456</a:t>
            </a:r>
          </a:p>
          <a:p>
            <a:pPr lvl="4"/>
            <a:endParaRPr lang="en-US" b="1" dirty="0"/>
          </a:p>
          <a:p>
            <a:pPr lvl="4"/>
            <a:r>
              <a:rPr lang="en-US" b="1" dirty="0"/>
              <a:t>Welfare loss from the tax: </a:t>
            </a:r>
            <a:r>
              <a:rPr lang="en-US" dirty="0"/>
              <a:t>overall, the amount of both consumer and producer surplus in the cigarette market falls because of the tax</a:t>
            </a:r>
          </a:p>
          <a:p>
            <a:pPr lvl="4">
              <a:buNone/>
            </a:pPr>
            <a:endParaRPr lang="en-US" dirty="0"/>
          </a:p>
          <a:p>
            <a:pPr lvl="6"/>
            <a:r>
              <a:rPr lang="en-US" dirty="0"/>
              <a:t>The total loss in consumer and producer surplus is $1140</a:t>
            </a:r>
          </a:p>
          <a:p>
            <a:pPr lvl="6">
              <a:buNone/>
            </a:pPr>
            <a:endParaRPr lang="en-US" dirty="0"/>
          </a:p>
          <a:p>
            <a:pPr lvl="6"/>
            <a:r>
              <a:rPr lang="en-US" b="1" dirty="0"/>
              <a:t>Net welfare loss = ∆G + ∆CS + ∆PS </a:t>
            </a:r>
          </a:p>
          <a:p>
            <a:pPr marL="1691640" lvl="6" indent="0">
              <a:buNone/>
            </a:pPr>
            <a:r>
              <a:rPr lang="en-US" dirty="0"/>
              <a:t>                                    = $1080 − $684 − $456</a:t>
            </a:r>
          </a:p>
          <a:p>
            <a:pPr marL="1691640" lvl="6" indent="0">
              <a:buNone/>
            </a:pPr>
            <a:r>
              <a:rPr lang="en-US" dirty="0"/>
              <a:t>		               = $60</a:t>
            </a:r>
          </a:p>
          <a:p>
            <a:pPr lvl="6"/>
            <a:endParaRPr lang="en-US" b="1" dirty="0"/>
          </a:p>
          <a:p>
            <a:pPr lvl="2"/>
            <a:r>
              <a:rPr lang="en-US" dirty="0"/>
              <a:t>The tax on cigarettes creates $1080 of government revenue, but imposes a $60 welfare loss to society</a:t>
            </a:r>
          </a:p>
          <a:p>
            <a:pPr lvl="2">
              <a:buNone/>
            </a:pPr>
            <a:endParaRPr lang="en-US" dirty="0"/>
          </a:p>
          <a:p>
            <a:pPr lvl="4"/>
            <a:r>
              <a:rPr lang="en-US" dirty="0"/>
              <a:t>Since consumers and producers of cigarettes lose more welfare than society gains in tax revenue</a:t>
            </a:r>
          </a:p>
        </p:txBody>
      </p:sp>
    </p:spTree>
    <p:extLst>
      <p:ext uri="{BB962C8B-B14F-4D97-AF65-F5344CB8AC3E}">
        <p14:creationId xmlns:p14="http://schemas.microsoft.com/office/powerpoint/2010/main" val="329218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Subsidies and Linear Functions</a:t>
            </a:r>
          </a:p>
        </p:txBody>
      </p:sp>
    </p:spTree>
    <p:extLst>
      <p:ext uri="{BB962C8B-B14F-4D97-AF65-F5344CB8AC3E}">
        <p14:creationId xmlns:p14="http://schemas.microsoft.com/office/powerpoint/2010/main" val="2515378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Recap- Subsidies</a:t>
            </a:r>
          </a:p>
        </p:txBody>
      </p:sp>
      <p:pic>
        <p:nvPicPr>
          <p:cNvPr id="4" name="Picture 2" descr="E:\TMS Files 2013 - 2014\Economics- Images\Subsidy-Deadweight Lo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199"/>
            <a:ext cx="8382329" cy="4641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827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Subsidies and Linear Functions</a:t>
            </a:r>
          </a:p>
        </p:txBody>
      </p:sp>
      <p:sp>
        <p:nvSpPr>
          <p:cNvPr id="3" name="Content Placeholder 2"/>
          <p:cNvSpPr>
            <a:spLocks noGrp="1"/>
          </p:cNvSpPr>
          <p:nvPr>
            <p:ph sz="quarter" idx="1"/>
          </p:nvPr>
        </p:nvSpPr>
        <p:spPr/>
        <p:txBody>
          <a:bodyPr/>
          <a:lstStyle/>
          <a:p>
            <a:pPr lvl="2"/>
            <a:endParaRPr lang="en-US" dirty="0"/>
          </a:p>
          <a:p>
            <a:pPr lvl="2"/>
            <a:r>
              <a:rPr lang="en-US" dirty="0"/>
              <a:t>Linear functions can be used for the analysis of subsidies</a:t>
            </a:r>
          </a:p>
          <a:p>
            <a:pPr lvl="2"/>
            <a:endParaRPr lang="en-US" dirty="0"/>
          </a:p>
          <a:p>
            <a:pPr lvl="2"/>
            <a:r>
              <a:rPr lang="en-US" b="1" dirty="0"/>
              <a:t>Example; </a:t>
            </a:r>
            <a:r>
              <a:rPr lang="en-US" dirty="0"/>
              <a:t>Suppose the demand and supply of cotton can be modeled as follows, </a:t>
            </a:r>
            <a:r>
              <a:rPr lang="en-US" b="1" dirty="0"/>
              <a:t>Q</a:t>
            </a:r>
            <a:r>
              <a:rPr lang="en-US" b="1" baseline="-25000" dirty="0"/>
              <a:t>D</a:t>
            </a:r>
            <a:r>
              <a:rPr lang="en-US" b="1" dirty="0"/>
              <a:t> = 30 – 4P  </a:t>
            </a:r>
            <a:r>
              <a:rPr lang="en-US" dirty="0"/>
              <a:t>and </a:t>
            </a:r>
            <a:r>
              <a:rPr lang="en-US" b="1" dirty="0"/>
              <a:t>Q</a:t>
            </a:r>
            <a:r>
              <a:rPr lang="en-US" b="1" baseline="-25000" dirty="0"/>
              <a:t>S</a:t>
            </a:r>
            <a:r>
              <a:rPr lang="en-US" b="1" dirty="0"/>
              <a:t> = 6 + 2P</a:t>
            </a:r>
          </a:p>
        </p:txBody>
      </p:sp>
      <p:graphicFrame>
        <p:nvGraphicFramePr>
          <p:cNvPr id="4" name="Table 3"/>
          <p:cNvGraphicFramePr>
            <a:graphicFrameLocks noGrp="1"/>
          </p:cNvGraphicFramePr>
          <p:nvPr/>
        </p:nvGraphicFramePr>
        <p:xfrm>
          <a:off x="914400" y="3581400"/>
          <a:ext cx="7924800" cy="2966720"/>
        </p:xfrm>
        <a:graphic>
          <a:graphicData uri="http://schemas.openxmlformats.org/drawingml/2006/table">
            <a:tbl>
              <a:tblPr firstRow="1" bandRow="1">
                <a:tableStyleId>{5940675A-B579-460E-94D1-54222C63F5DA}</a:tableStyleId>
              </a:tblPr>
              <a:tblGrid>
                <a:gridCol w="25908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370840">
                <a:tc gridSpan="3">
                  <a:txBody>
                    <a:bodyPr/>
                    <a:lstStyle/>
                    <a:p>
                      <a:pPr algn="ctr"/>
                      <a:r>
                        <a:rPr lang="en-US" b="1" dirty="0"/>
                        <a:t>Linear</a:t>
                      </a:r>
                      <a:r>
                        <a:rPr lang="en-US" b="1" baseline="0" dirty="0"/>
                        <a:t> supply and demand schedules: Cigarettes</a:t>
                      </a:r>
                      <a:endParaRPr lang="en-US" b="1" dirty="0"/>
                    </a:p>
                  </a:txBody>
                  <a:tcPr>
                    <a:solidFill>
                      <a:schemeClr val="accent1">
                        <a:lumMod val="60000"/>
                        <a:lumOff val="40000"/>
                      </a:schemeClr>
                    </a:solidFill>
                  </a:tcPr>
                </a:tc>
                <a:tc hMerge="1">
                  <a:txBody>
                    <a:bodyPr/>
                    <a:lstStyle/>
                    <a:p>
                      <a:endParaRPr lang="en-US" dirty="0"/>
                    </a:p>
                  </a:txBody>
                  <a:tcPr/>
                </a:tc>
                <a:tc hMerge="1">
                  <a:txBody>
                    <a:bodyPr/>
                    <a:lstStyle/>
                    <a:p>
                      <a:pPr algn="ctr"/>
                      <a:endParaRPr lang="en-US" b="1" dirty="0"/>
                    </a:p>
                  </a:txBody>
                  <a:tcP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b="1" dirty="0"/>
                        <a:t>Price </a:t>
                      </a:r>
                      <a:r>
                        <a:rPr lang="en-US" b="1" baseline="0" dirty="0"/>
                        <a:t>(P)</a:t>
                      </a:r>
                      <a:endParaRPr lang="en-US" b="1" dirty="0"/>
                    </a:p>
                  </a:txBody>
                  <a:tcPr>
                    <a:solidFill>
                      <a:schemeClr val="accent1">
                        <a:lumMod val="40000"/>
                        <a:lumOff val="60000"/>
                      </a:schemeClr>
                    </a:solidFill>
                  </a:tcPr>
                </a:tc>
                <a:tc>
                  <a:txBody>
                    <a:bodyPr/>
                    <a:lstStyle/>
                    <a:p>
                      <a:pPr algn="ctr"/>
                      <a:r>
                        <a:rPr lang="en-US" b="1" dirty="0"/>
                        <a:t>Quantity demanded</a:t>
                      </a:r>
                      <a:r>
                        <a:rPr lang="en-US" b="1" baseline="0" dirty="0"/>
                        <a:t> (</a:t>
                      </a:r>
                      <a:r>
                        <a:rPr lang="en-US" b="1" dirty="0"/>
                        <a:t>Q</a:t>
                      </a:r>
                      <a:r>
                        <a:rPr lang="en-US" b="1" baseline="-25000" dirty="0"/>
                        <a:t>D</a:t>
                      </a:r>
                      <a:r>
                        <a:rPr lang="en-US" b="1" baseline="0" dirty="0"/>
                        <a:t>)</a:t>
                      </a:r>
                      <a:endParaRPr lang="en-US" b="1" dirty="0"/>
                    </a:p>
                  </a:txBody>
                  <a:tcPr>
                    <a:solidFill>
                      <a:schemeClr val="accent1">
                        <a:lumMod val="40000"/>
                        <a:lumOff val="60000"/>
                      </a:schemeClr>
                    </a:solidFill>
                  </a:tcPr>
                </a:tc>
                <a:tc>
                  <a:txBody>
                    <a:bodyPr/>
                    <a:lstStyle/>
                    <a:p>
                      <a:pPr algn="ctr"/>
                      <a:r>
                        <a:rPr lang="en-US" b="1" dirty="0"/>
                        <a:t>Quantity supplied</a:t>
                      </a:r>
                      <a:r>
                        <a:rPr lang="en-US" b="1" baseline="0" dirty="0"/>
                        <a:t> (</a:t>
                      </a:r>
                      <a:r>
                        <a:rPr lang="en-US" b="1" dirty="0"/>
                        <a:t>Q</a:t>
                      </a:r>
                      <a:r>
                        <a:rPr lang="en-US" b="1" baseline="-25000" dirty="0"/>
                        <a:t>S</a:t>
                      </a:r>
                      <a:r>
                        <a:rPr lang="en-US" b="1" baseline="0" dirty="0"/>
                        <a:t>)</a:t>
                      </a:r>
                      <a:endParaRPr lang="en-US" b="1" dirty="0"/>
                    </a:p>
                  </a:txBody>
                  <a:tcPr>
                    <a:solidFill>
                      <a:schemeClr val="accent1">
                        <a:lumMod val="40000"/>
                        <a:lumOff val="60000"/>
                      </a:schemeClr>
                    </a:solidFill>
                  </a:tcPr>
                </a:tc>
                <a:extLst>
                  <a:ext uri="{0D108BD9-81ED-4DB2-BD59-A6C34878D82A}">
                    <a16:rowId xmlns:a16="http://schemas.microsoft.com/office/drawing/2014/main" val="10001"/>
                  </a:ext>
                </a:extLst>
              </a:tr>
              <a:tr h="370840">
                <a:tc>
                  <a:txBody>
                    <a:bodyPr/>
                    <a:lstStyle/>
                    <a:p>
                      <a:pPr algn="ctr"/>
                      <a:r>
                        <a:rPr lang="en-US" dirty="0"/>
                        <a:t>6</a:t>
                      </a:r>
                    </a:p>
                  </a:txBody>
                  <a:tcPr/>
                </a:tc>
                <a:tc>
                  <a:txBody>
                    <a:bodyPr/>
                    <a:lstStyle/>
                    <a:p>
                      <a:pPr algn="ctr"/>
                      <a:r>
                        <a:rPr lang="en-US" dirty="0"/>
                        <a:t>6</a:t>
                      </a:r>
                    </a:p>
                  </a:txBody>
                  <a:tcPr/>
                </a:tc>
                <a:tc>
                  <a:txBody>
                    <a:bodyPr/>
                    <a:lstStyle/>
                    <a:p>
                      <a:pPr algn="ctr"/>
                      <a:r>
                        <a:rPr lang="en-US" dirty="0"/>
                        <a:t>18</a:t>
                      </a:r>
                    </a:p>
                  </a:txBody>
                  <a:tcPr/>
                </a:tc>
                <a:extLst>
                  <a:ext uri="{0D108BD9-81ED-4DB2-BD59-A6C34878D82A}">
                    <a16:rowId xmlns:a16="http://schemas.microsoft.com/office/drawing/2014/main" val="10002"/>
                  </a:ext>
                </a:extLst>
              </a:tr>
              <a:tr h="370840">
                <a:tc>
                  <a:txBody>
                    <a:bodyPr/>
                    <a:lstStyle/>
                    <a:p>
                      <a:pPr algn="ctr"/>
                      <a:r>
                        <a:rPr lang="en-US" dirty="0"/>
                        <a:t>4</a:t>
                      </a:r>
                    </a:p>
                  </a:txBody>
                  <a:tcPr/>
                </a:tc>
                <a:tc>
                  <a:txBody>
                    <a:bodyPr/>
                    <a:lstStyle/>
                    <a:p>
                      <a:pPr algn="ctr"/>
                      <a:r>
                        <a:rPr lang="en-US" dirty="0"/>
                        <a:t>14</a:t>
                      </a:r>
                    </a:p>
                  </a:txBody>
                  <a:tcPr/>
                </a:tc>
                <a:tc>
                  <a:txBody>
                    <a:bodyPr/>
                    <a:lstStyle/>
                    <a:p>
                      <a:pPr algn="ctr"/>
                      <a:r>
                        <a:rPr lang="en-US" dirty="0"/>
                        <a:t>14</a:t>
                      </a:r>
                    </a:p>
                  </a:txBody>
                  <a:tcPr/>
                </a:tc>
                <a:extLst>
                  <a:ext uri="{0D108BD9-81ED-4DB2-BD59-A6C34878D82A}">
                    <a16:rowId xmlns:a16="http://schemas.microsoft.com/office/drawing/2014/main" val="10003"/>
                  </a:ext>
                </a:extLst>
              </a:tr>
              <a:tr h="370840">
                <a:tc>
                  <a:txBody>
                    <a:bodyPr/>
                    <a:lstStyle/>
                    <a:p>
                      <a:pPr algn="ctr"/>
                      <a:r>
                        <a:rPr lang="en-US" dirty="0"/>
                        <a:t>3</a:t>
                      </a:r>
                    </a:p>
                  </a:txBody>
                  <a:tcPr/>
                </a:tc>
                <a:tc>
                  <a:txBody>
                    <a:bodyPr/>
                    <a:lstStyle/>
                    <a:p>
                      <a:pPr algn="ctr"/>
                      <a:r>
                        <a:rPr lang="en-US" dirty="0"/>
                        <a:t>18</a:t>
                      </a:r>
                    </a:p>
                  </a:txBody>
                  <a:tcPr/>
                </a:tc>
                <a:tc>
                  <a:txBody>
                    <a:bodyPr/>
                    <a:lstStyle/>
                    <a:p>
                      <a:pPr algn="ctr"/>
                      <a:r>
                        <a:rPr lang="en-US" dirty="0"/>
                        <a:t>12</a:t>
                      </a:r>
                    </a:p>
                  </a:txBody>
                  <a:tcPr/>
                </a:tc>
                <a:extLst>
                  <a:ext uri="{0D108BD9-81ED-4DB2-BD59-A6C34878D82A}">
                    <a16:rowId xmlns:a16="http://schemas.microsoft.com/office/drawing/2014/main" val="10004"/>
                  </a:ext>
                </a:extLst>
              </a:tr>
              <a:tr h="370840">
                <a:tc>
                  <a:txBody>
                    <a:bodyPr/>
                    <a:lstStyle/>
                    <a:p>
                      <a:pPr algn="ctr"/>
                      <a:r>
                        <a:rPr lang="en-US" dirty="0"/>
                        <a:t>2</a:t>
                      </a:r>
                    </a:p>
                  </a:txBody>
                  <a:tcPr/>
                </a:tc>
                <a:tc>
                  <a:txBody>
                    <a:bodyPr/>
                    <a:lstStyle/>
                    <a:p>
                      <a:pPr algn="ctr"/>
                      <a:r>
                        <a:rPr lang="en-US" dirty="0"/>
                        <a:t>22</a:t>
                      </a:r>
                    </a:p>
                  </a:txBody>
                  <a:tcPr/>
                </a:tc>
                <a:tc>
                  <a:txBody>
                    <a:bodyPr/>
                    <a:lstStyle/>
                    <a:p>
                      <a:pPr algn="ctr"/>
                      <a:r>
                        <a:rPr lang="en-US" dirty="0"/>
                        <a:t>10</a:t>
                      </a:r>
                    </a:p>
                  </a:txBody>
                  <a:tcPr/>
                </a:tc>
                <a:extLst>
                  <a:ext uri="{0D108BD9-81ED-4DB2-BD59-A6C34878D82A}">
                    <a16:rowId xmlns:a16="http://schemas.microsoft.com/office/drawing/2014/main" val="10005"/>
                  </a:ext>
                </a:extLst>
              </a:tr>
              <a:tr h="370840">
                <a:tc>
                  <a:txBody>
                    <a:bodyPr/>
                    <a:lstStyle/>
                    <a:p>
                      <a:pPr algn="ctr"/>
                      <a:r>
                        <a:rPr lang="en-US" dirty="0"/>
                        <a:t>1</a:t>
                      </a:r>
                    </a:p>
                  </a:txBody>
                  <a:tcPr/>
                </a:tc>
                <a:tc>
                  <a:txBody>
                    <a:bodyPr/>
                    <a:lstStyle/>
                    <a:p>
                      <a:pPr algn="ctr"/>
                      <a:r>
                        <a:rPr lang="en-US" dirty="0"/>
                        <a:t>26</a:t>
                      </a:r>
                    </a:p>
                  </a:txBody>
                  <a:tcPr/>
                </a:tc>
                <a:tc>
                  <a:txBody>
                    <a:bodyPr/>
                    <a:lstStyle/>
                    <a:p>
                      <a:pPr algn="ctr"/>
                      <a:r>
                        <a:rPr lang="en-US" dirty="0"/>
                        <a:t>8</a:t>
                      </a:r>
                    </a:p>
                  </a:txBody>
                  <a:tcPr/>
                </a:tc>
                <a:extLst>
                  <a:ext uri="{0D108BD9-81ED-4DB2-BD59-A6C34878D82A}">
                    <a16:rowId xmlns:a16="http://schemas.microsoft.com/office/drawing/2014/main" val="10006"/>
                  </a:ext>
                </a:extLst>
              </a:tr>
              <a:tr h="370840">
                <a:tc>
                  <a:txBody>
                    <a:bodyPr/>
                    <a:lstStyle/>
                    <a:p>
                      <a:pPr algn="ctr"/>
                      <a:r>
                        <a:rPr lang="en-US" dirty="0"/>
                        <a:t>0</a:t>
                      </a:r>
                    </a:p>
                  </a:txBody>
                  <a:tcPr/>
                </a:tc>
                <a:tc>
                  <a:txBody>
                    <a:bodyPr/>
                    <a:lstStyle/>
                    <a:p>
                      <a:pPr algn="ctr"/>
                      <a:r>
                        <a:rPr lang="en-US" dirty="0"/>
                        <a:t>30</a:t>
                      </a:r>
                    </a:p>
                  </a:txBody>
                  <a:tcPr/>
                </a:tc>
                <a:tc>
                  <a:txBody>
                    <a:bodyPr/>
                    <a:lstStyle/>
                    <a:p>
                      <a:pPr algn="ctr"/>
                      <a:r>
                        <a:rPr lang="en-US" dirty="0"/>
                        <a:t>6</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0450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28600"/>
            <a:ext cx="7772400" cy="5791200"/>
          </a:xfrm>
        </p:spPr>
        <p:txBody>
          <a:bodyPr/>
          <a:lstStyle/>
          <a:p>
            <a:pPr lvl="4"/>
            <a:endParaRPr lang="en-US" dirty="0"/>
          </a:p>
          <a:p>
            <a:pPr lvl="4"/>
            <a:r>
              <a:rPr lang="en-US" dirty="0"/>
              <a:t>We can determine the equilibrium price and quantity, algebraically</a:t>
            </a:r>
          </a:p>
          <a:p>
            <a:pPr lvl="4">
              <a:buNone/>
            </a:pPr>
            <a:r>
              <a:rPr lang="en-US" dirty="0"/>
              <a:t> </a:t>
            </a:r>
          </a:p>
          <a:p>
            <a:pPr lvl="4">
              <a:buNone/>
            </a:pPr>
            <a:r>
              <a:rPr lang="en-US" b="1" dirty="0" err="1"/>
              <a:t>Q</a:t>
            </a:r>
            <a:r>
              <a:rPr lang="en-US" b="1" baseline="-25000" dirty="0" err="1"/>
              <a:t>d</a:t>
            </a:r>
            <a:r>
              <a:rPr lang="en-US" b="1" baseline="-25000" dirty="0"/>
              <a:t> </a:t>
            </a:r>
            <a:r>
              <a:rPr lang="en-US" dirty="0"/>
              <a:t>= </a:t>
            </a:r>
            <a:r>
              <a:rPr lang="en-US" b="1" dirty="0"/>
              <a:t>Q</a:t>
            </a:r>
            <a:r>
              <a:rPr lang="en-US" b="1" baseline="-25000" dirty="0"/>
              <a:t>s</a:t>
            </a:r>
          </a:p>
          <a:p>
            <a:pPr lvl="4">
              <a:buNone/>
            </a:pPr>
            <a:r>
              <a:rPr lang="en-US" b="1" dirty="0"/>
              <a:t>30 – 4P = 6+ 2P</a:t>
            </a:r>
          </a:p>
          <a:p>
            <a:pPr lvl="4">
              <a:buNone/>
            </a:pPr>
            <a:r>
              <a:rPr lang="en-US" b="1" dirty="0"/>
              <a:t>6P =24</a:t>
            </a:r>
          </a:p>
          <a:p>
            <a:pPr lvl="4">
              <a:buNone/>
            </a:pPr>
            <a:r>
              <a:rPr lang="en-US" dirty="0"/>
              <a:t>Therefore, </a:t>
            </a:r>
            <a:r>
              <a:rPr lang="en-US" b="1" dirty="0"/>
              <a:t>P</a:t>
            </a:r>
            <a:r>
              <a:rPr lang="en-US" b="1" baseline="-25000" dirty="0"/>
              <a:t>E</a:t>
            </a:r>
            <a:r>
              <a:rPr lang="en-US" b="1" dirty="0"/>
              <a:t>= $4 </a:t>
            </a:r>
            <a:r>
              <a:rPr lang="en-US" dirty="0"/>
              <a:t>and</a:t>
            </a:r>
            <a:r>
              <a:rPr lang="en-US" b="1" dirty="0"/>
              <a:t> Q</a:t>
            </a:r>
            <a:r>
              <a:rPr lang="en-US" b="1" baseline="-25000" dirty="0"/>
              <a:t>E</a:t>
            </a:r>
            <a:r>
              <a:rPr lang="en-US" b="1" dirty="0"/>
              <a:t>= 14 units</a:t>
            </a:r>
          </a:p>
          <a:p>
            <a:pPr lvl="4">
              <a:buNone/>
            </a:pPr>
            <a:r>
              <a:rPr lang="en-US" dirty="0"/>
              <a:t>Therefore the equilibrium price is $4 and the quantity is 14 units</a:t>
            </a:r>
          </a:p>
          <a:p>
            <a:endParaRPr lang="en-US" dirty="0"/>
          </a:p>
        </p:txBody>
      </p:sp>
      <p:pic>
        <p:nvPicPr>
          <p:cNvPr id="1026" name="Picture 2" descr="F:\TMS Files 2011-2012\Economics\Textbook- Images\Linear Functions Cotton (Figure 5.10).png"/>
          <p:cNvPicPr>
            <a:picLocks noChangeAspect="1" noChangeArrowheads="1"/>
          </p:cNvPicPr>
          <p:nvPr/>
        </p:nvPicPr>
        <p:blipFill>
          <a:blip r:embed="rId2" cstate="print"/>
          <a:srcRect/>
          <a:stretch>
            <a:fillRect/>
          </a:stretch>
        </p:blipFill>
        <p:spPr bwMode="auto">
          <a:xfrm>
            <a:off x="3200400" y="3276600"/>
            <a:ext cx="3373945" cy="3298176"/>
          </a:xfrm>
          <a:prstGeom prst="rect">
            <a:avLst/>
          </a:prstGeom>
          <a:noFill/>
        </p:spPr>
      </p:pic>
    </p:spTree>
    <p:extLst>
      <p:ext uri="{BB962C8B-B14F-4D97-AF65-F5344CB8AC3E}">
        <p14:creationId xmlns:p14="http://schemas.microsoft.com/office/powerpoint/2010/main" val="220423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pPr algn="ctr"/>
            <a:r>
              <a:rPr lang="en-US" u="sng" dirty="0"/>
              <a:t>Example; Demand for Cappuccinos</a:t>
            </a:r>
          </a:p>
        </p:txBody>
      </p:sp>
      <p:sp>
        <p:nvSpPr>
          <p:cNvPr id="3" name="Content Placeholder 2"/>
          <p:cNvSpPr>
            <a:spLocks noGrp="1"/>
          </p:cNvSpPr>
          <p:nvPr>
            <p:ph sz="quarter" idx="1"/>
          </p:nvPr>
        </p:nvSpPr>
        <p:spPr>
          <a:xfrm>
            <a:off x="914400" y="1066800"/>
            <a:ext cx="7772400" cy="4953000"/>
          </a:xfrm>
        </p:spPr>
        <p:txBody>
          <a:bodyPr/>
          <a:lstStyle/>
          <a:p>
            <a:pPr lvl="2"/>
            <a:endParaRPr lang="en-US" dirty="0"/>
          </a:p>
          <a:p>
            <a:pPr lvl="2"/>
            <a:r>
              <a:rPr lang="en-US" dirty="0"/>
              <a:t>Suppose the demand for cappuccinos in Richmond Hill can be expressed as </a:t>
            </a:r>
            <a:r>
              <a:rPr lang="en-US" b="1" dirty="0"/>
              <a:t>Q</a:t>
            </a:r>
            <a:r>
              <a:rPr lang="en-US" b="1" baseline="-25000" dirty="0"/>
              <a:t>D</a:t>
            </a:r>
            <a:r>
              <a:rPr lang="en-US" b="1" dirty="0"/>
              <a:t> = 600 – 50P </a:t>
            </a:r>
          </a:p>
          <a:p>
            <a:pPr lvl="2"/>
            <a:endParaRPr lang="en-US" b="1" dirty="0"/>
          </a:p>
          <a:p>
            <a:pPr lvl="4"/>
            <a:r>
              <a:rPr lang="en-US" dirty="0"/>
              <a:t>It is possible to construct both a demand schedule and demand curve from this demand function</a:t>
            </a:r>
          </a:p>
        </p:txBody>
      </p:sp>
      <p:graphicFrame>
        <p:nvGraphicFramePr>
          <p:cNvPr id="4" name="Table 3"/>
          <p:cNvGraphicFramePr>
            <a:graphicFrameLocks noGrp="1"/>
          </p:cNvGraphicFramePr>
          <p:nvPr/>
        </p:nvGraphicFramePr>
        <p:xfrm>
          <a:off x="1676400" y="3429000"/>
          <a:ext cx="6324599" cy="2966720"/>
        </p:xfrm>
        <a:graphic>
          <a:graphicData uri="http://schemas.openxmlformats.org/drawingml/2006/table">
            <a:tbl>
              <a:tblPr firstRow="1" bandRow="1">
                <a:tableStyleId>{5940675A-B579-460E-94D1-54222C63F5DA}</a:tableStyleId>
              </a:tblPr>
              <a:tblGrid>
                <a:gridCol w="2590799">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370840">
                <a:tc gridSpan="2">
                  <a:txBody>
                    <a:bodyPr/>
                    <a:lstStyle/>
                    <a:p>
                      <a:pPr algn="ctr"/>
                      <a:r>
                        <a:rPr lang="en-US" b="1" dirty="0"/>
                        <a:t>Linear</a:t>
                      </a:r>
                      <a:r>
                        <a:rPr lang="en-US" b="1" baseline="0" dirty="0"/>
                        <a:t> demand schedule: Cappuccinos</a:t>
                      </a:r>
                      <a:endParaRPr lang="en-US" b="1" dirty="0"/>
                    </a:p>
                  </a:txBody>
                  <a:tcPr>
                    <a:solidFill>
                      <a:schemeClr val="accent1">
                        <a:lumMod val="60000"/>
                        <a:lumOff val="40000"/>
                      </a:schemeClr>
                    </a:solidFill>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b="1" dirty="0"/>
                        <a:t>Price of</a:t>
                      </a:r>
                      <a:r>
                        <a:rPr lang="en-US" b="1" baseline="0" dirty="0"/>
                        <a:t> Cappuccinos (P)</a:t>
                      </a:r>
                      <a:endParaRPr lang="en-US" b="1" dirty="0"/>
                    </a:p>
                  </a:txBody>
                  <a:tcPr>
                    <a:solidFill>
                      <a:schemeClr val="accent1">
                        <a:lumMod val="40000"/>
                        <a:lumOff val="60000"/>
                      </a:schemeClr>
                    </a:solidFill>
                  </a:tcPr>
                </a:tc>
                <a:tc>
                  <a:txBody>
                    <a:bodyPr/>
                    <a:lstStyle/>
                    <a:p>
                      <a:pPr algn="ctr"/>
                      <a:r>
                        <a:rPr lang="en-US" b="1" dirty="0"/>
                        <a:t>Quantity demanded</a:t>
                      </a:r>
                      <a:r>
                        <a:rPr lang="en-US" b="1" baseline="0" dirty="0"/>
                        <a:t>  per day (</a:t>
                      </a:r>
                      <a:r>
                        <a:rPr lang="en-US" b="1" dirty="0"/>
                        <a:t>Q</a:t>
                      </a:r>
                      <a:r>
                        <a:rPr lang="en-US" b="1" baseline="-25000" dirty="0"/>
                        <a:t>D</a:t>
                      </a:r>
                      <a:r>
                        <a:rPr lang="en-US" b="1" baseline="0" dirty="0"/>
                        <a:t>)</a:t>
                      </a:r>
                      <a:endParaRPr lang="en-US" b="1" dirty="0"/>
                    </a:p>
                  </a:txBody>
                  <a:tcPr>
                    <a:solidFill>
                      <a:schemeClr val="accent1">
                        <a:lumMod val="40000"/>
                        <a:lumOff val="60000"/>
                      </a:schemeClr>
                    </a:solidFill>
                  </a:tcPr>
                </a:tc>
                <a:extLst>
                  <a:ext uri="{0D108BD9-81ED-4DB2-BD59-A6C34878D82A}">
                    <a16:rowId xmlns:a16="http://schemas.microsoft.com/office/drawing/2014/main" val="10001"/>
                  </a:ext>
                </a:extLst>
              </a:tr>
              <a:tr h="370840">
                <a:tc>
                  <a:txBody>
                    <a:bodyPr/>
                    <a:lstStyle/>
                    <a:p>
                      <a:pPr algn="ctr"/>
                      <a:r>
                        <a:rPr lang="en-US" dirty="0"/>
                        <a:t>10</a:t>
                      </a:r>
                    </a:p>
                  </a:txBody>
                  <a:tcPr/>
                </a:tc>
                <a:tc>
                  <a:txBody>
                    <a:bodyPr/>
                    <a:lstStyle/>
                    <a:p>
                      <a:pPr algn="ctr"/>
                      <a:r>
                        <a:rPr lang="en-US" dirty="0"/>
                        <a:t>100</a:t>
                      </a:r>
                    </a:p>
                  </a:txBody>
                  <a:tcPr/>
                </a:tc>
                <a:extLst>
                  <a:ext uri="{0D108BD9-81ED-4DB2-BD59-A6C34878D82A}">
                    <a16:rowId xmlns:a16="http://schemas.microsoft.com/office/drawing/2014/main" val="10002"/>
                  </a:ext>
                </a:extLst>
              </a:tr>
              <a:tr h="370840">
                <a:tc>
                  <a:txBody>
                    <a:bodyPr/>
                    <a:lstStyle/>
                    <a:p>
                      <a:pPr algn="ctr"/>
                      <a:r>
                        <a:rPr lang="en-US" dirty="0"/>
                        <a:t>8</a:t>
                      </a:r>
                    </a:p>
                  </a:txBody>
                  <a:tcPr/>
                </a:tc>
                <a:tc>
                  <a:txBody>
                    <a:bodyPr/>
                    <a:lstStyle/>
                    <a:p>
                      <a:pPr algn="ctr"/>
                      <a:r>
                        <a:rPr lang="en-US" dirty="0"/>
                        <a:t>200</a:t>
                      </a:r>
                    </a:p>
                  </a:txBody>
                  <a:tcPr/>
                </a:tc>
                <a:extLst>
                  <a:ext uri="{0D108BD9-81ED-4DB2-BD59-A6C34878D82A}">
                    <a16:rowId xmlns:a16="http://schemas.microsoft.com/office/drawing/2014/main" val="10003"/>
                  </a:ext>
                </a:extLst>
              </a:tr>
              <a:tr h="370840">
                <a:tc>
                  <a:txBody>
                    <a:bodyPr/>
                    <a:lstStyle/>
                    <a:p>
                      <a:pPr algn="ctr"/>
                      <a:r>
                        <a:rPr lang="en-US" dirty="0"/>
                        <a:t>6</a:t>
                      </a:r>
                    </a:p>
                  </a:txBody>
                  <a:tcPr/>
                </a:tc>
                <a:tc>
                  <a:txBody>
                    <a:bodyPr/>
                    <a:lstStyle/>
                    <a:p>
                      <a:pPr algn="ctr"/>
                      <a:r>
                        <a:rPr lang="en-US" dirty="0"/>
                        <a:t>300</a:t>
                      </a:r>
                    </a:p>
                  </a:txBody>
                  <a:tcPr/>
                </a:tc>
                <a:extLst>
                  <a:ext uri="{0D108BD9-81ED-4DB2-BD59-A6C34878D82A}">
                    <a16:rowId xmlns:a16="http://schemas.microsoft.com/office/drawing/2014/main" val="10004"/>
                  </a:ext>
                </a:extLst>
              </a:tr>
              <a:tr h="370840">
                <a:tc>
                  <a:txBody>
                    <a:bodyPr/>
                    <a:lstStyle/>
                    <a:p>
                      <a:pPr algn="ctr"/>
                      <a:r>
                        <a:rPr lang="en-US" dirty="0"/>
                        <a:t>4</a:t>
                      </a:r>
                    </a:p>
                  </a:txBody>
                  <a:tcPr/>
                </a:tc>
                <a:tc>
                  <a:txBody>
                    <a:bodyPr/>
                    <a:lstStyle/>
                    <a:p>
                      <a:pPr algn="ctr"/>
                      <a:r>
                        <a:rPr lang="en-US" dirty="0"/>
                        <a:t>400</a:t>
                      </a:r>
                    </a:p>
                  </a:txBody>
                  <a:tcPr/>
                </a:tc>
                <a:extLst>
                  <a:ext uri="{0D108BD9-81ED-4DB2-BD59-A6C34878D82A}">
                    <a16:rowId xmlns:a16="http://schemas.microsoft.com/office/drawing/2014/main" val="10005"/>
                  </a:ext>
                </a:extLst>
              </a:tr>
              <a:tr h="370840">
                <a:tc>
                  <a:txBody>
                    <a:bodyPr/>
                    <a:lstStyle/>
                    <a:p>
                      <a:pPr algn="ctr"/>
                      <a:r>
                        <a:rPr lang="en-US" dirty="0"/>
                        <a:t>2</a:t>
                      </a:r>
                    </a:p>
                  </a:txBody>
                  <a:tcPr/>
                </a:tc>
                <a:tc>
                  <a:txBody>
                    <a:bodyPr/>
                    <a:lstStyle/>
                    <a:p>
                      <a:pPr algn="ctr"/>
                      <a:r>
                        <a:rPr lang="en-US" dirty="0"/>
                        <a:t>500</a:t>
                      </a:r>
                    </a:p>
                  </a:txBody>
                  <a:tcPr/>
                </a:tc>
                <a:extLst>
                  <a:ext uri="{0D108BD9-81ED-4DB2-BD59-A6C34878D82A}">
                    <a16:rowId xmlns:a16="http://schemas.microsoft.com/office/drawing/2014/main" val="10006"/>
                  </a:ext>
                </a:extLst>
              </a:tr>
              <a:tr h="370840">
                <a:tc>
                  <a:txBody>
                    <a:bodyPr/>
                    <a:lstStyle/>
                    <a:p>
                      <a:pPr algn="ctr"/>
                      <a:r>
                        <a:rPr lang="en-US" dirty="0"/>
                        <a:t>0</a:t>
                      </a:r>
                    </a:p>
                  </a:txBody>
                  <a:tcPr/>
                </a:tc>
                <a:tc>
                  <a:txBody>
                    <a:bodyPr/>
                    <a:lstStyle/>
                    <a:p>
                      <a:pPr algn="ctr"/>
                      <a:r>
                        <a:rPr lang="en-US" dirty="0"/>
                        <a:t>600</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24974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Example; Subsidy on Cotton</a:t>
            </a:r>
            <a:endParaRPr lang="en-US" dirty="0"/>
          </a:p>
        </p:txBody>
      </p:sp>
      <p:sp>
        <p:nvSpPr>
          <p:cNvPr id="3" name="Content Placeholder 2"/>
          <p:cNvSpPr>
            <a:spLocks noGrp="1"/>
          </p:cNvSpPr>
          <p:nvPr>
            <p:ph sz="quarter" idx="1"/>
          </p:nvPr>
        </p:nvSpPr>
        <p:spPr/>
        <p:txBody>
          <a:bodyPr/>
          <a:lstStyle/>
          <a:p>
            <a:pPr lvl="2"/>
            <a:endParaRPr lang="en-US" b="1" dirty="0"/>
          </a:p>
          <a:p>
            <a:pPr lvl="2"/>
            <a:r>
              <a:rPr lang="en-US" b="1" dirty="0"/>
              <a:t>Example; </a:t>
            </a:r>
            <a:r>
              <a:rPr lang="en-US" dirty="0"/>
              <a:t> Suppose the government places a $3 subsidy on each kilogram of cotton</a:t>
            </a:r>
          </a:p>
          <a:p>
            <a:pPr lvl="2"/>
            <a:endParaRPr lang="en-US" b="1" dirty="0"/>
          </a:p>
          <a:p>
            <a:pPr lvl="4"/>
            <a:r>
              <a:rPr lang="en-US" dirty="0"/>
              <a:t>The producers will now receive $3 more per kilogram produced than the price the consumers pay</a:t>
            </a:r>
          </a:p>
          <a:p>
            <a:pPr lvl="4">
              <a:buNone/>
            </a:pPr>
            <a:endParaRPr lang="en-US" dirty="0"/>
          </a:p>
          <a:p>
            <a:pPr lvl="4"/>
            <a:r>
              <a:rPr lang="en-US" dirty="0"/>
              <a:t>The new supply function can be expressed as ,</a:t>
            </a:r>
            <a:r>
              <a:rPr lang="en-US" b="1" dirty="0"/>
              <a:t>Q</a:t>
            </a:r>
            <a:r>
              <a:rPr lang="en-US" b="1" baseline="-25000" dirty="0"/>
              <a:t>S</a:t>
            </a:r>
            <a:r>
              <a:rPr lang="en-US" b="1" dirty="0"/>
              <a:t> = 6 + 2(P + 3) </a:t>
            </a:r>
            <a:r>
              <a:rPr lang="en-US" dirty="0"/>
              <a:t>or by simplifying we get </a:t>
            </a:r>
            <a:r>
              <a:rPr lang="en-US" b="1" dirty="0"/>
              <a:t>Q</a:t>
            </a:r>
            <a:r>
              <a:rPr lang="en-US" b="1" baseline="-25000" dirty="0"/>
              <a:t>S</a:t>
            </a:r>
            <a:r>
              <a:rPr lang="en-US" b="1" dirty="0"/>
              <a:t> = 12 + 2P</a:t>
            </a:r>
          </a:p>
          <a:p>
            <a:pPr lvl="4"/>
            <a:endParaRPr lang="en-US" b="1" dirty="0"/>
          </a:p>
          <a:p>
            <a:pPr lvl="4"/>
            <a:r>
              <a:rPr lang="en-US" dirty="0"/>
              <a:t>To determine the equilibrium after the price subsidy, we set the new supply function equal to demand</a:t>
            </a:r>
          </a:p>
          <a:p>
            <a:endParaRPr lang="en-US" dirty="0"/>
          </a:p>
        </p:txBody>
      </p:sp>
    </p:spTree>
    <p:extLst>
      <p:ext uri="{BB962C8B-B14F-4D97-AF65-F5344CB8AC3E}">
        <p14:creationId xmlns:p14="http://schemas.microsoft.com/office/powerpoint/2010/main" val="225942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28600"/>
            <a:ext cx="7772400" cy="5791200"/>
          </a:xfrm>
        </p:spPr>
        <p:txBody>
          <a:bodyPr/>
          <a:lstStyle/>
          <a:p>
            <a:pPr lvl="4">
              <a:buNone/>
            </a:pPr>
            <a:endParaRPr lang="en-US" b="1" dirty="0"/>
          </a:p>
          <a:p>
            <a:pPr lvl="4">
              <a:buNone/>
            </a:pPr>
            <a:r>
              <a:rPr lang="en-US" b="1" dirty="0" err="1"/>
              <a:t>Q</a:t>
            </a:r>
            <a:r>
              <a:rPr lang="en-US" b="1" baseline="-25000" dirty="0" err="1"/>
              <a:t>d</a:t>
            </a:r>
            <a:r>
              <a:rPr lang="en-US" b="1" baseline="-25000" dirty="0"/>
              <a:t> </a:t>
            </a:r>
            <a:r>
              <a:rPr lang="en-US" dirty="0"/>
              <a:t>= </a:t>
            </a:r>
            <a:r>
              <a:rPr lang="en-US" b="1" dirty="0"/>
              <a:t>Q</a:t>
            </a:r>
            <a:r>
              <a:rPr lang="en-US" b="1" baseline="-25000" dirty="0"/>
              <a:t>s</a:t>
            </a:r>
          </a:p>
          <a:p>
            <a:pPr lvl="4">
              <a:buNone/>
            </a:pPr>
            <a:r>
              <a:rPr lang="en-US" b="1" dirty="0"/>
              <a:t>12 + 2P = 30 - 4P </a:t>
            </a:r>
          </a:p>
          <a:p>
            <a:pPr lvl="4">
              <a:buNone/>
            </a:pPr>
            <a:r>
              <a:rPr lang="en-US" b="1" dirty="0"/>
              <a:t>6P =18</a:t>
            </a:r>
          </a:p>
          <a:p>
            <a:pPr lvl="4">
              <a:buNone/>
            </a:pPr>
            <a:r>
              <a:rPr lang="en-US" dirty="0"/>
              <a:t>Therefore, </a:t>
            </a:r>
            <a:r>
              <a:rPr lang="en-US" b="1" dirty="0"/>
              <a:t>P</a:t>
            </a:r>
            <a:r>
              <a:rPr lang="en-US" b="1" baseline="-25000" dirty="0"/>
              <a:t>E</a:t>
            </a:r>
            <a:r>
              <a:rPr lang="en-US" b="1" dirty="0"/>
              <a:t>= $3 </a:t>
            </a:r>
            <a:r>
              <a:rPr lang="en-US" dirty="0"/>
              <a:t>and</a:t>
            </a:r>
            <a:r>
              <a:rPr lang="en-US" b="1" dirty="0"/>
              <a:t> Q</a:t>
            </a:r>
            <a:r>
              <a:rPr lang="en-US" b="1" baseline="-25000" dirty="0"/>
              <a:t>E</a:t>
            </a:r>
            <a:r>
              <a:rPr lang="en-US" b="1" dirty="0"/>
              <a:t>= 18 units</a:t>
            </a:r>
          </a:p>
          <a:p>
            <a:pPr lvl="4">
              <a:buNone/>
            </a:pPr>
            <a:r>
              <a:rPr lang="en-US" dirty="0"/>
              <a:t>Therefore the equilibrium price is $3 and the quantity is 18 units</a:t>
            </a:r>
          </a:p>
          <a:p>
            <a:pPr lvl="2"/>
            <a:endParaRPr lang="en-US" dirty="0"/>
          </a:p>
        </p:txBody>
      </p:sp>
      <p:pic>
        <p:nvPicPr>
          <p:cNvPr id="2050" name="Picture 2" descr="F:\TMS Files 2011-2012\Economics\Textbook- Images\Tax Incidence and Linear Functions (Figure 5.7).png"/>
          <p:cNvPicPr>
            <a:picLocks noChangeAspect="1" noChangeArrowheads="1"/>
          </p:cNvPicPr>
          <p:nvPr/>
        </p:nvPicPr>
        <p:blipFill>
          <a:blip r:embed="rId2" cstate="print"/>
          <a:stretch>
            <a:fillRect/>
          </a:stretch>
        </p:blipFill>
        <p:spPr bwMode="auto">
          <a:xfrm>
            <a:off x="2139316" y="2667000"/>
            <a:ext cx="4218729" cy="3992148"/>
          </a:xfrm>
          <a:prstGeom prst="rect">
            <a:avLst/>
          </a:prstGeom>
          <a:noFill/>
        </p:spPr>
      </p:pic>
      <p:sp>
        <p:nvSpPr>
          <p:cNvPr id="5" name="TextBox 4"/>
          <p:cNvSpPr txBox="1"/>
          <p:nvPr/>
        </p:nvSpPr>
        <p:spPr>
          <a:xfrm>
            <a:off x="6629400" y="3031522"/>
            <a:ext cx="2299219" cy="2031325"/>
          </a:xfrm>
          <a:prstGeom prst="rect">
            <a:avLst/>
          </a:prstGeom>
          <a:noFill/>
        </p:spPr>
        <p:txBody>
          <a:bodyPr wrap="none" rtlCol="0">
            <a:spAutoFit/>
          </a:bodyPr>
          <a:lstStyle/>
          <a:p>
            <a:r>
              <a:rPr lang="en-US" b="1" u="sng" dirty="0">
                <a:solidFill>
                  <a:prstClr val="black"/>
                </a:solidFill>
              </a:rPr>
              <a:t>Calculate</a:t>
            </a:r>
          </a:p>
          <a:p>
            <a:r>
              <a:rPr lang="en-US" b="1" dirty="0">
                <a:solidFill>
                  <a:prstClr val="black"/>
                </a:solidFill>
              </a:rPr>
              <a:t>1) </a:t>
            </a:r>
            <a:r>
              <a:rPr lang="en-US" dirty="0">
                <a:solidFill>
                  <a:prstClr val="black"/>
                </a:solidFill>
              </a:rPr>
              <a:t>Government Spending</a:t>
            </a:r>
          </a:p>
          <a:p>
            <a:r>
              <a:rPr lang="en-US" b="1" dirty="0">
                <a:solidFill>
                  <a:prstClr val="black"/>
                </a:solidFill>
              </a:rPr>
              <a:t>2) </a:t>
            </a:r>
            <a:r>
              <a:rPr lang="en-US" dirty="0">
                <a:solidFill>
                  <a:prstClr val="black"/>
                </a:solidFill>
              </a:rPr>
              <a:t>∆ Consumer Surplus</a:t>
            </a:r>
          </a:p>
          <a:p>
            <a:r>
              <a:rPr lang="en-US" b="1" dirty="0">
                <a:solidFill>
                  <a:prstClr val="black"/>
                </a:solidFill>
              </a:rPr>
              <a:t>3) </a:t>
            </a:r>
            <a:r>
              <a:rPr lang="en-US" dirty="0">
                <a:solidFill>
                  <a:prstClr val="black"/>
                </a:solidFill>
              </a:rPr>
              <a:t>∆ Producer Surplus</a:t>
            </a:r>
          </a:p>
          <a:p>
            <a:r>
              <a:rPr lang="en-US" b="1" dirty="0">
                <a:solidFill>
                  <a:prstClr val="black"/>
                </a:solidFill>
              </a:rPr>
              <a:t>4) </a:t>
            </a:r>
            <a:r>
              <a:rPr lang="en-US" dirty="0">
                <a:solidFill>
                  <a:prstClr val="black"/>
                </a:solidFill>
              </a:rPr>
              <a:t>Welfare Loss</a:t>
            </a:r>
          </a:p>
          <a:p>
            <a:endParaRPr lang="en-US" b="1" dirty="0">
              <a:solidFill>
                <a:prstClr val="black"/>
              </a:solidFill>
            </a:endParaRPr>
          </a:p>
          <a:p>
            <a:endParaRPr lang="en-US" dirty="0">
              <a:solidFill>
                <a:prstClr val="black"/>
              </a:solidFill>
            </a:endParaRPr>
          </a:p>
        </p:txBody>
      </p:sp>
      <p:sp>
        <p:nvSpPr>
          <p:cNvPr id="6" name="Rectangle 5"/>
          <p:cNvSpPr/>
          <p:nvPr/>
        </p:nvSpPr>
        <p:spPr>
          <a:xfrm>
            <a:off x="6629400" y="3031522"/>
            <a:ext cx="2277547" cy="14642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6674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28600"/>
            <a:ext cx="7772400" cy="6400800"/>
          </a:xfrm>
        </p:spPr>
        <p:txBody>
          <a:bodyPr>
            <a:normAutofit lnSpcReduction="10000"/>
          </a:bodyPr>
          <a:lstStyle/>
          <a:p>
            <a:pPr lvl="4"/>
            <a:endParaRPr lang="en-US" dirty="0"/>
          </a:p>
          <a:p>
            <a:pPr lvl="4"/>
            <a:r>
              <a:rPr lang="en-US" dirty="0"/>
              <a:t>Both consumer and producer welfare increases as a result of a subsidy, </a:t>
            </a:r>
          </a:p>
          <a:p>
            <a:pPr lvl="4">
              <a:buNone/>
            </a:pPr>
            <a:endParaRPr lang="en-US" b="1" dirty="0"/>
          </a:p>
          <a:p>
            <a:pPr lvl="4"/>
            <a:r>
              <a:rPr lang="en-US" b="1" dirty="0"/>
              <a:t>Change in consumer surplus: </a:t>
            </a:r>
            <a:r>
              <a:rPr lang="en-US" dirty="0"/>
              <a:t>the increase in the consumer surplus is </a:t>
            </a:r>
            <a:r>
              <a:rPr lang="en-US" b="1" dirty="0"/>
              <a:t>E + F + G </a:t>
            </a:r>
            <a:r>
              <a:rPr lang="en-US" dirty="0"/>
              <a:t>since consumers now enjoy a lower price and greater quantity. This is equal to </a:t>
            </a:r>
            <a:r>
              <a:rPr lang="en-US" b="1" dirty="0"/>
              <a:t>$16 </a:t>
            </a:r>
            <a:r>
              <a:rPr lang="en-US" dirty="0"/>
              <a:t>million</a:t>
            </a:r>
          </a:p>
          <a:p>
            <a:pPr lvl="4"/>
            <a:endParaRPr lang="en-US" b="1" dirty="0"/>
          </a:p>
          <a:p>
            <a:pPr lvl="4"/>
            <a:r>
              <a:rPr lang="en-US" b="1" dirty="0"/>
              <a:t>Change in producer surplus: </a:t>
            </a:r>
            <a:r>
              <a:rPr lang="en-US" dirty="0"/>
              <a:t>the increase in producer surplus is </a:t>
            </a:r>
            <a:r>
              <a:rPr lang="en-US" b="1" dirty="0"/>
              <a:t>A + B </a:t>
            </a:r>
            <a:r>
              <a:rPr lang="en-US" dirty="0"/>
              <a:t>which is equal to </a:t>
            </a:r>
            <a:r>
              <a:rPr lang="en-US" b="1" dirty="0"/>
              <a:t>$32 </a:t>
            </a:r>
            <a:r>
              <a:rPr lang="en-US" dirty="0"/>
              <a:t>million</a:t>
            </a:r>
          </a:p>
          <a:p>
            <a:pPr lvl="4"/>
            <a:endParaRPr lang="en-US" b="1" dirty="0"/>
          </a:p>
          <a:p>
            <a:pPr lvl="4"/>
            <a:r>
              <a:rPr lang="en-US" b="1" dirty="0"/>
              <a:t>Increase in total consumer and producer welfare: </a:t>
            </a:r>
            <a:r>
              <a:rPr lang="en-US" dirty="0"/>
              <a:t>the subsidy increases producer and consumer welfare by </a:t>
            </a:r>
            <a:r>
              <a:rPr lang="en-US" b="1" dirty="0"/>
              <a:t>$48 </a:t>
            </a:r>
            <a:r>
              <a:rPr lang="en-US" dirty="0"/>
              <a:t>million</a:t>
            </a:r>
            <a:endParaRPr lang="en-US" b="1" dirty="0"/>
          </a:p>
          <a:p>
            <a:pPr lvl="4"/>
            <a:endParaRPr lang="en-US" b="1" dirty="0"/>
          </a:p>
          <a:p>
            <a:pPr lvl="2"/>
            <a:r>
              <a:rPr lang="en-US" dirty="0"/>
              <a:t>We also need to take into the account the cost to taxpayers and society of subsidizing cotton grower</a:t>
            </a:r>
          </a:p>
          <a:p>
            <a:pPr lvl="4"/>
            <a:endParaRPr lang="en-US" b="1" dirty="0"/>
          </a:p>
          <a:p>
            <a:pPr lvl="4"/>
            <a:r>
              <a:rPr lang="en-US" b="1" dirty="0"/>
              <a:t>Total cost of the subsidy: </a:t>
            </a:r>
            <a:r>
              <a:rPr lang="en-US" dirty="0"/>
              <a:t>is </a:t>
            </a:r>
            <a:r>
              <a:rPr lang="en-US" b="1" dirty="0"/>
              <a:t>A + B + C + D + E + F + G </a:t>
            </a:r>
            <a:r>
              <a:rPr lang="en-US" dirty="0"/>
              <a:t>and is equal to </a:t>
            </a:r>
            <a:r>
              <a:rPr lang="en-US" b="1" dirty="0"/>
              <a:t>$3 × 18 = $54 </a:t>
            </a:r>
            <a:r>
              <a:rPr lang="en-US" dirty="0"/>
              <a:t>million </a:t>
            </a:r>
            <a:endParaRPr lang="en-US" b="1" dirty="0"/>
          </a:p>
        </p:txBody>
      </p:sp>
    </p:spTree>
    <p:extLst>
      <p:ext uri="{BB962C8B-B14F-4D97-AF65-F5344CB8AC3E}">
        <p14:creationId xmlns:p14="http://schemas.microsoft.com/office/powerpoint/2010/main" val="187425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28600"/>
            <a:ext cx="7772400" cy="5791200"/>
          </a:xfrm>
        </p:spPr>
        <p:txBody>
          <a:bodyPr/>
          <a:lstStyle/>
          <a:p>
            <a:pPr lvl="4"/>
            <a:endParaRPr lang="en-US" b="1" dirty="0"/>
          </a:p>
          <a:p>
            <a:pPr lvl="4"/>
            <a:r>
              <a:rPr lang="en-US" b="1" dirty="0"/>
              <a:t>Net effect on welfare: </a:t>
            </a:r>
            <a:r>
              <a:rPr lang="en-US" dirty="0"/>
              <a:t> the cost of the subsidy was </a:t>
            </a:r>
            <a:r>
              <a:rPr lang="en-US" b="1" dirty="0"/>
              <a:t>$54 </a:t>
            </a:r>
            <a:r>
              <a:rPr lang="en-US" dirty="0"/>
              <a:t>million, but the benefit was only </a:t>
            </a:r>
            <a:r>
              <a:rPr lang="en-US" b="1" dirty="0"/>
              <a:t>$48 </a:t>
            </a:r>
            <a:r>
              <a:rPr lang="en-US" dirty="0"/>
              <a:t>million, so the net loss of welfare for society was </a:t>
            </a:r>
            <a:r>
              <a:rPr lang="en-US" b="1" dirty="0"/>
              <a:t>$6 </a:t>
            </a:r>
            <a:r>
              <a:rPr lang="en-US" dirty="0"/>
              <a:t>million</a:t>
            </a:r>
          </a:p>
          <a:p>
            <a:pPr lvl="4"/>
            <a:endParaRPr lang="en-US" b="1" dirty="0"/>
          </a:p>
          <a:p>
            <a:pPr lvl="4"/>
            <a:r>
              <a:rPr lang="en-US" b="1" dirty="0"/>
              <a:t>Deadweight (welfare) loss: </a:t>
            </a:r>
            <a:r>
              <a:rPr lang="en-US" dirty="0"/>
              <a:t>is represented by the area of triangle </a:t>
            </a:r>
            <a:r>
              <a:rPr lang="en-US" b="1" dirty="0"/>
              <a:t>C + D</a:t>
            </a:r>
            <a:r>
              <a:rPr lang="en-US" dirty="0"/>
              <a:t> which is equal to </a:t>
            </a:r>
            <a:r>
              <a:rPr lang="en-US" b="1" dirty="0"/>
              <a:t>$6 </a:t>
            </a:r>
            <a:r>
              <a:rPr lang="en-US" dirty="0"/>
              <a:t>million</a:t>
            </a:r>
          </a:p>
          <a:p>
            <a:pPr lvl="4"/>
            <a:endParaRPr lang="en-US" b="1" dirty="0"/>
          </a:p>
          <a:p>
            <a:pPr lvl="2"/>
            <a:r>
              <a:rPr lang="en-US" dirty="0"/>
              <a:t>The subsidy creates a deadweight loss for society as a whole</a:t>
            </a:r>
          </a:p>
          <a:p>
            <a:pPr lvl="4"/>
            <a:endParaRPr lang="en-US" dirty="0"/>
          </a:p>
          <a:p>
            <a:pPr lvl="4"/>
            <a:r>
              <a:rPr lang="en-US" dirty="0"/>
              <a:t>The taxpayer money used to subsidize cotton growers exceeds the increase in cotton growers and consumers welfare by </a:t>
            </a:r>
            <a:r>
              <a:rPr lang="en-US" b="1" dirty="0"/>
              <a:t>$6 </a:t>
            </a:r>
            <a:r>
              <a:rPr lang="en-US" dirty="0"/>
              <a:t>million</a:t>
            </a:r>
          </a:p>
        </p:txBody>
      </p:sp>
    </p:spTree>
    <p:extLst>
      <p:ext uri="{BB962C8B-B14F-4D97-AF65-F5344CB8AC3E}">
        <p14:creationId xmlns:p14="http://schemas.microsoft.com/office/powerpoint/2010/main" val="335669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Price Ceilings &amp; Price Floors</a:t>
            </a:r>
          </a:p>
        </p:txBody>
      </p:sp>
    </p:spTree>
    <p:extLst>
      <p:ext uri="{BB962C8B-B14F-4D97-AF65-F5344CB8AC3E}">
        <p14:creationId xmlns:p14="http://schemas.microsoft.com/office/powerpoint/2010/main" val="12371401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lvl="2"/>
            <a:r>
              <a:rPr lang="en-US" b="1" dirty="0"/>
              <a:t>Price Ceiling- </a:t>
            </a:r>
            <a:r>
              <a:rPr lang="en-US" dirty="0"/>
              <a:t>is a government imposed legal maximum price set below the market equilibrium.</a:t>
            </a:r>
            <a:endParaRPr lang="en-US" b="1" dirty="0"/>
          </a:p>
          <a:p>
            <a:pPr lvl="2"/>
            <a:endParaRPr lang="en-US" b="1" dirty="0"/>
          </a:p>
          <a:p>
            <a:pPr lvl="2"/>
            <a:endParaRPr lang="en-US" dirty="0"/>
          </a:p>
        </p:txBody>
      </p:sp>
      <p:pic>
        <p:nvPicPr>
          <p:cNvPr id="1026" name="Picture 2" descr="E:\TMS Files 2014 - 2015\Economics- Images\Paper 3\Price Ceiling- Gener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448438"/>
            <a:ext cx="4114800" cy="400639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914400" y="274638"/>
            <a:ext cx="7772400" cy="868362"/>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u="sng" dirty="0">
                <a:solidFill>
                  <a:srgbClr val="1F497D"/>
                </a:solidFill>
              </a:rPr>
              <a:t>Recap- Price Ceiling</a:t>
            </a:r>
          </a:p>
        </p:txBody>
      </p:sp>
    </p:spTree>
    <p:extLst>
      <p:ext uri="{BB962C8B-B14F-4D97-AF65-F5344CB8AC3E}">
        <p14:creationId xmlns:p14="http://schemas.microsoft.com/office/powerpoint/2010/main" val="53019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lvl="2"/>
            <a:r>
              <a:rPr lang="en-US" b="1" dirty="0"/>
              <a:t>Example; </a:t>
            </a:r>
            <a:r>
              <a:rPr lang="en-US" dirty="0"/>
              <a:t>Suppose the government imposes a price ceiling on rice of $4.50 per kilogram. This may be done to make basic food staples more affordable to low-income households. </a:t>
            </a:r>
          </a:p>
          <a:p>
            <a:pPr marL="594360" lvl="2" indent="0">
              <a:buNone/>
            </a:pPr>
            <a:endParaRPr lang="en-US" b="1" dirty="0"/>
          </a:p>
          <a:p>
            <a:pPr marL="594360" lvl="2" indent="0">
              <a:buNone/>
            </a:pPr>
            <a:endParaRPr lang="en-US" b="1" dirty="0"/>
          </a:p>
          <a:p>
            <a:pPr marL="594360" lvl="2" indent="0">
              <a:buNone/>
            </a:pPr>
            <a:endParaRPr lang="en-US" b="1" dirty="0"/>
          </a:p>
          <a:p>
            <a:pPr lvl="2"/>
            <a:endParaRPr lang="en-US" b="1" dirty="0"/>
          </a:p>
          <a:p>
            <a:pPr lvl="2"/>
            <a:endParaRPr lang="en-US" dirty="0"/>
          </a:p>
        </p:txBody>
      </p:sp>
      <p:sp>
        <p:nvSpPr>
          <p:cNvPr id="6" name="Title 1"/>
          <p:cNvSpPr txBox="1">
            <a:spLocks/>
          </p:cNvSpPr>
          <p:nvPr/>
        </p:nvSpPr>
        <p:spPr>
          <a:xfrm>
            <a:off x="914400" y="274638"/>
            <a:ext cx="7772400" cy="868362"/>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u="sng" dirty="0">
                <a:solidFill>
                  <a:srgbClr val="1F497D"/>
                </a:solidFill>
              </a:rPr>
              <a:t>Price Ceiling</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14055" y="2514600"/>
            <a:ext cx="4419600" cy="40264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53377" y="3048000"/>
            <a:ext cx="2616550" cy="1477328"/>
          </a:xfrm>
          <a:prstGeom prst="rect">
            <a:avLst/>
          </a:prstGeom>
          <a:noFill/>
        </p:spPr>
        <p:txBody>
          <a:bodyPr wrap="none" rtlCol="0">
            <a:spAutoFit/>
          </a:bodyPr>
          <a:lstStyle/>
          <a:p>
            <a:r>
              <a:rPr lang="en-US" b="1" u="sng" dirty="0">
                <a:solidFill>
                  <a:prstClr val="black"/>
                </a:solidFill>
              </a:rPr>
              <a:t>Calculate</a:t>
            </a:r>
          </a:p>
          <a:p>
            <a:r>
              <a:rPr lang="en-US" b="1" dirty="0">
                <a:solidFill>
                  <a:prstClr val="black"/>
                </a:solidFill>
              </a:rPr>
              <a:t>1) </a:t>
            </a:r>
            <a:r>
              <a:rPr lang="en-US" dirty="0">
                <a:solidFill>
                  <a:prstClr val="black"/>
                </a:solidFill>
              </a:rPr>
              <a:t>Shortage (Excess demand)</a:t>
            </a:r>
          </a:p>
          <a:p>
            <a:r>
              <a:rPr lang="en-US" b="1" dirty="0">
                <a:solidFill>
                  <a:prstClr val="black"/>
                </a:solidFill>
              </a:rPr>
              <a:t>2) </a:t>
            </a:r>
            <a:r>
              <a:rPr lang="en-US" dirty="0">
                <a:solidFill>
                  <a:prstClr val="black"/>
                </a:solidFill>
              </a:rPr>
              <a:t>∆ Consumer Spending</a:t>
            </a:r>
          </a:p>
          <a:p>
            <a:r>
              <a:rPr lang="en-US" b="1" dirty="0">
                <a:solidFill>
                  <a:prstClr val="black"/>
                </a:solidFill>
              </a:rPr>
              <a:t>3) </a:t>
            </a:r>
            <a:r>
              <a:rPr lang="en-US" dirty="0">
                <a:solidFill>
                  <a:prstClr val="black"/>
                </a:solidFill>
              </a:rPr>
              <a:t>∆ Producer Revenue</a:t>
            </a:r>
            <a:endParaRPr lang="en-US" b="1" dirty="0">
              <a:solidFill>
                <a:prstClr val="black"/>
              </a:solidFill>
            </a:endParaRPr>
          </a:p>
          <a:p>
            <a:endParaRPr lang="en-US" dirty="0">
              <a:solidFill>
                <a:prstClr val="black"/>
              </a:solidFill>
            </a:endParaRPr>
          </a:p>
        </p:txBody>
      </p:sp>
      <p:sp>
        <p:nvSpPr>
          <p:cNvPr id="7" name="Rectangle 6"/>
          <p:cNvSpPr/>
          <p:nvPr/>
        </p:nvSpPr>
        <p:spPr>
          <a:xfrm>
            <a:off x="6153377" y="3048000"/>
            <a:ext cx="2616550" cy="121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1386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28600"/>
            <a:ext cx="7772400" cy="6324600"/>
          </a:xfrm>
        </p:spPr>
        <p:txBody>
          <a:bodyPr>
            <a:normAutofit/>
          </a:bodyPr>
          <a:lstStyle/>
          <a:p>
            <a:pPr lvl="2"/>
            <a:endParaRPr lang="en-US" dirty="0"/>
          </a:p>
          <a:p>
            <a:pPr lvl="2"/>
            <a:r>
              <a:rPr lang="en-US" dirty="0"/>
              <a:t>The original market equilibrium price was $8.00, at which 20,000 kilograms of rice are sold.</a:t>
            </a:r>
          </a:p>
          <a:p>
            <a:pPr lvl="2"/>
            <a:endParaRPr lang="en-US" dirty="0"/>
          </a:p>
          <a:p>
            <a:pPr lvl="2"/>
            <a:r>
              <a:rPr lang="en-US" dirty="0"/>
              <a:t>The price ceiling reduces the price to $4.50, which increases the quantity demanded to 30,000 and reduces the quantity supplied to 10,000 kilograms. Thus the price-ceiling results in a shortage.</a:t>
            </a:r>
          </a:p>
          <a:p>
            <a:pPr lvl="2"/>
            <a:endParaRPr lang="en-US" dirty="0"/>
          </a:p>
          <a:p>
            <a:pPr lvl="4"/>
            <a:r>
              <a:rPr lang="en-US" b="1" dirty="0"/>
              <a:t>Shortage: Q</a:t>
            </a:r>
            <a:r>
              <a:rPr lang="en-US" b="1" baseline="-25000" dirty="0"/>
              <a:t>D</a:t>
            </a:r>
            <a:r>
              <a:rPr lang="en-US" b="1" dirty="0"/>
              <a:t> − Q</a:t>
            </a:r>
            <a:r>
              <a:rPr lang="en-US" b="1" baseline="-25000" dirty="0"/>
              <a:t>S</a:t>
            </a:r>
            <a:r>
              <a:rPr lang="en-US" b="1" dirty="0"/>
              <a:t> </a:t>
            </a:r>
            <a:r>
              <a:rPr lang="en-US" dirty="0"/>
              <a:t>= 30,000 − 10,000 = 20,000 kilograms</a:t>
            </a:r>
          </a:p>
          <a:p>
            <a:pPr marL="594360" lvl="2" indent="0">
              <a:buNone/>
            </a:pPr>
            <a:endParaRPr lang="en-US" dirty="0"/>
          </a:p>
          <a:p>
            <a:pPr lvl="2"/>
            <a:r>
              <a:rPr lang="en-US" dirty="0"/>
              <a:t>We can also analyze the impact of the price ceiling on the change in consumer expenditures or firm revenues.</a:t>
            </a:r>
          </a:p>
          <a:p>
            <a:pPr marL="594360" lvl="2" indent="0">
              <a:buNone/>
            </a:pPr>
            <a:endParaRPr lang="en-US" b="1" dirty="0"/>
          </a:p>
          <a:p>
            <a:pPr lvl="4"/>
            <a:r>
              <a:rPr lang="en-US" b="1" dirty="0"/>
              <a:t>∆Expenditures = </a:t>
            </a:r>
            <a:r>
              <a:rPr lang="en-US" b="1" dirty="0" err="1"/>
              <a:t>Expenditures</a:t>
            </a:r>
            <a:r>
              <a:rPr lang="en-US" b="1" baseline="-25000" dirty="0" err="1"/>
              <a:t>New</a:t>
            </a:r>
            <a:r>
              <a:rPr lang="en-US" b="1" dirty="0"/>
              <a:t> − </a:t>
            </a:r>
            <a:r>
              <a:rPr lang="en-US" b="1" dirty="0" err="1"/>
              <a:t>Expenditures</a:t>
            </a:r>
            <a:r>
              <a:rPr lang="en-US" b="1" baseline="-25000" dirty="0" err="1"/>
              <a:t>Old</a:t>
            </a:r>
            <a:endParaRPr lang="en-US" b="1" baseline="-25000" dirty="0"/>
          </a:p>
          <a:p>
            <a:pPr marL="2240280" lvl="8" indent="0">
              <a:buNone/>
            </a:pPr>
            <a:r>
              <a:rPr lang="en-US" sz="2000" dirty="0"/>
              <a:t>              = ($4.50 × 10,000) </a:t>
            </a:r>
            <a:r>
              <a:rPr lang="en-US" sz="2000" b="1" dirty="0"/>
              <a:t>− </a:t>
            </a:r>
            <a:r>
              <a:rPr lang="en-US" sz="2000" dirty="0"/>
              <a:t>($8.00 × 20,000)</a:t>
            </a:r>
          </a:p>
          <a:p>
            <a:pPr marL="2240280" lvl="8" indent="0">
              <a:buNone/>
            </a:pPr>
            <a:r>
              <a:rPr lang="en-US" sz="2000" dirty="0"/>
              <a:t>              = $45,000 − $160,000</a:t>
            </a:r>
          </a:p>
          <a:p>
            <a:pPr marL="2240280" lvl="8" indent="0">
              <a:buNone/>
            </a:pPr>
            <a:r>
              <a:rPr lang="en-US" sz="2000" dirty="0"/>
              <a:t>              = −$115,000</a:t>
            </a:r>
          </a:p>
          <a:p>
            <a:pPr marL="594360" lvl="2" indent="0">
              <a:buNone/>
            </a:pPr>
            <a:endParaRPr lang="en-US" b="1" dirty="0"/>
          </a:p>
          <a:p>
            <a:pPr marL="594360" lvl="2" indent="0">
              <a:buNone/>
            </a:pPr>
            <a:endParaRPr lang="en-US" b="1" dirty="0"/>
          </a:p>
          <a:p>
            <a:pPr marL="594360" lvl="2" indent="0">
              <a:buNone/>
            </a:pPr>
            <a:endParaRPr lang="en-US" b="1" dirty="0"/>
          </a:p>
          <a:p>
            <a:pPr lvl="2"/>
            <a:endParaRPr lang="en-US" b="1" dirty="0"/>
          </a:p>
          <a:p>
            <a:pPr lvl="2"/>
            <a:endParaRPr lang="en-US" dirty="0"/>
          </a:p>
        </p:txBody>
      </p:sp>
    </p:spTree>
    <p:extLst>
      <p:ext uri="{BB962C8B-B14F-4D97-AF65-F5344CB8AC3E}">
        <p14:creationId xmlns:p14="http://schemas.microsoft.com/office/powerpoint/2010/main" val="314494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lvl="2"/>
            <a:r>
              <a:rPr lang="en-US" b="1" dirty="0"/>
              <a:t>Price Floor- </a:t>
            </a:r>
            <a:r>
              <a:rPr lang="en-US" dirty="0"/>
              <a:t>is a government imposed legal minimum price set above the market equilibrium.</a:t>
            </a:r>
            <a:endParaRPr lang="en-US" b="1" dirty="0"/>
          </a:p>
          <a:p>
            <a:pPr lvl="2"/>
            <a:endParaRPr lang="en-US" b="1" dirty="0"/>
          </a:p>
          <a:p>
            <a:pPr lvl="2"/>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47892" y="2448438"/>
            <a:ext cx="4057815" cy="400639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914400" y="274638"/>
            <a:ext cx="7772400" cy="868362"/>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u="sng" dirty="0">
                <a:solidFill>
                  <a:srgbClr val="1F497D"/>
                </a:solidFill>
              </a:rPr>
              <a:t>Recap- Price Floor</a:t>
            </a:r>
          </a:p>
        </p:txBody>
      </p:sp>
    </p:spTree>
    <p:extLst>
      <p:ext uri="{BB962C8B-B14F-4D97-AF65-F5344CB8AC3E}">
        <p14:creationId xmlns:p14="http://schemas.microsoft.com/office/powerpoint/2010/main" val="388688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lvl="2"/>
            <a:r>
              <a:rPr lang="en-US" b="1" dirty="0"/>
              <a:t>Example; </a:t>
            </a:r>
            <a:r>
              <a:rPr lang="en-US" dirty="0"/>
              <a:t>Suppose the government imposes a price floor for wine of $25 per liter. This may be done to protect the income and employment of the country’s wine producers. </a:t>
            </a:r>
          </a:p>
          <a:p>
            <a:pPr marL="594360" lvl="2" indent="0">
              <a:buNone/>
            </a:pPr>
            <a:endParaRPr lang="en-US" b="1" dirty="0"/>
          </a:p>
          <a:p>
            <a:pPr marL="594360" lvl="2" indent="0">
              <a:buNone/>
            </a:pPr>
            <a:endParaRPr lang="en-US" b="1" dirty="0"/>
          </a:p>
          <a:p>
            <a:pPr marL="594360" lvl="2" indent="0">
              <a:buNone/>
            </a:pPr>
            <a:endParaRPr lang="en-US" b="1" dirty="0"/>
          </a:p>
          <a:p>
            <a:pPr lvl="2"/>
            <a:endParaRPr lang="en-US" b="1" dirty="0"/>
          </a:p>
          <a:p>
            <a:pPr lvl="2"/>
            <a:endParaRPr lang="en-US" dirty="0"/>
          </a:p>
        </p:txBody>
      </p:sp>
      <p:sp>
        <p:nvSpPr>
          <p:cNvPr id="6" name="Title 1"/>
          <p:cNvSpPr txBox="1">
            <a:spLocks/>
          </p:cNvSpPr>
          <p:nvPr/>
        </p:nvSpPr>
        <p:spPr>
          <a:xfrm>
            <a:off x="914400" y="274638"/>
            <a:ext cx="7772400" cy="868362"/>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u="sng">
                <a:solidFill>
                  <a:srgbClr val="1F497D"/>
                </a:solidFill>
              </a:rPr>
              <a:t>Price Floor</a:t>
            </a:r>
            <a:endParaRPr lang="en-US" u="sng" dirty="0">
              <a:solidFill>
                <a:srgbClr val="1F497D"/>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76400" y="2593822"/>
            <a:ext cx="4419600" cy="38677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82964" y="3048000"/>
            <a:ext cx="2385589" cy="2031325"/>
          </a:xfrm>
          <a:prstGeom prst="rect">
            <a:avLst/>
          </a:prstGeom>
          <a:noFill/>
        </p:spPr>
        <p:txBody>
          <a:bodyPr wrap="none" rtlCol="0">
            <a:spAutoFit/>
          </a:bodyPr>
          <a:lstStyle/>
          <a:p>
            <a:r>
              <a:rPr lang="en-US" b="1" u="sng" dirty="0">
                <a:solidFill>
                  <a:prstClr val="black"/>
                </a:solidFill>
              </a:rPr>
              <a:t>Calculate</a:t>
            </a:r>
          </a:p>
          <a:p>
            <a:r>
              <a:rPr lang="en-US" b="1" dirty="0">
                <a:solidFill>
                  <a:prstClr val="black"/>
                </a:solidFill>
              </a:rPr>
              <a:t>1) </a:t>
            </a:r>
            <a:r>
              <a:rPr lang="en-US" dirty="0">
                <a:solidFill>
                  <a:prstClr val="black"/>
                </a:solidFill>
              </a:rPr>
              <a:t>Surplus (Excess supply)</a:t>
            </a:r>
          </a:p>
          <a:p>
            <a:r>
              <a:rPr lang="en-US" b="1" dirty="0">
                <a:solidFill>
                  <a:prstClr val="black"/>
                </a:solidFill>
              </a:rPr>
              <a:t>2) </a:t>
            </a:r>
            <a:r>
              <a:rPr lang="en-US" dirty="0">
                <a:solidFill>
                  <a:prstClr val="black"/>
                </a:solidFill>
              </a:rPr>
              <a:t>∆ Consumer Spending</a:t>
            </a:r>
          </a:p>
          <a:p>
            <a:r>
              <a:rPr lang="en-US" b="1" dirty="0">
                <a:solidFill>
                  <a:prstClr val="black"/>
                </a:solidFill>
              </a:rPr>
              <a:t>3) </a:t>
            </a:r>
            <a:r>
              <a:rPr lang="en-US" dirty="0">
                <a:solidFill>
                  <a:prstClr val="black"/>
                </a:solidFill>
              </a:rPr>
              <a:t>∆ Producer Revenue</a:t>
            </a:r>
          </a:p>
          <a:p>
            <a:r>
              <a:rPr lang="en-US" b="1" dirty="0">
                <a:solidFill>
                  <a:prstClr val="black"/>
                </a:solidFill>
              </a:rPr>
              <a:t>4) </a:t>
            </a:r>
            <a:r>
              <a:rPr lang="en-US" dirty="0">
                <a:solidFill>
                  <a:prstClr val="black"/>
                </a:solidFill>
              </a:rPr>
              <a:t>Government Spending</a:t>
            </a:r>
          </a:p>
          <a:p>
            <a:endParaRPr lang="en-US" b="1" dirty="0">
              <a:solidFill>
                <a:prstClr val="black"/>
              </a:solidFill>
            </a:endParaRPr>
          </a:p>
          <a:p>
            <a:endParaRPr lang="en-US" dirty="0">
              <a:solidFill>
                <a:prstClr val="black"/>
              </a:solidFill>
            </a:endParaRPr>
          </a:p>
        </p:txBody>
      </p:sp>
      <p:sp>
        <p:nvSpPr>
          <p:cNvPr id="4" name="Rectangle 3"/>
          <p:cNvSpPr/>
          <p:nvPr/>
        </p:nvSpPr>
        <p:spPr>
          <a:xfrm>
            <a:off x="6382964" y="3048000"/>
            <a:ext cx="2456236" cy="14797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1932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447800"/>
            <a:ext cx="7772400" cy="5257800"/>
          </a:xfrm>
        </p:spPr>
        <p:txBody>
          <a:bodyPr>
            <a:normAutofit/>
          </a:bodyPr>
          <a:lstStyle/>
          <a:p>
            <a:endParaRPr lang="en-US" dirty="0"/>
          </a:p>
          <a:p>
            <a:endParaRPr lang="en-US" dirty="0"/>
          </a:p>
          <a:p>
            <a:endParaRPr lang="en-US" dirty="0"/>
          </a:p>
          <a:p>
            <a:endParaRPr lang="en-US" dirty="0"/>
          </a:p>
          <a:p>
            <a:endParaRPr lang="en-US" dirty="0"/>
          </a:p>
          <a:p>
            <a:endParaRPr lang="en-US" dirty="0"/>
          </a:p>
          <a:p>
            <a:pPr>
              <a:buNone/>
            </a:pPr>
            <a:endParaRPr lang="en-US" dirty="0"/>
          </a:p>
          <a:p>
            <a:pPr lvl="4"/>
            <a:r>
              <a:rPr lang="en-US" dirty="0"/>
              <a:t>A movement along the demand curve will occur any time the price of cappuccinos increases or decreases</a:t>
            </a:r>
          </a:p>
          <a:p>
            <a:pPr lvl="2"/>
            <a:endParaRPr lang="en-US" dirty="0"/>
          </a:p>
          <a:p>
            <a:pPr lvl="4"/>
            <a:r>
              <a:rPr lang="en-US" dirty="0"/>
              <a:t>At lower prices, more are demanded; at higher prices fewer cappuccinos are demanded by consumers</a:t>
            </a:r>
          </a:p>
        </p:txBody>
      </p:sp>
      <p:pic>
        <p:nvPicPr>
          <p:cNvPr id="1026" name="Picture 2" descr="F:\TMS Files 2011-2012\Economics\Textbook- Images\Linear Demand- Cappuccinos.png"/>
          <p:cNvPicPr>
            <a:picLocks noChangeAspect="1" noChangeArrowheads="1"/>
          </p:cNvPicPr>
          <p:nvPr/>
        </p:nvPicPr>
        <p:blipFill>
          <a:blip r:embed="rId2" cstate="print"/>
          <a:srcRect/>
          <a:stretch>
            <a:fillRect/>
          </a:stretch>
        </p:blipFill>
        <p:spPr bwMode="auto">
          <a:xfrm>
            <a:off x="2743200" y="304800"/>
            <a:ext cx="4365056" cy="4114800"/>
          </a:xfrm>
          <a:prstGeom prst="rect">
            <a:avLst/>
          </a:prstGeom>
          <a:noFill/>
        </p:spPr>
      </p:pic>
    </p:spTree>
    <p:extLst>
      <p:ext uri="{BB962C8B-B14F-4D97-AF65-F5344CB8AC3E}">
        <p14:creationId xmlns:p14="http://schemas.microsoft.com/office/powerpoint/2010/main" val="333188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28600"/>
            <a:ext cx="7772400" cy="6324600"/>
          </a:xfrm>
        </p:spPr>
        <p:txBody>
          <a:bodyPr>
            <a:normAutofit/>
          </a:bodyPr>
          <a:lstStyle/>
          <a:p>
            <a:pPr lvl="2"/>
            <a:endParaRPr lang="en-US" dirty="0"/>
          </a:p>
          <a:p>
            <a:pPr lvl="2"/>
            <a:r>
              <a:rPr lang="en-US" dirty="0"/>
              <a:t>The original market equilibrium price was $20, at which 60,000 liters of wine are sold.</a:t>
            </a:r>
          </a:p>
          <a:p>
            <a:pPr lvl="2"/>
            <a:endParaRPr lang="en-US" dirty="0"/>
          </a:p>
          <a:p>
            <a:pPr lvl="2"/>
            <a:r>
              <a:rPr lang="en-US" dirty="0"/>
              <a:t>The price ceiling raises the price to $25, which increases the quantity supplied to 80,000 and reduces the quantity demanded to 40,000 liters. Thus the price-floor results in a surplus.</a:t>
            </a:r>
          </a:p>
          <a:p>
            <a:pPr marL="594360" lvl="2" indent="0">
              <a:buNone/>
            </a:pPr>
            <a:endParaRPr lang="en-US" dirty="0"/>
          </a:p>
          <a:p>
            <a:pPr lvl="4"/>
            <a:r>
              <a:rPr lang="en-US" b="1" dirty="0"/>
              <a:t>Surplus: Q</a:t>
            </a:r>
            <a:r>
              <a:rPr lang="en-US" b="1" baseline="-25000" dirty="0"/>
              <a:t>S</a:t>
            </a:r>
            <a:r>
              <a:rPr lang="en-US" b="1" dirty="0"/>
              <a:t> − Q</a:t>
            </a:r>
            <a:r>
              <a:rPr lang="en-US" b="1" baseline="-25000" dirty="0"/>
              <a:t>D</a:t>
            </a:r>
            <a:r>
              <a:rPr lang="en-US" b="1" dirty="0"/>
              <a:t> </a:t>
            </a:r>
            <a:r>
              <a:rPr lang="en-US" dirty="0"/>
              <a:t>= 80,000 − 40,000 = 40,000 liters</a:t>
            </a:r>
          </a:p>
          <a:p>
            <a:pPr marL="594360" lvl="2" indent="0">
              <a:buNone/>
            </a:pPr>
            <a:endParaRPr lang="en-US" dirty="0"/>
          </a:p>
          <a:p>
            <a:pPr lvl="2"/>
            <a:r>
              <a:rPr lang="en-US" dirty="0"/>
              <a:t>We can also analyze the impact of the price floor on various stakeholders,</a:t>
            </a:r>
          </a:p>
          <a:p>
            <a:pPr marL="594360" lvl="2" indent="0">
              <a:buNone/>
            </a:pPr>
            <a:endParaRPr lang="en-US" b="1" dirty="0"/>
          </a:p>
          <a:p>
            <a:pPr lvl="4"/>
            <a:r>
              <a:rPr lang="en-US" b="1" dirty="0"/>
              <a:t>∆Expenditures = </a:t>
            </a:r>
            <a:r>
              <a:rPr lang="en-US" b="1" dirty="0" err="1"/>
              <a:t>Expenditures</a:t>
            </a:r>
            <a:r>
              <a:rPr lang="en-US" b="1" baseline="-25000" dirty="0" err="1"/>
              <a:t>New</a:t>
            </a:r>
            <a:r>
              <a:rPr lang="en-US" b="1" dirty="0"/>
              <a:t> − </a:t>
            </a:r>
            <a:r>
              <a:rPr lang="en-US" b="1" dirty="0" err="1"/>
              <a:t>Expenditures</a:t>
            </a:r>
            <a:r>
              <a:rPr lang="en-US" b="1" baseline="-25000" dirty="0" err="1"/>
              <a:t>Old</a:t>
            </a:r>
            <a:endParaRPr lang="en-US" b="1" baseline="-25000" dirty="0"/>
          </a:p>
          <a:p>
            <a:pPr marL="2240280" lvl="8" indent="0">
              <a:buNone/>
            </a:pPr>
            <a:r>
              <a:rPr lang="en-US" sz="2000" dirty="0"/>
              <a:t>              = ($25 × 40,000) </a:t>
            </a:r>
            <a:r>
              <a:rPr lang="en-US" sz="2000" b="1" dirty="0"/>
              <a:t>− </a:t>
            </a:r>
            <a:r>
              <a:rPr lang="en-US" sz="2000" dirty="0"/>
              <a:t>($20 × 60,000)</a:t>
            </a:r>
          </a:p>
          <a:p>
            <a:pPr marL="2240280" lvl="8" indent="0">
              <a:buNone/>
            </a:pPr>
            <a:r>
              <a:rPr lang="en-US" sz="2000" dirty="0"/>
              <a:t>              = $1,000,000 − $1,200,000</a:t>
            </a:r>
          </a:p>
          <a:p>
            <a:pPr marL="2240280" lvl="8" indent="0">
              <a:buNone/>
            </a:pPr>
            <a:r>
              <a:rPr lang="en-US" sz="2000" dirty="0"/>
              <a:t>              = −$200,000</a:t>
            </a:r>
          </a:p>
          <a:p>
            <a:pPr lvl="2"/>
            <a:r>
              <a:rPr lang="en-US" sz="2200" dirty="0"/>
              <a:t>There is a reduction in consumer spending of $200,000</a:t>
            </a:r>
          </a:p>
          <a:p>
            <a:pPr marL="594360" lvl="2" indent="0">
              <a:buNone/>
            </a:pPr>
            <a:endParaRPr lang="en-US" b="1" dirty="0"/>
          </a:p>
          <a:p>
            <a:pPr marL="594360" lvl="2" indent="0">
              <a:buNone/>
            </a:pPr>
            <a:endParaRPr lang="en-US" b="1" dirty="0"/>
          </a:p>
          <a:p>
            <a:pPr marL="594360" lvl="2" indent="0">
              <a:buNone/>
            </a:pPr>
            <a:endParaRPr lang="en-US" b="1" dirty="0"/>
          </a:p>
          <a:p>
            <a:pPr lvl="2"/>
            <a:endParaRPr lang="en-US" b="1" dirty="0"/>
          </a:p>
          <a:p>
            <a:pPr lvl="2"/>
            <a:endParaRPr lang="en-US" dirty="0"/>
          </a:p>
        </p:txBody>
      </p:sp>
    </p:spTree>
    <p:extLst>
      <p:ext uri="{BB962C8B-B14F-4D97-AF65-F5344CB8AC3E}">
        <p14:creationId xmlns:p14="http://schemas.microsoft.com/office/powerpoint/2010/main" val="108697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28600"/>
            <a:ext cx="7772400" cy="6324600"/>
          </a:xfrm>
        </p:spPr>
        <p:txBody>
          <a:bodyPr>
            <a:normAutofit/>
          </a:bodyPr>
          <a:lstStyle/>
          <a:p>
            <a:pPr lvl="2"/>
            <a:endParaRPr lang="en-US" dirty="0"/>
          </a:p>
          <a:p>
            <a:pPr lvl="2"/>
            <a:r>
              <a:rPr lang="en-US" dirty="0"/>
              <a:t>There is also an increase in the producers revenue of $800,000 as a result of the price floor. </a:t>
            </a:r>
          </a:p>
          <a:p>
            <a:pPr marL="594360" lvl="2" indent="0">
              <a:buNone/>
            </a:pPr>
            <a:endParaRPr lang="en-US" dirty="0"/>
          </a:p>
          <a:p>
            <a:pPr lvl="4"/>
            <a:r>
              <a:rPr lang="en-US" b="1" dirty="0"/>
              <a:t>∆Firm Revenue = </a:t>
            </a:r>
            <a:r>
              <a:rPr lang="en-US" b="1" dirty="0" err="1"/>
              <a:t>Revenue</a:t>
            </a:r>
            <a:r>
              <a:rPr lang="en-US" b="1" baseline="-25000" dirty="0" err="1"/>
              <a:t>New</a:t>
            </a:r>
            <a:r>
              <a:rPr lang="en-US" b="1" dirty="0"/>
              <a:t> − </a:t>
            </a:r>
            <a:r>
              <a:rPr lang="en-US" b="1" dirty="0" err="1"/>
              <a:t>Revenue</a:t>
            </a:r>
            <a:r>
              <a:rPr lang="en-US" b="1" baseline="-25000" dirty="0" err="1"/>
              <a:t>Old</a:t>
            </a:r>
            <a:endParaRPr lang="en-US" b="1" baseline="-25000" dirty="0"/>
          </a:p>
          <a:p>
            <a:pPr marL="2240280" lvl="8" indent="0">
              <a:buNone/>
            </a:pPr>
            <a:r>
              <a:rPr lang="en-US" sz="2000" dirty="0"/>
              <a:t>              </a:t>
            </a:r>
            <a:r>
              <a:rPr lang="en-US" sz="2000"/>
              <a:t>= ($25 × 80,000</a:t>
            </a:r>
            <a:r>
              <a:rPr lang="en-US" sz="2000" dirty="0"/>
              <a:t>) </a:t>
            </a:r>
            <a:r>
              <a:rPr lang="en-US" sz="2000" b="1"/>
              <a:t>− </a:t>
            </a:r>
            <a:r>
              <a:rPr lang="en-US" sz="2000"/>
              <a:t>($20 × </a:t>
            </a:r>
            <a:r>
              <a:rPr lang="en-US" sz="2000" dirty="0"/>
              <a:t>6</a:t>
            </a:r>
            <a:r>
              <a:rPr lang="en-US" sz="2000"/>
              <a:t>0,000</a:t>
            </a:r>
            <a:r>
              <a:rPr lang="en-US" sz="2000" dirty="0"/>
              <a:t>)</a:t>
            </a:r>
          </a:p>
          <a:p>
            <a:pPr marL="2240280" lvl="8" indent="0">
              <a:buNone/>
            </a:pPr>
            <a:r>
              <a:rPr lang="en-US" sz="2000" dirty="0"/>
              <a:t>              = $2,000,000 − $1,200,000</a:t>
            </a:r>
          </a:p>
          <a:p>
            <a:pPr marL="2240280" lvl="8" indent="0">
              <a:buNone/>
            </a:pPr>
            <a:r>
              <a:rPr lang="en-US" sz="2000" dirty="0"/>
              <a:t>              = $800,000</a:t>
            </a:r>
          </a:p>
          <a:p>
            <a:pPr marL="2240280" lvl="8" indent="0">
              <a:buNone/>
            </a:pPr>
            <a:endParaRPr lang="en-US" sz="2000" dirty="0"/>
          </a:p>
          <a:p>
            <a:pPr lvl="2"/>
            <a:r>
              <a:rPr lang="en-US" dirty="0"/>
              <a:t>The government must purchase the excess supply of wine to prevent the market from reverting back to the original equilibrium</a:t>
            </a:r>
          </a:p>
          <a:p>
            <a:pPr lvl="4"/>
            <a:endParaRPr lang="en-US" dirty="0"/>
          </a:p>
          <a:p>
            <a:pPr lvl="4"/>
            <a:r>
              <a:rPr lang="en-US" b="1" dirty="0"/>
              <a:t>Government Expenditure = Price × Quantity</a:t>
            </a:r>
            <a:r>
              <a:rPr lang="en-US" b="1" baseline="-25000" dirty="0"/>
              <a:t>Surplus</a:t>
            </a:r>
          </a:p>
          <a:p>
            <a:pPr marL="1143000" lvl="4" indent="0">
              <a:buNone/>
            </a:pPr>
            <a:r>
              <a:rPr lang="en-US" b="1" baseline="-25000" dirty="0"/>
              <a:t>			</a:t>
            </a:r>
            <a:r>
              <a:rPr lang="en-US" b="1" dirty="0"/>
              <a:t>         = </a:t>
            </a:r>
            <a:r>
              <a:rPr lang="en-US" dirty="0"/>
              <a:t>($25 × 40, 000)</a:t>
            </a:r>
          </a:p>
          <a:p>
            <a:pPr marL="1143000" lvl="4" indent="0">
              <a:buNone/>
            </a:pPr>
            <a:r>
              <a:rPr lang="en-US" b="1" dirty="0"/>
              <a:t> 			         = </a:t>
            </a:r>
            <a:r>
              <a:rPr lang="en-US" dirty="0"/>
              <a:t>$1,000,000</a:t>
            </a:r>
            <a:endParaRPr lang="en-US" b="1" dirty="0"/>
          </a:p>
          <a:p>
            <a:pPr marL="594360" lvl="2" indent="0">
              <a:buNone/>
            </a:pPr>
            <a:endParaRPr lang="en-US" b="1" dirty="0"/>
          </a:p>
          <a:p>
            <a:pPr marL="594360" lvl="2" indent="0">
              <a:buNone/>
            </a:pPr>
            <a:endParaRPr lang="en-US" b="1" dirty="0"/>
          </a:p>
          <a:p>
            <a:pPr lvl="2"/>
            <a:endParaRPr lang="en-US" b="1" dirty="0"/>
          </a:p>
          <a:p>
            <a:pPr lvl="2"/>
            <a:endParaRPr lang="en-US" dirty="0"/>
          </a:p>
        </p:txBody>
      </p:sp>
    </p:spTree>
    <p:extLst>
      <p:ext uri="{BB962C8B-B14F-4D97-AF65-F5344CB8AC3E}">
        <p14:creationId xmlns:p14="http://schemas.microsoft.com/office/powerpoint/2010/main" val="109448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Elasticities</a:t>
            </a:r>
          </a:p>
        </p:txBody>
      </p:sp>
    </p:spTree>
    <p:extLst>
      <p:ext uri="{BB962C8B-B14F-4D97-AF65-F5344CB8AC3E}">
        <p14:creationId xmlns:p14="http://schemas.microsoft.com/office/powerpoint/2010/main" val="1021090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lvl="2"/>
            <a:r>
              <a:rPr lang="en-US" b="1" dirty="0"/>
              <a:t>Price Elasticity of Demand (PED): </a:t>
            </a:r>
            <a:r>
              <a:rPr lang="en-US" dirty="0"/>
              <a:t>is a measure of the responsiveness of the quantity of a good demanded to changes in its price.</a:t>
            </a:r>
          </a:p>
          <a:p>
            <a:pPr marL="594360" lvl="2" indent="0">
              <a:buNone/>
            </a:pPr>
            <a:endParaRPr lang="en-US" dirty="0"/>
          </a:p>
          <a:p>
            <a:pPr lvl="4"/>
            <a:r>
              <a:rPr lang="en-US" b="1" dirty="0"/>
              <a:t>PED = %∆Q</a:t>
            </a:r>
            <a:r>
              <a:rPr lang="en-US" b="1" baseline="-25000" dirty="0"/>
              <a:t>D</a:t>
            </a:r>
            <a:r>
              <a:rPr lang="en-US" b="1" dirty="0"/>
              <a:t> ÷ %∆P</a:t>
            </a:r>
          </a:p>
        </p:txBody>
      </p:sp>
      <p:sp>
        <p:nvSpPr>
          <p:cNvPr id="6" name="Title 1"/>
          <p:cNvSpPr txBox="1">
            <a:spLocks/>
          </p:cNvSpPr>
          <p:nvPr/>
        </p:nvSpPr>
        <p:spPr>
          <a:xfrm>
            <a:off x="914400" y="274638"/>
            <a:ext cx="7772400" cy="868362"/>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u="sng" dirty="0">
                <a:solidFill>
                  <a:srgbClr val="1F497D"/>
                </a:solidFill>
              </a:rPr>
              <a:t>Recap- Price Elasticity of Demand</a:t>
            </a:r>
          </a:p>
        </p:txBody>
      </p:sp>
      <p:graphicFrame>
        <p:nvGraphicFramePr>
          <p:cNvPr id="2" name="Table 1"/>
          <p:cNvGraphicFramePr>
            <a:graphicFrameLocks noGrp="1"/>
          </p:cNvGraphicFramePr>
          <p:nvPr>
            <p:extLst>
              <p:ext uri="{D42A27DB-BD31-4B8C-83A1-F6EECF244321}">
                <p14:modId xmlns:p14="http://schemas.microsoft.com/office/powerpoint/2010/main" val="3308828005"/>
              </p:ext>
            </p:extLst>
          </p:nvPr>
        </p:nvGraphicFramePr>
        <p:xfrm>
          <a:off x="1905000" y="3276600"/>
          <a:ext cx="5562600" cy="296672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370840">
                <a:tc>
                  <a:txBody>
                    <a:bodyPr/>
                    <a:lstStyle/>
                    <a:p>
                      <a:pPr algn="ctr"/>
                      <a:r>
                        <a:rPr lang="en-US" b="1" dirty="0"/>
                        <a:t>Value of PED</a:t>
                      </a:r>
                    </a:p>
                  </a:txBody>
                  <a:tcPr/>
                </a:tc>
                <a:tc>
                  <a:txBody>
                    <a:bodyPr/>
                    <a:lstStyle/>
                    <a:p>
                      <a:pPr algn="ctr"/>
                      <a:r>
                        <a:rPr lang="en-US" b="1" dirty="0"/>
                        <a:t>Classification</a:t>
                      </a:r>
                    </a:p>
                  </a:txBody>
                  <a:tcPr/>
                </a:tc>
                <a:tc>
                  <a:txBody>
                    <a:bodyPr/>
                    <a:lstStyle/>
                    <a:p>
                      <a:pPr algn="ctr"/>
                      <a:r>
                        <a:rPr lang="en-US" b="1" dirty="0"/>
                        <a:t>Interpretation</a:t>
                      </a:r>
                    </a:p>
                  </a:txBody>
                  <a:tcPr/>
                </a:tc>
                <a:extLst>
                  <a:ext uri="{0D108BD9-81ED-4DB2-BD59-A6C34878D82A}">
                    <a16:rowId xmlns:a16="http://schemas.microsoft.com/office/drawing/2014/main" val="10000"/>
                  </a:ext>
                </a:extLst>
              </a:tr>
              <a:tr h="370840">
                <a:tc gridSpan="3">
                  <a:txBody>
                    <a:bodyPr/>
                    <a:lstStyle/>
                    <a:p>
                      <a:pPr algn="ctr"/>
                      <a:r>
                        <a:rPr lang="en-US" b="1" dirty="0"/>
                        <a:t>Frequently Encountered</a:t>
                      </a:r>
                      <a:r>
                        <a:rPr lang="en-US" b="1" baseline="0" dirty="0"/>
                        <a:t> Cases</a:t>
                      </a:r>
                      <a:endParaRPr lang="en-US" b="1" dirty="0"/>
                    </a:p>
                  </a:txBody>
                  <a:tcPr/>
                </a:tc>
                <a:tc hMerge="1">
                  <a:txBody>
                    <a:bodyPr/>
                    <a:lstStyle/>
                    <a:p>
                      <a:pPr algn="ctr"/>
                      <a:endParaRPr lang="en-US" b="1" dirty="0"/>
                    </a:p>
                  </a:txBody>
                  <a:tcPr/>
                </a:tc>
                <a:tc hMerge="1">
                  <a:txBody>
                    <a:bodyPr/>
                    <a:lstStyle/>
                    <a:p>
                      <a:pPr algn="ctr"/>
                      <a:endParaRPr lang="en-US" b="1" dirty="0"/>
                    </a:p>
                  </a:txBody>
                  <a:tcPr/>
                </a:tc>
                <a:extLst>
                  <a:ext uri="{0D108BD9-81ED-4DB2-BD59-A6C34878D82A}">
                    <a16:rowId xmlns:a16="http://schemas.microsoft.com/office/drawing/2014/main" val="10001"/>
                  </a:ext>
                </a:extLst>
              </a:tr>
              <a:tr h="370840">
                <a:tc>
                  <a:txBody>
                    <a:bodyPr/>
                    <a:lstStyle/>
                    <a:p>
                      <a:pPr algn="l"/>
                      <a:r>
                        <a:rPr lang="en-US" dirty="0"/>
                        <a:t>0 &lt;</a:t>
                      </a:r>
                      <a:r>
                        <a:rPr lang="en-US" baseline="0" dirty="0"/>
                        <a:t> PED &lt; 1</a:t>
                      </a:r>
                      <a:endParaRPr lang="en-US" dirty="0"/>
                    </a:p>
                  </a:txBody>
                  <a:tcPr/>
                </a:tc>
                <a:tc>
                  <a:txBody>
                    <a:bodyPr/>
                    <a:lstStyle/>
                    <a:p>
                      <a:pPr algn="l"/>
                      <a:r>
                        <a:rPr lang="en-US" dirty="0"/>
                        <a:t>Inelastic demand</a:t>
                      </a:r>
                    </a:p>
                  </a:txBody>
                  <a:tcPr/>
                </a:tc>
                <a:tc>
                  <a:txBody>
                    <a:bodyPr/>
                    <a:lstStyle/>
                    <a:p>
                      <a:pPr algn="l"/>
                      <a:r>
                        <a:rPr lang="en-US" dirty="0"/>
                        <a:t>Price insensitive </a:t>
                      </a:r>
                    </a:p>
                  </a:txBody>
                  <a:tcPr/>
                </a:tc>
                <a:extLst>
                  <a:ext uri="{0D108BD9-81ED-4DB2-BD59-A6C34878D82A}">
                    <a16:rowId xmlns:a16="http://schemas.microsoft.com/office/drawing/2014/main" val="10002"/>
                  </a:ext>
                </a:extLst>
              </a:tr>
              <a:tr h="370840">
                <a:tc>
                  <a:txBody>
                    <a:bodyPr/>
                    <a:lstStyle/>
                    <a:p>
                      <a:pPr algn="l"/>
                      <a:r>
                        <a:rPr lang="en-US" dirty="0"/>
                        <a:t>1 &lt; PED &lt; ∞</a:t>
                      </a:r>
                    </a:p>
                  </a:txBody>
                  <a:tcPr/>
                </a:tc>
                <a:tc>
                  <a:txBody>
                    <a:bodyPr/>
                    <a:lstStyle/>
                    <a:p>
                      <a:pPr algn="l"/>
                      <a:r>
                        <a:rPr lang="en-US" dirty="0"/>
                        <a:t>Elastic demand</a:t>
                      </a:r>
                    </a:p>
                  </a:txBody>
                  <a:tcPr/>
                </a:tc>
                <a:tc>
                  <a:txBody>
                    <a:bodyPr/>
                    <a:lstStyle/>
                    <a:p>
                      <a:pPr algn="l"/>
                      <a:r>
                        <a:rPr lang="en-US" dirty="0"/>
                        <a:t>Price sensitive </a:t>
                      </a:r>
                    </a:p>
                  </a:txBody>
                  <a:tcPr/>
                </a:tc>
                <a:extLst>
                  <a:ext uri="{0D108BD9-81ED-4DB2-BD59-A6C34878D82A}">
                    <a16:rowId xmlns:a16="http://schemas.microsoft.com/office/drawing/2014/main" val="10003"/>
                  </a:ext>
                </a:extLst>
              </a:tr>
              <a:tr h="370840">
                <a:tc gridSpan="3">
                  <a:txBody>
                    <a:bodyPr/>
                    <a:lstStyle/>
                    <a:p>
                      <a:pPr algn="ctr"/>
                      <a:r>
                        <a:rPr lang="en-US" b="1" dirty="0"/>
                        <a:t>Special</a:t>
                      </a:r>
                      <a:r>
                        <a:rPr lang="en-US" b="1" baseline="0" dirty="0"/>
                        <a:t> Cases</a:t>
                      </a:r>
                      <a:endParaRPr lang="en-US" b="1"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4"/>
                  </a:ext>
                </a:extLst>
              </a:tr>
              <a:tr h="370840">
                <a:tc>
                  <a:txBody>
                    <a:bodyPr/>
                    <a:lstStyle/>
                    <a:p>
                      <a:pPr algn="l"/>
                      <a:r>
                        <a:rPr lang="en-US" dirty="0"/>
                        <a:t>PED = 1</a:t>
                      </a:r>
                    </a:p>
                  </a:txBody>
                  <a:tcPr/>
                </a:tc>
                <a:tc>
                  <a:txBody>
                    <a:bodyPr/>
                    <a:lstStyle/>
                    <a:p>
                      <a:pPr algn="l"/>
                      <a:r>
                        <a:rPr lang="en-US" dirty="0"/>
                        <a:t>Unitary elastic demand</a:t>
                      </a:r>
                    </a:p>
                  </a:txBody>
                  <a:tcPr/>
                </a:tc>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b="0" dirty="0"/>
                        <a:t>%∆Q</a:t>
                      </a:r>
                      <a:r>
                        <a:rPr lang="en-US" b="0" baseline="-25000" dirty="0"/>
                        <a:t>D</a:t>
                      </a:r>
                      <a:r>
                        <a:rPr lang="en-US" b="0" dirty="0"/>
                        <a:t>  = %∆P</a:t>
                      </a:r>
                    </a:p>
                  </a:txBody>
                  <a:tcPr/>
                </a:tc>
                <a:extLst>
                  <a:ext uri="{0D108BD9-81ED-4DB2-BD59-A6C34878D82A}">
                    <a16:rowId xmlns:a16="http://schemas.microsoft.com/office/drawing/2014/main" val="10005"/>
                  </a:ext>
                </a:extLst>
              </a:tr>
              <a:tr h="370840">
                <a:tc>
                  <a:txBody>
                    <a:bodyPr/>
                    <a:lstStyle/>
                    <a:p>
                      <a:pPr algn="l"/>
                      <a:r>
                        <a:rPr lang="en-US" dirty="0"/>
                        <a:t>PED = 0</a:t>
                      </a:r>
                    </a:p>
                  </a:txBody>
                  <a:tcPr/>
                </a:tc>
                <a:tc>
                  <a:txBody>
                    <a:bodyPr/>
                    <a:lstStyle/>
                    <a:p>
                      <a:pPr algn="l"/>
                      <a:r>
                        <a:rPr lang="en-US" dirty="0"/>
                        <a:t>Perfectly</a:t>
                      </a:r>
                      <a:r>
                        <a:rPr lang="en-US" baseline="0" dirty="0"/>
                        <a:t> inelastic demand</a:t>
                      </a:r>
                      <a:endParaRPr lang="en-US" dirty="0"/>
                    </a:p>
                  </a:txBody>
                  <a:tcPr/>
                </a:tc>
                <a:tc>
                  <a:txBody>
                    <a:bodyPr/>
                    <a:lstStyle/>
                    <a:p>
                      <a:pPr algn="l"/>
                      <a:r>
                        <a:rPr lang="en-US" dirty="0"/>
                        <a:t>Fixed quantity</a:t>
                      </a:r>
                      <a:r>
                        <a:rPr lang="en-US" baseline="0" dirty="0"/>
                        <a:t> </a:t>
                      </a:r>
                      <a:endParaRPr lang="en-US" dirty="0"/>
                    </a:p>
                  </a:txBody>
                  <a:tcPr/>
                </a:tc>
                <a:extLst>
                  <a:ext uri="{0D108BD9-81ED-4DB2-BD59-A6C34878D82A}">
                    <a16:rowId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PED = ∞</a:t>
                      </a:r>
                    </a:p>
                  </a:txBody>
                  <a:tcPr/>
                </a:tc>
                <a:tc>
                  <a:txBody>
                    <a:bodyPr/>
                    <a:lstStyle/>
                    <a:p>
                      <a:pPr algn="l"/>
                      <a:r>
                        <a:rPr lang="en-US" dirty="0"/>
                        <a:t>Perfectly elastic</a:t>
                      </a:r>
                      <a:r>
                        <a:rPr lang="en-US" baseline="0" dirty="0"/>
                        <a:t> demand</a:t>
                      </a:r>
                      <a:endParaRPr lang="en-US" dirty="0"/>
                    </a:p>
                  </a:txBody>
                  <a:tcPr/>
                </a:tc>
                <a:tc>
                  <a:txBody>
                    <a:bodyPr/>
                    <a:lstStyle/>
                    <a:p>
                      <a:pPr algn="l"/>
                      <a:r>
                        <a:rPr lang="en-US" dirty="0"/>
                        <a:t>Fixed price</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8236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28600"/>
            <a:ext cx="7772400" cy="5791200"/>
          </a:xfrm>
        </p:spPr>
        <p:txBody>
          <a:bodyPr>
            <a:normAutofit lnSpcReduction="10000"/>
          </a:bodyPr>
          <a:lstStyle/>
          <a:p>
            <a:pPr lvl="2"/>
            <a:endParaRPr lang="en-US" dirty="0"/>
          </a:p>
          <a:p>
            <a:pPr lvl="2"/>
            <a:r>
              <a:rPr lang="en-US" dirty="0"/>
              <a:t>There are several factors that determine whether the demand for a good is elastic or inelastic.</a:t>
            </a:r>
          </a:p>
          <a:p>
            <a:pPr marL="594360" lvl="2" indent="0">
              <a:buNone/>
            </a:pPr>
            <a:endParaRPr lang="en-US" dirty="0"/>
          </a:p>
          <a:p>
            <a:pPr lvl="4"/>
            <a:r>
              <a:rPr lang="en-US" b="1" dirty="0"/>
              <a:t>1) Number and closeness of substitutes </a:t>
            </a:r>
          </a:p>
          <a:p>
            <a:pPr lvl="4"/>
            <a:r>
              <a:rPr lang="en-US" b="1" dirty="0"/>
              <a:t>2) Necessities versus luxuries</a:t>
            </a:r>
          </a:p>
          <a:p>
            <a:pPr lvl="4"/>
            <a:r>
              <a:rPr lang="en-US" b="1" dirty="0"/>
              <a:t>3) Length of time</a:t>
            </a:r>
          </a:p>
          <a:p>
            <a:pPr lvl="4"/>
            <a:r>
              <a:rPr lang="en-US" b="1" dirty="0"/>
              <a:t>4) Proportion of income spent on a good</a:t>
            </a:r>
          </a:p>
          <a:p>
            <a:pPr lvl="4"/>
            <a:endParaRPr lang="en-US" b="1" dirty="0"/>
          </a:p>
          <a:p>
            <a:pPr lvl="2"/>
            <a:r>
              <a:rPr lang="en-US" dirty="0"/>
              <a:t>Along any </a:t>
            </a:r>
            <a:r>
              <a:rPr lang="en-US" i="1" dirty="0"/>
              <a:t>downward-sloping</a:t>
            </a:r>
            <a:r>
              <a:rPr lang="en-US" dirty="0"/>
              <a:t>, </a:t>
            </a:r>
            <a:r>
              <a:rPr lang="en-US" i="1" dirty="0"/>
              <a:t>straight-line demand curve</a:t>
            </a:r>
            <a:r>
              <a:rPr lang="en-US" dirty="0"/>
              <a:t>, the PED varies as we move along the curve.</a:t>
            </a:r>
          </a:p>
          <a:p>
            <a:pPr marL="594360" lvl="2" indent="0">
              <a:buNone/>
            </a:pPr>
            <a:endParaRPr lang="en-US" dirty="0"/>
          </a:p>
          <a:p>
            <a:pPr lvl="4"/>
            <a:r>
              <a:rPr lang="en-US" dirty="0"/>
              <a:t>Demand is price elastic at high-prices and low-quantities </a:t>
            </a:r>
          </a:p>
          <a:p>
            <a:pPr marL="1143000" lvl="4" indent="0">
              <a:buNone/>
            </a:pPr>
            <a:endParaRPr lang="en-US" dirty="0"/>
          </a:p>
          <a:p>
            <a:pPr lvl="4"/>
            <a:r>
              <a:rPr lang="en-US" dirty="0"/>
              <a:t>Demand is price inelastic at low prices and large-quantities</a:t>
            </a:r>
          </a:p>
          <a:p>
            <a:pPr marL="1143000" lvl="4" indent="0">
              <a:buNone/>
            </a:pPr>
            <a:endParaRPr lang="en-US" dirty="0"/>
          </a:p>
          <a:p>
            <a:pPr lvl="4"/>
            <a:r>
              <a:rPr lang="en-US" dirty="0"/>
              <a:t>At the midpoint of the demand curve, there is unit elastic demand</a:t>
            </a:r>
          </a:p>
        </p:txBody>
      </p:sp>
    </p:spTree>
    <p:extLst>
      <p:ext uri="{BB962C8B-B14F-4D97-AF65-F5344CB8AC3E}">
        <p14:creationId xmlns:p14="http://schemas.microsoft.com/office/powerpoint/2010/main" val="42432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PED- Calculations</a:t>
            </a:r>
          </a:p>
        </p:txBody>
      </p:sp>
      <p:sp>
        <p:nvSpPr>
          <p:cNvPr id="3" name="Content Placeholder 2"/>
          <p:cNvSpPr>
            <a:spLocks noGrp="1"/>
          </p:cNvSpPr>
          <p:nvPr>
            <p:ph sz="quarter" idx="1"/>
          </p:nvPr>
        </p:nvSpPr>
        <p:spPr>
          <a:xfrm>
            <a:off x="914400" y="1447800"/>
            <a:ext cx="7772400" cy="5181600"/>
          </a:xfrm>
        </p:spPr>
        <p:txBody>
          <a:bodyPr>
            <a:normAutofit lnSpcReduction="10000"/>
          </a:bodyPr>
          <a:lstStyle/>
          <a:p>
            <a:pPr lvl="2"/>
            <a:endParaRPr lang="en-US" dirty="0"/>
          </a:p>
          <a:p>
            <a:pPr lvl="2"/>
            <a:r>
              <a:rPr lang="en-US" b="1" dirty="0"/>
              <a:t>Example; </a:t>
            </a:r>
            <a:r>
              <a:rPr lang="en-US" dirty="0"/>
              <a:t>Tesla Motors Model S retails for $85,000 in Canada in August. Approximately, 100 Model S vehicles were sold in August. </a:t>
            </a:r>
          </a:p>
          <a:p>
            <a:pPr marL="594360" lvl="2" indent="0">
              <a:buNone/>
            </a:pPr>
            <a:endParaRPr lang="en-US" dirty="0"/>
          </a:p>
          <a:p>
            <a:pPr lvl="2"/>
            <a:r>
              <a:rPr lang="en-US" dirty="0"/>
              <a:t>In September, the government implemented a rebate program of $5,000 for electric vehicles. Estimates indicate 110 vehicles will be sold in September.</a:t>
            </a:r>
          </a:p>
          <a:p>
            <a:pPr lvl="2"/>
            <a:endParaRPr lang="en-US" dirty="0"/>
          </a:p>
          <a:p>
            <a:pPr lvl="2"/>
            <a:r>
              <a:rPr lang="en-US" b="1" dirty="0"/>
              <a:t>PED = %∆Q</a:t>
            </a:r>
            <a:r>
              <a:rPr lang="en-US" b="1" baseline="-25000" dirty="0"/>
              <a:t>D</a:t>
            </a:r>
            <a:r>
              <a:rPr lang="en-US" b="1" dirty="0"/>
              <a:t> ÷ %∆P</a:t>
            </a:r>
          </a:p>
          <a:p>
            <a:pPr marL="868680" lvl="3" indent="0">
              <a:buNone/>
            </a:pPr>
            <a:r>
              <a:rPr lang="en-US" b="1" dirty="0"/>
              <a:t>	       = [(Q</a:t>
            </a:r>
            <a:r>
              <a:rPr lang="en-US" b="1" baseline="-25000" dirty="0"/>
              <a:t>NEW</a:t>
            </a:r>
            <a:r>
              <a:rPr lang="en-US" b="1" dirty="0"/>
              <a:t> − Q</a:t>
            </a:r>
            <a:r>
              <a:rPr lang="en-US" b="1" baseline="-25000" dirty="0"/>
              <a:t>OLD</a:t>
            </a:r>
            <a:r>
              <a:rPr lang="en-US" b="1" dirty="0"/>
              <a:t>)/Q</a:t>
            </a:r>
            <a:r>
              <a:rPr lang="en-US" b="1" baseline="-25000" dirty="0"/>
              <a:t>OLD</a:t>
            </a:r>
            <a:r>
              <a:rPr lang="en-US" b="1" dirty="0"/>
              <a:t>] ÷ [(P</a:t>
            </a:r>
            <a:r>
              <a:rPr lang="en-US" b="1" baseline="-25000" dirty="0"/>
              <a:t>NEW</a:t>
            </a:r>
            <a:r>
              <a:rPr lang="en-US" b="1" dirty="0"/>
              <a:t> − P</a:t>
            </a:r>
            <a:r>
              <a:rPr lang="en-US" b="1" baseline="-25000" dirty="0"/>
              <a:t>OLD</a:t>
            </a:r>
            <a:r>
              <a:rPr lang="en-US" b="1" dirty="0"/>
              <a:t>)/P</a:t>
            </a:r>
            <a:r>
              <a:rPr lang="en-US" b="1" baseline="-25000" dirty="0"/>
              <a:t>OLD</a:t>
            </a:r>
            <a:r>
              <a:rPr lang="en-US" b="1" dirty="0"/>
              <a:t>] </a:t>
            </a:r>
          </a:p>
          <a:p>
            <a:pPr marL="594360" lvl="2" indent="0">
              <a:buNone/>
            </a:pPr>
            <a:r>
              <a:rPr lang="en-US" dirty="0"/>
              <a:t>	       = [(110 − 100)/100]</a:t>
            </a:r>
            <a:r>
              <a:rPr lang="en-US" b="1" dirty="0"/>
              <a:t> ÷ </a:t>
            </a:r>
            <a:r>
              <a:rPr lang="en-US" dirty="0"/>
              <a:t>[($80,000 − $85,000)/$85,000]</a:t>
            </a:r>
          </a:p>
          <a:p>
            <a:pPr marL="594360" lvl="2" indent="0">
              <a:buNone/>
            </a:pPr>
            <a:r>
              <a:rPr lang="en-US" dirty="0"/>
              <a:t>	       = 10% </a:t>
            </a:r>
            <a:r>
              <a:rPr lang="en-US" b="1" dirty="0"/>
              <a:t>÷ </a:t>
            </a:r>
            <a:r>
              <a:rPr lang="en-US" dirty="0"/>
              <a:t>5.8824%</a:t>
            </a:r>
          </a:p>
          <a:p>
            <a:pPr marL="594360" lvl="2" indent="0">
              <a:buNone/>
            </a:pPr>
            <a:r>
              <a:rPr lang="en-US" dirty="0"/>
              <a:t>	       = 1.70</a:t>
            </a:r>
          </a:p>
          <a:p>
            <a:pPr marL="594360" lvl="2" indent="0">
              <a:buNone/>
            </a:pPr>
            <a:endParaRPr lang="en-US" dirty="0"/>
          </a:p>
          <a:p>
            <a:pPr lvl="2"/>
            <a:r>
              <a:rPr lang="en-US" dirty="0"/>
              <a:t>This indicates that the demand for the Model S is </a:t>
            </a:r>
            <a:r>
              <a:rPr lang="en-US" i="1" dirty="0"/>
              <a:t>price elastic, </a:t>
            </a:r>
            <a:r>
              <a:rPr lang="en-US" dirty="0"/>
              <a:t>since the </a:t>
            </a:r>
            <a:r>
              <a:rPr lang="en-US" b="1" dirty="0"/>
              <a:t>PED &gt; 1 </a:t>
            </a:r>
            <a:r>
              <a:rPr lang="en-US" dirty="0"/>
              <a:t>and a decrease in price will increase Tesla’s revenues.</a:t>
            </a:r>
          </a:p>
          <a:p>
            <a:pPr marL="594360" lvl="2" indent="0">
              <a:buNone/>
            </a:pPr>
            <a:endParaRPr lang="en-US" dirty="0"/>
          </a:p>
          <a:p>
            <a:pPr lvl="2"/>
            <a:endParaRPr lang="en-US" dirty="0"/>
          </a:p>
          <a:p>
            <a:pPr lvl="2"/>
            <a:endParaRPr lang="en-US" dirty="0"/>
          </a:p>
        </p:txBody>
      </p:sp>
      <p:pic>
        <p:nvPicPr>
          <p:cNvPr id="2052" name="Picture 4" descr="http://www.georgiapower.com/pricing/images/pev/Car-TESL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03511"/>
            <a:ext cx="2191016" cy="1275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83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u="sng" dirty="0"/>
              <a:t>Cross-Price Elasticity of Demand</a:t>
            </a:r>
          </a:p>
        </p:txBody>
      </p:sp>
      <p:sp>
        <p:nvSpPr>
          <p:cNvPr id="3" name="Content Placeholder 2"/>
          <p:cNvSpPr>
            <a:spLocks noGrp="1"/>
          </p:cNvSpPr>
          <p:nvPr>
            <p:ph sz="quarter" idx="1"/>
          </p:nvPr>
        </p:nvSpPr>
        <p:spPr/>
        <p:txBody>
          <a:bodyPr/>
          <a:lstStyle/>
          <a:p>
            <a:pPr lvl="2"/>
            <a:endParaRPr lang="en-US" dirty="0"/>
          </a:p>
          <a:p>
            <a:pPr lvl="2"/>
            <a:r>
              <a:rPr lang="en-US" b="1" dirty="0"/>
              <a:t>Cross-Price Elasticity of Demand (XED): </a:t>
            </a:r>
            <a:r>
              <a:rPr lang="en-US" dirty="0"/>
              <a:t>is a measure of the responsiveness of demand for one good to a change in the price of another good.</a:t>
            </a:r>
          </a:p>
          <a:p>
            <a:pPr lvl="2"/>
            <a:endParaRPr lang="en-US" dirty="0"/>
          </a:p>
          <a:p>
            <a:pPr lvl="2"/>
            <a:r>
              <a:rPr lang="en-US" dirty="0"/>
              <a:t>It involves demand curve shifts and provides information on whether demand increases or decreases, and on the size of the demand curve shifts</a:t>
            </a:r>
          </a:p>
          <a:p>
            <a:pPr lvl="4"/>
            <a:endParaRPr lang="en-US" dirty="0"/>
          </a:p>
          <a:p>
            <a:pPr lvl="4"/>
            <a:r>
              <a:rPr lang="en-US" b="1" dirty="0"/>
              <a:t>XED = %∆Q</a:t>
            </a:r>
            <a:r>
              <a:rPr lang="en-US" b="1" baseline="-25000" dirty="0"/>
              <a:t>X</a:t>
            </a:r>
            <a:r>
              <a:rPr lang="en-US" b="1" dirty="0"/>
              <a:t> ÷ %∆P</a:t>
            </a:r>
            <a:r>
              <a:rPr lang="en-US" b="1" baseline="-25000" dirty="0"/>
              <a:t>Y</a:t>
            </a:r>
          </a:p>
          <a:p>
            <a:pPr lvl="4"/>
            <a:endParaRPr lang="en-US" b="1" dirty="0"/>
          </a:p>
          <a:p>
            <a:pPr marL="1143000" lvl="4"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57201795"/>
              </p:ext>
            </p:extLst>
          </p:nvPr>
        </p:nvGraphicFramePr>
        <p:xfrm>
          <a:off x="1752600" y="4953000"/>
          <a:ext cx="5181600" cy="111252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370840">
                <a:tc>
                  <a:txBody>
                    <a:bodyPr/>
                    <a:lstStyle/>
                    <a:p>
                      <a:pPr algn="ctr"/>
                      <a:r>
                        <a:rPr lang="en-US" b="1" dirty="0"/>
                        <a:t>Value of XED</a:t>
                      </a:r>
                    </a:p>
                  </a:txBody>
                  <a:tcPr/>
                </a:tc>
                <a:tc>
                  <a:txBody>
                    <a:bodyPr/>
                    <a:lstStyle/>
                    <a:p>
                      <a:pPr algn="ctr"/>
                      <a:r>
                        <a:rPr lang="en-US" b="1" dirty="0"/>
                        <a:t>Classification</a:t>
                      </a:r>
                    </a:p>
                  </a:txBody>
                  <a:tcPr/>
                </a:tc>
                <a:tc>
                  <a:txBody>
                    <a:bodyPr/>
                    <a:lstStyle/>
                    <a:p>
                      <a:pPr algn="ctr"/>
                      <a:r>
                        <a:rPr lang="en-US" b="1" dirty="0"/>
                        <a:t>Example</a:t>
                      </a:r>
                    </a:p>
                  </a:txBody>
                  <a:tcPr/>
                </a:tc>
                <a:extLst>
                  <a:ext uri="{0D108BD9-81ED-4DB2-BD59-A6C34878D82A}">
                    <a16:rowId xmlns:a16="http://schemas.microsoft.com/office/drawing/2014/main" val="10000"/>
                  </a:ext>
                </a:extLst>
              </a:tr>
              <a:tr h="370840">
                <a:tc>
                  <a:txBody>
                    <a:bodyPr/>
                    <a:lstStyle/>
                    <a:p>
                      <a:pPr algn="l"/>
                      <a:r>
                        <a:rPr lang="en-US" b="0" dirty="0"/>
                        <a:t>XED &gt; 0</a:t>
                      </a:r>
                    </a:p>
                  </a:txBody>
                  <a:tcPr/>
                </a:tc>
                <a:tc>
                  <a:txBody>
                    <a:bodyPr/>
                    <a:lstStyle/>
                    <a:p>
                      <a:pPr algn="l"/>
                      <a:r>
                        <a:rPr lang="en-US" b="0" dirty="0"/>
                        <a:t>Substitutes</a:t>
                      </a:r>
                    </a:p>
                  </a:txBody>
                  <a:tcPr/>
                </a:tc>
                <a:tc>
                  <a:txBody>
                    <a:bodyPr/>
                    <a:lstStyle/>
                    <a:p>
                      <a:pPr algn="l"/>
                      <a:r>
                        <a:rPr lang="en-US" b="0" dirty="0"/>
                        <a:t>Coca-Cola</a:t>
                      </a:r>
                      <a:r>
                        <a:rPr lang="en-US" b="0" baseline="0" dirty="0"/>
                        <a:t> &amp; Pepsi</a:t>
                      </a:r>
                      <a:endParaRPr lang="en-US" b="0" dirty="0"/>
                    </a:p>
                  </a:txBody>
                  <a:tcPr/>
                </a:tc>
                <a:extLst>
                  <a:ext uri="{0D108BD9-81ED-4DB2-BD59-A6C34878D82A}">
                    <a16:rowId xmlns:a16="http://schemas.microsoft.com/office/drawing/2014/main" val="10001"/>
                  </a:ext>
                </a:extLst>
              </a:tr>
              <a:tr h="370840">
                <a:tc>
                  <a:txBody>
                    <a:bodyPr/>
                    <a:lstStyle/>
                    <a:p>
                      <a:pPr algn="l"/>
                      <a:r>
                        <a:rPr lang="en-US" b="0" dirty="0"/>
                        <a:t>XED &lt; 0</a:t>
                      </a:r>
                    </a:p>
                  </a:txBody>
                  <a:tcPr/>
                </a:tc>
                <a:tc>
                  <a:txBody>
                    <a:bodyPr/>
                    <a:lstStyle/>
                    <a:p>
                      <a:pPr algn="l"/>
                      <a:r>
                        <a:rPr lang="en-US" b="0" dirty="0"/>
                        <a:t>Complements</a:t>
                      </a:r>
                    </a:p>
                  </a:txBody>
                  <a:tcPr/>
                </a:tc>
                <a:tc>
                  <a:txBody>
                    <a:bodyPr/>
                    <a:lstStyle/>
                    <a:p>
                      <a:pPr algn="l"/>
                      <a:r>
                        <a:rPr lang="en-US" b="0" dirty="0"/>
                        <a:t>Ice-Cream</a:t>
                      </a:r>
                      <a:r>
                        <a:rPr lang="en-US" b="0" baseline="0" dirty="0"/>
                        <a:t> &amp; Cones</a:t>
                      </a:r>
                      <a:endParaRPr lang="en-US" b="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6925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u="sng" dirty="0"/>
              <a:t>XED- Calculations</a:t>
            </a:r>
          </a:p>
        </p:txBody>
      </p:sp>
      <p:sp>
        <p:nvSpPr>
          <p:cNvPr id="3" name="Content Placeholder 2"/>
          <p:cNvSpPr>
            <a:spLocks noGrp="1"/>
          </p:cNvSpPr>
          <p:nvPr>
            <p:ph sz="quarter" idx="1"/>
          </p:nvPr>
        </p:nvSpPr>
        <p:spPr>
          <a:xfrm>
            <a:off x="914400" y="1447800"/>
            <a:ext cx="7772400" cy="5105400"/>
          </a:xfrm>
        </p:spPr>
        <p:txBody>
          <a:bodyPr>
            <a:normAutofit lnSpcReduction="10000"/>
          </a:bodyPr>
          <a:lstStyle/>
          <a:p>
            <a:pPr lvl="2"/>
            <a:endParaRPr lang="en-US" dirty="0"/>
          </a:p>
          <a:p>
            <a:pPr lvl="2"/>
            <a:r>
              <a:rPr lang="en-US" b="1" dirty="0"/>
              <a:t>Example; </a:t>
            </a:r>
            <a:r>
              <a:rPr lang="en-US" dirty="0"/>
              <a:t>Suppose a convenience store decides to increase the price of a 500 mL bottle of Coca-Cola from $1.50 to $1.80.</a:t>
            </a:r>
          </a:p>
          <a:p>
            <a:pPr lvl="2"/>
            <a:endParaRPr lang="en-US" dirty="0"/>
          </a:p>
          <a:p>
            <a:pPr lvl="2"/>
            <a:r>
              <a:rPr lang="en-US" dirty="0"/>
              <a:t>The store maintains their prices for Pepsi and the quantity demanded for the product increases from 1,000 to 1,140 bottles in a particular month.</a:t>
            </a:r>
          </a:p>
          <a:p>
            <a:pPr marL="1143000" lvl="4" indent="0">
              <a:buNone/>
            </a:pPr>
            <a:endParaRPr lang="en-US" dirty="0"/>
          </a:p>
          <a:p>
            <a:pPr lvl="4"/>
            <a:r>
              <a:rPr lang="en-US" b="1" dirty="0"/>
              <a:t>XED = %∆Q</a:t>
            </a:r>
            <a:r>
              <a:rPr lang="en-US" b="1" baseline="-25000" dirty="0"/>
              <a:t>X</a:t>
            </a:r>
            <a:r>
              <a:rPr lang="en-US" b="1" dirty="0"/>
              <a:t> ÷ %∆P</a:t>
            </a:r>
            <a:r>
              <a:rPr lang="en-US" b="1" baseline="-25000" dirty="0"/>
              <a:t>Y</a:t>
            </a:r>
          </a:p>
          <a:p>
            <a:pPr marL="868680" lvl="3" indent="0">
              <a:buNone/>
            </a:pPr>
            <a:r>
              <a:rPr lang="en-US" b="1" dirty="0"/>
              <a:t>		  = [(Q</a:t>
            </a:r>
            <a:r>
              <a:rPr lang="en-US" b="1" baseline="-25000" dirty="0"/>
              <a:t>NEW</a:t>
            </a:r>
            <a:r>
              <a:rPr lang="en-US" b="1" dirty="0"/>
              <a:t> − Q</a:t>
            </a:r>
            <a:r>
              <a:rPr lang="en-US" b="1" baseline="-25000" dirty="0"/>
              <a:t>OLD</a:t>
            </a:r>
            <a:r>
              <a:rPr lang="en-US" b="1" dirty="0"/>
              <a:t>)/Q</a:t>
            </a:r>
            <a:r>
              <a:rPr lang="en-US" b="1" baseline="-25000" dirty="0"/>
              <a:t>OLD</a:t>
            </a:r>
            <a:r>
              <a:rPr lang="en-US" b="1" dirty="0"/>
              <a:t>] ÷ [(P</a:t>
            </a:r>
            <a:r>
              <a:rPr lang="en-US" b="1" baseline="-25000" dirty="0"/>
              <a:t>NEW</a:t>
            </a:r>
            <a:r>
              <a:rPr lang="en-US" b="1" dirty="0"/>
              <a:t> − P</a:t>
            </a:r>
            <a:r>
              <a:rPr lang="en-US" b="1" baseline="-25000" dirty="0"/>
              <a:t>OLD</a:t>
            </a:r>
            <a:r>
              <a:rPr lang="en-US" b="1" dirty="0"/>
              <a:t>)/P</a:t>
            </a:r>
            <a:r>
              <a:rPr lang="en-US" b="1" baseline="-25000" dirty="0"/>
              <a:t>OLD</a:t>
            </a:r>
            <a:r>
              <a:rPr lang="en-US" b="1" dirty="0"/>
              <a:t>] </a:t>
            </a:r>
          </a:p>
          <a:p>
            <a:pPr marL="594360" lvl="2" indent="0">
              <a:buNone/>
            </a:pPr>
            <a:r>
              <a:rPr lang="en-US" dirty="0"/>
              <a:t>	                  = [(1,140 − 1,000)/1,000]</a:t>
            </a:r>
            <a:r>
              <a:rPr lang="en-US" b="1" dirty="0"/>
              <a:t> ÷ </a:t>
            </a:r>
            <a:r>
              <a:rPr lang="en-US" dirty="0"/>
              <a:t>[($1.80 − $1.50)/$1.50]</a:t>
            </a:r>
          </a:p>
          <a:p>
            <a:pPr marL="594360" lvl="2" indent="0">
              <a:buNone/>
            </a:pPr>
            <a:r>
              <a:rPr lang="en-US" dirty="0"/>
              <a:t>	                  = 14% </a:t>
            </a:r>
            <a:r>
              <a:rPr lang="en-US" b="1" dirty="0"/>
              <a:t>÷ </a:t>
            </a:r>
            <a:r>
              <a:rPr lang="en-US" dirty="0"/>
              <a:t>20%</a:t>
            </a:r>
          </a:p>
          <a:p>
            <a:pPr marL="594360" lvl="2" indent="0">
              <a:buNone/>
            </a:pPr>
            <a:r>
              <a:rPr lang="en-US" dirty="0"/>
              <a:t>	                  = 0.70</a:t>
            </a:r>
          </a:p>
          <a:p>
            <a:pPr marL="594360" lvl="2" indent="0">
              <a:buNone/>
            </a:pPr>
            <a:endParaRPr lang="en-US" dirty="0"/>
          </a:p>
          <a:p>
            <a:pPr lvl="2"/>
            <a:r>
              <a:rPr lang="en-US" dirty="0"/>
              <a:t>This indicates that Coca-Cola and Pepsi have a high degree of </a:t>
            </a:r>
            <a:r>
              <a:rPr lang="en-US" i="1" dirty="0"/>
              <a:t>substitutability</a:t>
            </a:r>
            <a:r>
              <a:rPr lang="en-US" dirty="0"/>
              <a:t> since </a:t>
            </a:r>
            <a:r>
              <a:rPr lang="en-US" b="1" dirty="0"/>
              <a:t>XED &gt; 0 </a:t>
            </a:r>
            <a:r>
              <a:rPr lang="en-US" dirty="0"/>
              <a:t>and relatively close to 1.</a:t>
            </a:r>
          </a:p>
          <a:p>
            <a:pPr marL="594360" lvl="2" indent="0">
              <a:buNone/>
            </a:pPr>
            <a:endParaRPr lang="en-US" dirty="0"/>
          </a:p>
          <a:p>
            <a:pPr marL="1143000" lvl="4" indent="0">
              <a:buNone/>
            </a:pPr>
            <a:endParaRPr lang="en-US" b="1" baseline="-25000" dirty="0"/>
          </a:p>
          <a:p>
            <a:pPr lvl="4"/>
            <a:endParaRPr lang="en-US" b="1" dirty="0"/>
          </a:p>
          <a:p>
            <a:pPr marL="1143000" lvl="4" indent="0">
              <a:buNone/>
            </a:pPr>
            <a:endParaRPr lang="en-US" dirty="0"/>
          </a:p>
        </p:txBody>
      </p:sp>
      <p:pic>
        <p:nvPicPr>
          <p:cNvPr id="3076" name="Picture 4" descr="http://www.vectorsland.com/imgd/l80275-cocacola-eps-logo-4797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81113"/>
            <a:ext cx="1882097" cy="1882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53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u="sng" dirty="0"/>
              <a:t>Income Elasticity of Demand</a:t>
            </a:r>
          </a:p>
        </p:txBody>
      </p:sp>
      <p:sp>
        <p:nvSpPr>
          <p:cNvPr id="3" name="Content Placeholder 2"/>
          <p:cNvSpPr>
            <a:spLocks noGrp="1"/>
          </p:cNvSpPr>
          <p:nvPr>
            <p:ph sz="quarter" idx="1"/>
          </p:nvPr>
        </p:nvSpPr>
        <p:spPr/>
        <p:txBody>
          <a:bodyPr/>
          <a:lstStyle/>
          <a:p>
            <a:pPr lvl="2"/>
            <a:endParaRPr lang="en-US" dirty="0"/>
          </a:p>
          <a:p>
            <a:pPr lvl="2"/>
            <a:r>
              <a:rPr lang="en-US" b="1" dirty="0"/>
              <a:t>Income Elasticity of Demand (YED): </a:t>
            </a:r>
            <a:r>
              <a:rPr lang="en-US" dirty="0"/>
              <a:t>is a measure of the responsiveness of demand to changes in income.</a:t>
            </a:r>
          </a:p>
          <a:p>
            <a:pPr lvl="2"/>
            <a:endParaRPr lang="en-US" dirty="0"/>
          </a:p>
          <a:p>
            <a:pPr lvl="2"/>
            <a:r>
              <a:rPr lang="en-US" dirty="0"/>
              <a:t>It involves demand curve shifts and provides information on the direction of change of demand given a change in income and on the size of the change.</a:t>
            </a:r>
          </a:p>
          <a:p>
            <a:pPr lvl="4"/>
            <a:endParaRPr lang="en-US" dirty="0"/>
          </a:p>
          <a:p>
            <a:pPr lvl="4"/>
            <a:r>
              <a:rPr lang="en-US" b="1" dirty="0"/>
              <a:t>YED = %∆Q</a:t>
            </a:r>
            <a:r>
              <a:rPr lang="en-US" b="1" baseline="-25000" dirty="0"/>
              <a:t>D</a:t>
            </a:r>
            <a:r>
              <a:rPr lang="en-US" b="1" dirty="0"/>
              <a:t> ÷ %∆Y</a:t>
            </a:r>
            <a:endParaRPr lang="en-US" b="1" baseline="-25000" dirty="0"/>
          </a:p>
          <a:p>
            <a:pPr lvl="4"/>
            <a:endParaRPr lang="en-US" b="1" dirty="0"/>
          </a:p>
          <a:p>
            <a:pPr marL="1143000" lvl="4"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73147966"/>
              </p:ext>
            </p:extLst>
          </p:nvPr>
        </p:nvGraphicFramePr>
        <p:xfrm>
          <a:off x="1828800" y="4800600"/>
          <a:ext cx="5943600" cy="185420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370840">
                <a:tc>
                  <a:txBody>
                    <a:bodyPr/>
                    <a:lstStyle/>
                    <a:p>
                      <a:pPr algn="ctr"/>
                      <a:r>
                        <a:rPr lang="en-US" b="1" dirty="0"/>
                        <a:t>Value of</a:t>
                      </a:r>
                      <a:r>
                        <a:rPr lang="en-US" b="1" baseline="0" dirty="0"/>
                        <a:t> </a:t>
                      </a:r>
                      <a:r>
                        <a:rPr lang="en-US" b="1" dirty="0"/>
                        <a:t>YED</a:t>
                      </a:r>
                    </a:p>
                  </a:txBody>
                  <a:tcPr/>
                </a:tc>
                <a:tc>
                  <a:txBody>
                    <a:bodyPr/>
                    <a:lstStyle/>
                    <a:p>
                      <a:pPr algn="ctr"/>
                      <a:r>
                        <a:rPr lang="en-US" b="1" dirty="0"/>
                        <a:t>Classification</a:t>
                      </a:r>
                    </a:p>
                  </a:txBody>
                  <a:tcPr/>
                </a:tc>
                <a:tc>
                  <a:txBody>
                    <a:bodyPr/>
                    <a:lstStyle/>
                    <a:p>
                      <a:pPr algn="ctr"/>
                      <a:r>
                        <a:rPr lang="en-US" b="1" dirty="0"/>
                        <a:t>Interpretation</a:t>
                      </a:r>
                    </a:p>
                  </a:txBody>
                  <a:tcPr/>
                </a:tc>
                <a:extLst>
                  <a:ext uri="{0D108BD9-81ED-4DB2-BD59-A6C34878D82A}">
                    <a16:rowId xmlns:a16="http://schemas.microsoft.com/office/drawing/2014/main" val="10000"/>
                  </a:ext>
                </a:extLst>
              </a:tr>
              <a:tr h="370840">
                <a:tc>
                  <a:txBody>
                    <a:bodyPr/>
                    <a:lstStyle/>
                    <a:p>
                      <a:pPr algn="l"/>
                      <a:r>
                        <a:rPr lang="en-US" b="0" dirty="0"/>
                        <a:t>YED &lt;</a:t>
                      </a:r>
                      <a:r>
                        <a:rPr lang="en-US" b="0" baseline="0" dirty="0"/>
                        <a:t> 0</a:t>
                      </a:r>
                      <a:endParaRPr lang="en-US" b="0" dirty="0"/>
                    </a:p>
                  </a:txBody>
                  <a:tcPr/>
                </a:tc>
                <a:tc>
                  <a:txBody>
                    <a:bodyPr/>
                    <a:lstStyle/>
                    <a:p>
                      <a:pPr algn="l"/>
                      <a:r>
                        <a:rPr lang="en-US" b="0" dirty="0"/>
                        <a:t>Inferior Good</a:t>
                      </a:r>
                    </a:p>
                  </a:txBody>
                  <a:tcPr/>
                </a:tc>
                <a:tc>
                  <a:txBody>
                    <a:bodyPr/>
                    <a:lstStyle/>
                    <a:p>
                      <a:pPr algn="l"/>
                      <a:r>
                        <a:rPr lang="en-US" b="0" dirty="0"/>
                        <a:t>Quantity falls with income</a:t>
                      </a:r>
                    </a:p>
                  </a:txBody>
                  <a:tcPr/>
                </a:tc>
                <a:extLst>
                  <a:ext uri="{0D108BD9-81ED-4DB2-BD59-A6C34878D82A}">
                    <a16:rowId xmlns:a16="http://schemas.microsoft.com/office/drawing/2014/main" val="10001"/>
                  </a:ext>
                </a:extLst>
              </a:tr>
              <a:tr h="370840">
                <a:tc>
                  <a:txBody>
                    <a:bodyPr/>
                    <a:lstStyle/>
                    <a:p>
                      <a:pPr algn="l"/>
                      <a:r>
                        <a:rPr lang="en-US" b="0" dirty="0"/>
                        <a:t>YED &gt; 0</a:t>
                      </a:r>
                    </a:p>
                  </a:txBody>
                  <a:tcPr/>
                </a:tc>
                <a:tc>
                  <a:txBody>
                    <a:bodyPr/>
                    <a:lstStyle/>
                    <a:p>
                      <a:pPr algn="l"/>
                      <a:r>
                        <a:rPr lang="en-US" b="0" dirty="0"/>
                        <a:t>Normal Good</a:t>
                      </a:r>
                    </a:p>
                  </a:txBody>
                  <a:tcPr/>
                </a:tc>
                <a:tc>
                  <a:txBody>
                    <a:bodyPr/>
                    <a:lstStyle/>
                    <a:p>
                      <a:pPr algn="l"/>
                      <a:r>
                        <a:rPr lang="en-US" b="0" dirty="0"/>
                        <a:t>Quantity increases with income</a:t>
                      </a:r>
                    </a:p>
                  </a:txBody>
                  <a:tcPr/>
                </a:tc>
                <a:extLst>
                  <a:ext uri="{0D108BD9-81ED-4DB2-BD59-A6C34878D82A}">
                    <a16:rowId xmlns:a16="http://schemas.microsoft.com/office/drawing/2014/main" val="10002"/>
                  </a:ext>
                </a:extLst>
              </a:tr>
              <a:tr h="370840">
                <a:tc>
                  <a:txBody>
                    <a:bodyPr/>
                    <a:lstStyle/>
                    <a:p>
                      <a:pPr algn="l"/>
                      <a:r>
                        <a:rPr lang="en-US" b="0" dirty="0"/>
                        <a:t>0 &lt; YED &lt;</a:t>
                      </a:r>
                      <a:r>
                        <a:rPr lang="en-US" b="0" baseline="0" dirty="0"/>
                        <a:t> 1</a:t>
                      </a:r>
                      <a:endParaRPr lang="en-US" b="0" dirty="0"/>
                    </a:p>
                  </a:txBody>
                  <a:tcPr/>
                </a:tc>
                <a:tc>
                  <a:txBody>
                    <a:bodyPr/>
                    <a:lstStyle/>
                    <a:p>
                      <a:pPr algn="l"/>
                      <a:r>
                        <a:rPr lang="en-US" b="0" dirty="0"/>
                        <a:t>Necessities </a:t>
                      </a:r>
                    </a:p>
                  </a:txBody>
                  <a:tcPr/>
                </a:tc>
                <a:tc>
                  <a:txBody>
                    <a:bodyPr/>
                    <a:lstStyle/>
                    <a:p>
                      <a:pPr algn="l"/>
                      <a:r>
                        <a:rPr lang="en-US" b="0" dirty="0"/>
                        <a:t>Income inelastic demand</a:t>
                      </a:r>
                    </a:p>
                  </a:txBody>
                  <a:tcPr/>
                </a:tc>
                <a:extLst>
                  <a:ext uri="{0D108BD9-81ED-4DB2-BD59-A6C34878D82A}">
                    <a16:rowId xmlns:a16="http://schemas.microsoft.com/office/drawing/2014/main" val="10003"/>
                  </a:ext>
                </a:extLst>
              </a:tr>
              <a:tr h="370840">
                <a:tc>
                  <a:txBody>
                    <a:bodyPr/>
                    <a:lstStyle/>
                    <a:p>
                      <a:pPr algn="l"/>
                      <a:r>
                        <a:rPr lang="en-US" b="0" dirty="0"/>
                        <a:t>YED &gt; 1</a:t>
                      </a:r>
                    </a:p>
                  </a:txBody>
                  <a:tcPr/>
                </a:tc>
                <a:tc>
                  <a:txBody>
                    <a:bodyPr/>
                    <a:lstStyle/>
                    <a:p>
                      <a:pPr algn="l"/>
                      <a:r>
                        <a:rPr lang="en-US" b="0" dirty="0"/>
                        <a:t>Luxuries </a:t>
                      </a:r>
                    </a:p>
                  </a:txBody>
                  <a:tcPr/>
                </a:tc>
                <a:tc>
                  <a:txBody>
                    <a:bodyPr/>
                    <a:lstStyle/>
                    <a:p>
                      <a:pPr algn="l"/>
                      <a:r>
                        <a:rPr lang="en-US" b="0" dirty="0"/>
                        <a:t>Income elastic demand</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4680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YED- Calculations </a:t>
            </a:r>
          </a:p>
        </p:txBody>
      </p:sp>
      <p:sp>
        <p:nvSpPr>
          <p:cNvPr id="3" name="Content Placeholder 2"/>
          <p:cNvSpPr>
            <a:spLocks noGrp="1"/>
          </p:cNvSpPr>
          <p:nvPr>
            <p:ph sz="quarter" idx="1"/>
          </p:nvPr>
        </p:nvSpPr>
        <p:spPr/>
        <p:txBody>
          <a:bodyPr/>
          <a:lstStyle/>
          <a:p>
            <a:pPr lvl="2"/>
            <a:endParaRPr lang="en-US" dirty="0"/>
          </a:p>
          <a:p>
            <a:pPr lvl="2"/>
            <a:r>
              <a:rPr lang="en-US" b="1" dirty="0"/>
              <a:t>Example; </a:t>
            </a:r>
            <a:r>
              <a:rPr lang="en-US" dirty="0"/>
              <a:t>Your income increases from £1,000 a month to £1,200 a month. As a result, the frequency that you dine-out at restaurants increases from 4 to 6 times per month.</a:t>
            </a:r>
          </a:p>
          <a:p>
            <a:pPr lvl="2"/>
            <a:endParaRPr lang="en-US" b="1" dirty="0"/>
          </a:p>
          <a:p>
            <a:pPr lvl="4"/>
            <a:r>
              <a:rPr lang="en-US" b="1" dirty="0"/>
              <a:t>YED = %∆Q</a:t>
            </a:r>
            <a:r>
              <a:rPr lang="en-US" b="1" baseline="-25000" dirty="0"/>
              <a:t>D</a:t>
            </a:r>
            <a:r>
              <a:rPr lang="en-US" b="1" dirty="0"/>
              <a:t> ÷ %∆Y</a:t>
            </a:r>
          </a:p>
          <a:p>
            <a:pPr marL="1143000" lvl="4" indent="0">
              <a:buNone/>
            </a:pPr>
            <a:r>
              <a:rPr lang="en-US" b="1" dirty="0"/>
              <a:t>	 = [(Q</a:t>
            </a:r>
            <a:r>
              <a:rPr lang="en-US" b="1" baseline="-25000" dirty="0"/>
              <a:t>NEW</a:t>
            </a:r>
            <a:r>
              <a:rPr lang="en-US" b="1" dirty="0"/>
              <a:t> − Q</a:t>
            </a:r>
            <a:r>
              <a:rPr lang="en-US" b="1" baseline="-25000" dirty="0"/>
              <a:t>OLD</a:t>
            </a:r>
            <a:r>
              <a:rPr lang="en-US" b="1" dirty="0"/>
              <a:t>)/Q</a:t>
            </a:r>
            <a:r>
              <a:rPr lang="en-US" b="1" baseline="-25000" dirty="0"/>
              <a:t>OLD</a:t>
            </a:r>
            <a:r>
              <a:rPr lang="en-US" b="1" dirty="0"/>
              <a:t>] ÷ [(Y</a:t>
            </a:r>
            <a:r>
              <a:rPr lang="en-US" b="1" baseline="-25000" dirty="0"/>
              <a:t>NEW</a:t>
            </a:r>
            <a:r>
              <a:rPr lang="en-US" b="1" dirty="0"/>
              <a:t> − Y</a:t>
            </a:r>
            <a:r>
              <a:rPr lang="en-US" b="1" baseline="-25000" dirty="0"/>
              <a:t>OLD</a:t>
            </a:r>
            <a:r>
              <a:rPr lang="en-US" b="1" dirty="0"/>
              <a:t>)/Y</a:t>
            </a:r>
            <a:r>
              <a:rPr lang="en-US" b="1" baseline="-25000" dirty="0"/>
              <a:t>OLD</a:t>
            </a:r>
            <a:r>
              <a:rPr lang="en-US" b="1" dirty="0"/>
              <a:t>] </a:t>
            </a:r>
          </a:p>
          <a:p>
            <a:pPr marL="1143000" lvl="4" indent="0">
              <a:buNone/>
            </a:pPr>
            <a:r>
              <a:rPr lang="en-US" b="1" dirty="0"/>
              <a:t>	 = </a:t>
            </a:r>
            <a:r>
              <a:rPr lang="en-US" dirty="0"/>
              <a:t>[(6 − 4)/4] ÷ [(£1,200 − £1,000)/£1,000] </a:t>
            </a:r>
          </a:p>
          <a:p>
            <a:pPr marL="1143000" lvl="4" indent="0">
              <a:buNone/>
            </a:pPr>
            <a:r>
              <a:rPr lang="en-US" b="1" dirty="0"/>
              <a:t>	 = </a:t>
            </a:r>
            <a:r>
              <a:rPr lang="en-US" dirty="0"/>
              <a:t>50% </a:t>
            </a:r>
            <a:r>
              <a:rPr lang="en-US" b="1" dirty="0"/>
              <a:t>÷ </a:t>
            </a:r>
            <a:r>
              <a:rPr lang="en-US" dirty="0"/>
              <a:t>20%</a:t>
            </a:r>
          </a:p>
          <a:p>
            <a:pPr marL="1143000" lvl="4" indent="0">
              <a:buNone/>
            </a:pPr>
            <a:r>
              <a:rPr lang="en-US" dirty="0"/>
              <a:t>	 = 2.50</a:t>
            </a:r>
          </a:p>
          <a:p>
            <a:pPr marL="1143000" lvl="4" indent="0">
              <a:buNone/>
            </a:pPr>
            <a:endParaRPr lang="en-US" dirty="0"/>
          </a:p>
          <a:p>
            <a:pPr lvl="2"/>
            <a:r>
              <a:rPr lang="en-US" dirty="0"/>
              <a:t>This indicates that dining-out at restaurants has </a:t>
            </a:r>
            <a:r>
              <a:rPr lang="en-US" i="1" dirty="0"/>
              <a:t>income elastic demand </a:t>
            </a:r>
            <a:r>
              <a:rPr lang="en-US" dirty="0"/>
              <a:t>and is a </a:t>
            </a:r>
            <a:r>
              <a:rPr lang="en-US" i="1" dirty="0"/>
              <a:t>normal good </a:t>
            </a:r>
            <a:r>
              <a:rPr lang="en-US" dirty="0"/>
              <a:t>since </a:t>
            </a:r>
            <a:r>
              <a:rPr lang="en-US" b="1" dirty="0"/>
              <a:t>XED &gt; 1</a:t>
            </a:r>
          </a:p>
          <a:p>
            <a:pPr marL="1143000" lvl="4" indent="0">
              <a:buNone/>
            </a:pPr>
            <a:endParaRPr lang="en-US" b="1" baseline="-25000" dirty="0"/>
          </a:p>
          <a:p>
            <a:pPr marL="594360" lvl="2" indent="0">
              <a:buNone/>
            </a:pPr>
            <a:endParaRPr lang="en-US" b="1" dirty="0"/>
          </a:p>
        </p:txBody>
      </p:sp>
      <p:pic>
        <p:nvPicPr>
          <p:cNvPr id="4100" name="Picture 4" descr="http://www.tampontuesday.com/wp-content/uploads/2010/11/ja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4018"/>
            <a:ext cx="2074482" cy="139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35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792162"/>
          </a:xfrm>
        </p:spPr>
        <p:txBody>
          <a:bodyPr/>
          <a:lstStyle/>
          <a:p>
            <a:pPr algn="ctr"/>
            <a:r>
              <a:rPr lang="en-US" u="sng" dirty="0"/>
              <a:t>Changes in ‘a’</a:t>
            </a:r>
          </a:p>
        </p:txBody>
      </p:sp>
      <p:sp>
        <p:nvSpPr>
          <p:cNvPr id="3" name="Content Placeholder 2"/>
          <p:cNvSpPr>
            <a:spLocks noGrp="1"/>
          </p:cNvSpPr>
          <p:nvPr>
            <p:ph sz="quarter" idx="1"/>
          </p:nvPr>
        </p:nvSpPr>
        <p:spPr>
          <a:xfrm>
            <a:off x="914400" y="838200"/>
            <a:ext cx="7772400" cy="5791200"/>
          </a:xfrm>
        </p:spPr>
        <p:txBody>
          <a:bodyPr/>
          <a:lstStyle/>
          <a:p>
            <a:pPr lvl="2"/>
            <a:endParaRPr lang="en-US" dirty="0"/>
          </a:p>
          <a:p>
            <a:pPr lvl="2"/>
            <a:r>
              <a:rPr lang="en-US" dirty="0"/>
              <a:t>If any of the determinants of demand change, then the ‘</a:t>
            </a:r>
            <a:r>
              <a:rPr lang="en-US" b="1" dirty="0"/>
              <a:t>a’ </a:t>
            </a:r>
            <a:r>
              <a:rPr lang="en-US" dirty="0"/>
              <a:t>value in the demand function will change</a:t>
            </a:r>
          </a:p>
          <a:p>
            <a:pPr lvl="4"/>
            <a:endParaRPr lang="en-US" dirty="0"/>
          </a:p>
          <a:p>
            <a:pPr lvl="4"/>
            <a:r>
              <a:rPr lang="en-US" dirty="0"/>
              <a:t>The demand curve will shift either left or right</a:t>
            </a:r>
          </a:p>
          <a:p>
            <a:pPr lvl="4"/>
            <a:endParaRPr lang="en-US" dirty="0"/>
          </a:p>
          <a:p>
            <a:pPr lvl="2"/>
            <a:r>
              <a:rPr lang="en-US" b="1" dirty="0"/>
              <a:t>Example; </a:t>
            </a:r>
            <a:r>
              <a:rPr lang="en-US" dirty="0"/>
              <a:t>Suppose the demand function changes to </a:t>
            </a:r>
            <a:r>
              <a:rPr lang="en-US" b="1" dirty="0"/>
              <a:t>Q</a:t>
            </a:r>
            <a:r>
              <a:rPr lang="en-US" b="1" baseline="-25000" dirty="0"/>
              <a:t>D</a:t>
            </a:r>
            <a:r>
              <a:rPr lang="en-US" b="1" dirty="0"/>
              <a:t> = 500 – 50P </a:t>
            </a:r>
            <a:endParaRPr lang="en-US" dirty="0"/>
          </a:p>
          <a:p>
            <a:pPr lvl="4">
              <a:buNone/>
            </a:pPr>
            <a:endParaRPr lang="en-US" dirty="0"/>
          </a:p>
        </p:txBody>
      </p:sp>
      <p:graphicFrame>
        <p:nvGraphicFramePr>
          <p:cNvPr id="5" name="Table 4"/>
          <p:cNvGraphicFramePr>
            <a:graphicFrameLocks noGrp="1"/>
          </p:cNvGraphicFramePr>
          <p:nvPr/>
        </p:nvGraphicFramePr>
        <p:xfrm>
          <a:off x="1752600" y="3505200"/>
          <a:ext cx="6324599" cy="2966720"/>
        </p:xfrm>
        <a:graphic>
          <a:graphicData uri="http://schemas.openxmlformats.org/drawingml/2006/table">
            <a:tbl>
              <a:tblPr firstRow="1" bandRow="1">
                <a:tableStyleId>{5940675A-B579-460E-94D1-54222C63F5DA}</a:tableStyleId>
              </a:tblPr>
              <a:tblGrid>
                <a:gridCol w="2590799">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370840">
                <a:tc gridSpan="2">
                  <a:txBody>
                    <a:bodyPr/>
                    <a:lstStyle/>
                    <a:p>
                      <a:pPr algn="ctr"/>
                      <a:r>
                        <a:rPr lang="en-US" b="1" dirty="0"/>
                        <a:t>Linear</a:t>
                      </a:r>
                      <a:r>
                        <a:rPr lang="en-US" b="1" baseline="0" dirty="0"/>
                        <a:t> demand schedule: Cappuccinos</a:t>
                      </a:r>
                      <a:endParaRPr lang="en-US" b="1" dirty="0"/>
                    </a:p>
                  </a:txBody>
                  <a:tcPr>
                    <a:solidFill>
                      <a:schemeClr val="accent1">
                        <a:lumMod val="60000"/>
                        <a:lumOff val="40000"/>
                      </a:schemeClr>
                    </a:solidFill>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b="1" dirty="0"/>
                        <a:t>Price of</a:t>
                      </a:r>
                      <a:r>
                        <a:rPr lang="en-US" b="1" baseline="0" dirty="0"/>
                        <a:t> Cappuccinos (P)</a:t>
                      </a:r>
                      <a:endParaRPr lang="en-US" b="1" dirty="0"/>
                    </a:p>
                  </a:txBody>
                  <a:tcPr>
                    <a:solidFill>
                      <a:schemeClr val="accent1">
                        <a:lumMod val="40000"/>
                        <a:lumOff val="60000"/>
                      </a:schemeClr>
                    </a:solidFill>
                  </a:tcPr>
                </a:tc>
                <a:tc>
                  <a:txBody>
                    <a:bodyPr/>
                    <a:lstStyle/>
                    <a:p>
                      <a:pPr algn="ctr"/>
                      <a:r>
                        <a:rPr lang="en-US" b="1" dirty="0"/>
                        <a:t>Quantity demanded</a:t>
                      </a:r>
                      <a:r>
                        <a:rPr lang="en-US" b="1" baseline="0" dirty="0"/>
                        <a:t>  per day (</a:t>
                      </a:r>
                      <a:r>
                        <a:rPr lang="en-US" b="1" dirty="0"/>
                        <a:t>Q</a:t>
                      </a:r>
                      <a:r>
                        <a:rPr lang="en-US" b="1" baseline="-25000" dirty="0"/>
                        <a:t>D</a:t>
                      </a:r>
                      <a:r>
                        <a:rPr lang="en-US" b="1" baseline="0" dirty="0"/>
                        <a:t>)</a:t>
                      </a:r>
                      <a:endParaRPr lang="en-US" b="1" dirty="0"/>
                    </a:p>
                  </a:txBody>
                  <a:tcPr>
                    <a:solidFill>
                      <a:schemeClr val="accent1">
                        <a:lumMod val="40000"/>
                        <a:lumOff val="60000"/>
                      </a:schemeClr>
                    </a:solidFill>
                  </a:tcPr>
                </a:tc>
                <a:extLst>
                  <a:ext uri="{0D108BD9-81ED-4DB2-BD59-A6C34878D82A}">
                    <a16:rowId xmlns:a16="http://schemas.microsoft.com/office/drawing/2014/main" val="10001"/>
                  </a:ext>
                </a:extLst>
              </a:tr>
              <a:tr h="370840">
                <a:tc>
                  <a:txBody>
                    <a:bodyPr/>
                    <a:lstStyle/>
                    <a:p>
                      <a:pPr algn="ctr"/>
                      <a:r>
                        <a:rPr lang="en-US" dirty="0"/>
                        <a:t>10</a:t>
                      </a:r>
                    </a:p>
                  </a:txBody>
                  <a:tcPr/>
                </a:tc>
                <a:tc>
                  <a:txBody>
                    <a:bodyPr/>
                    <a:lstStyle/>
                    <a:p>
                      <a:pPr algn="ctr"/>
                      <a:r>
                        <a:rPr lang="en-US" dirty="0"/>
                        <a:t>0</a:t>
                      </a:r>
                    </a:p>
                  </a:txBody>
                  <a:tcPr/>
                </a:tc>
                <a:extLst>
                  <a:ext uri="{0D108BD9-81ED-4DB2-BD59-A6C34878D82A}">
                    <a16:rowId xmlns:a16="http://schemas.microsoft.com/office/drawing/2014/main" val="10002"/>
                  </a:ext>
                </a:extLst>
              </a:tr>
              <a:tr h="370840">
                <a:tc>
                  <a:txBody>
                    <a:bodyPr/>
                    <a:lstStyle/>
                    <a:p>
                      <a:pPr algn="ctr"/>
                      <a:r>
                        <a:rPr lang="en-US" dirty="0"/>
                        <a:t>8</a:t>
                      </a:r>
                    </a:p>
                  </a:txBody>
                  <a:tcPr/>
                </a:tc>
                <a:tc>
                  <a:txBody>
                    <a:bodyPr/>
                    <a:lstStyle/>
                    <a:p>
                      <a:pPr algn="ctr"/>
                      <a:r>
                        <a:rPr lang="en-US" dirty="0"/>
                        <a:t>100</a:t>
                      </a:r>
                    </a:p>
                  </a:txBody>
                  <a:tcPr/>
                </a:tc>
                <a:extLst>
                  <a:ext uri="{0D108BD9-81ED-4DB2-BD59-A6C34878D82A}">
                    <a16:rowId xmlns:a16="http://schemas.microsoft.com/office/drawing/2014/main" val="10003"/>
                  </a:ext>
                </a:extLst>
              </a:tr>
              <a:tr h="370840">
                <a:tc>
                  <a:txBody>
                    <a:bodyPr/>
                    <a:lstStyle/>
                    <a:p>
                      <a:pPr algn="ctr"/>
                      <a:r>
                        <a:rPr lang="en-US" dirty="0"/>
                        <a:t>6</a:t>
                      </a:r>
                    </a:p>
                  </a:txBody>
                  <a:tcPr/>
                </a:tc>
                <a:tc>
                  <a:txBody>
                    <a:bodyPr/>
                    <a:lstStyle/>
                    <a:p>
                      <a:pPr algn="ctr"/>
                      <a:r>
                        <a:rPr lang="en-US" dirty="0"/>
                        <a:t>200</a:t>
                      </a:r>
                    </a:p>
                  </a:txBody>
                  <a:tcPr/>
                </a:tc>
                <a:extLst>
                  <a:ext uri="{0D108BD9-81ED-4DB2-BD59-A6C34878D82A}">
                    <a16:rowId xmlns:a16="http://schemas.microsoft.com/office/drawing/2014/main" val="10004"/>
                  </a:ext>
                </a:extLst>
              </a:tr>
              <a:tr h="370840">
                <a:tc>
                  <a:txBody>
                    <a:bodyPr/>
                    <a:lstStyle/>
                    <a:p>
                      <a:pPr algn="ctr"/>
                      <a:r>
                        <a:rPr lang="en-US" dirty="0"/>
                        <a:t>4</a:t>
                      </a:r>
                    </a:p>
                  </a:txBody>
                  <a:tcPr/>
                </a:tc>
                <a:tc>
                  <a:txBody>
                    <a:bodyPr/>
                    <a:lstStyle/>
                    <a:p>
                      <a:pPr algn="ctr"/>
                      <a:r>
                        <a:rPr lang="en-US" dirty="0"/>
                        <a:t>300</a:t>
                      </a:r>
                    </a:p>
                  </a:txBody>
                  <a:tcPr/>
                </a:tc>
                <a:extLst>
                  <a:ext uri="{0D108BD9-81ED-4DB2-BD59-A6C34878D82A}">
                    <a16:rowId xmlns:a16="http://schemas.microsoft.com/office/drawing/2014/main" val="10005"/>
                  </a:ext>
                </a:extLst>
              </a:tr>
              <a:tr h="370840">
                <a:tc>
                  <a:txBody>
                    <a:bodyPr/>
                    <a:lstStyle/>
                    <a:p>
                      <a:pPr algn="ctr"/>
                      <a:r>
                        <a:rPr lang="en-US" dirty="0"/>
                        <a:t>2</a:t>
                      </a:r>
                    </a:p>
                  </a:txBody>
                  <a:tcPr/>
                </a:tc>
                <a:tc>
                  <a:txBody>
                    <a:bodyPr/>
                    <a:lstStyle/>
                    <a:p>
                      <a:pPr algn="ctr"/>
                      <a:r>
                        <a:rPr lang="en-US" dirty="0"/>
                        <a:t>400</a:t>
                      </a:r>
                    </a:p>
                  </a:txBody>
                  <a:tcPr/>
                </a:tc>
                <a:extLst>
                  <a:ext uri="{0D108BD9-81ED-4DB2-BD59-A6C34878D82A}">
                    <a16:rowId xmlns:a16="http://schemas.microsoft.com/office/drawing/2014/main" val="10006"/>
                  </a:ext>
                </a:extLst>
              </a:tr>
              <a:tr h="370840">
                <a:tc>
                  <a:txBody>
                    <a:bodyPr/>
                    <a:lstStyle/>
                    <a:p>
                      <a:pPr algn="ctr"/>
                      <a:r>
                        <a:rPr lang="en-US" dirty="0"/>
                        <a:t>0</a:t>
                      </a:r>
                    </a:p>
                  </a:txBody>
                  <a:tcPr/>
                </a:tc>
                <a:tc>
                  <a:txBody>
                    <a:bodyPr/>
                    <a:lstStyle/>
                    <a:p>
                      <a:pPr algn="ctr"/>
                      <a:r>
                        <a:rPr lang="en-US" dirty="0"/>
                        <a:t>500</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6339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u="sng" dirty="0"/>
              <a:t>Recap- Price Elasticity of Supply</a:t>
            </a:r>
          </a:p>
        </p:txBody>
      </p:sp>
      <p:sp>
        <p:nvSpPr>
          <p:cNvPr id="3" name="Content Placeholder 2"/>
          <p:cNvSpPr>
            <a:spLocks noGrp="1"/>
          </p:cNvSpPr>
          <p:nvPr>
            <p:ph sz="quarter" idx="1"/>
          </p:nvPr>
        </p:nvSpPr>
        <p:spPr/>
        <p:txBody>
          <a:bodyPr/>
          <a:lstStyle/>
          <a:p>
            <a:pPr lvl="2"/>
            <a:endParaRPr lang="en-US" dirty="0"/>
          </a:p>
          <a:p>
            <a:pPr lvl="2"/>
            <a:r>
              <a:rPr lang="en-US" b="1" dirty="0"/>
              <a:t>Price Elasticity of Supply (PES): </a:t>
            </a:r>
            <a:r>
              <a:rPr lang="en-US" dirty="0"/>
              <a:t>is a measure of the responsiveness of the quantity of a good supplied to changes in its price.</a:t>
            </a:r>
          </a:p>
          <a:p>
            <a:pPr marL="1143000" lvl="4" indent="0">
              <a:buNone/>
            </a:pPr>
            <a:endParaRPr lang="en-US" dirty="0"/>
          </a:p>
          <a:p>
            <a:pPr lvl="4"/>
            <a:r>
              <a:rPr lang="en-US" b="1" dirty="0"/>
              <a:t>PES = %∆Q</a:t>
            </a:r>
            <a:r>
              <a:rPr lang="en-US" b="1" baseline="-25000" dirty="0"/>
              <a:t>S</a:t>
            </a:r>
            <a:r>
              <a:rPr lang="en-US" b="1" dirty="0"/>
              <a:t> ÷ %∆P</a:t>
            </a:r>
            <a:endParaRPr lang="en-US" b="1" baseline="-25000" dirty="0"/>
          </a:p>
          <a:p>
            <a:pPr lvl="4"/>
            <a:endParaRPr lang="en-US" b="1" dirty="0"/>
          </a:p>
          <a:p>
            <a:pPr marL="1143000" lvl="4"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292410490"/>
              </p:ext>
            </p:extLst>
          </p:nvPr>
        </p:nvGraphicFramePr>
        <p:xfrm>
          <a:off x="1905000" y="3429000"/>
          <a:ext cx="5562600" cy="296672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370840">
                <a:tc>
                  <a:txBody>
                    <a:bodyPr/>
                    <a:lstStyle/>
                    <a:p>
                      <a:pPr algn="ctr"/>
                      <a:r>
                        <a:rPr lang="en-US" b="1" dirty="0"/>
                        <a:t>Value of PES</a:t>
                      </a:r>
                    </a:p>
                  </a:txBody>
                  <a:tcPr/>
                </a:tc>
                <a:tc>
                  <a:txBody>
                    <a:bodyPr/>
                    <a:lstStyle/>
                    <a:p>
                      <a:pPr algn="ctr"/>
                      <a:r>
                        <a:rPr lang="en-US" b="1" dirty="0"/>
                        <a:t>Classification</a:t>
                      </a:r>
                    </a:p>
                  </a:txBody>
                  <a:tcPr/>
                </a:tc>
                <a:tc>
                  <a:txBody>
                    <a:bodyPr/>
                    <a:lstStyle/>
                    <a:p>
                      <a:pPr algn="ctr"/>
                      <a:r>
                        <a:rPr lang="en-US" b="1" dirty="0"/>
                        <a:t>Interpretation</a:t>
                      </a:r>
                    </a:p>
                  </a:txBody>
                  <a:tcPr/>
                </a:tc>
                <a:extLst>
                  <a:ext uri="{0D108BD9-81ED-4DB2-BD59-A6C34878D82A}">
                    <a16:rowId xmlns:a16="http://schemas.microsoft.com/office/drawing/2014/main" val="10000"/>
                  </a:ext>
                </a:extLst>
              </a:tr>
              <a:tr h="370840">
                <a:tc gridSpan="3">
                  <a:txBody>
                    <a:bodyPr/>
                    <a:lstStyle/>
                    <a:p>
                      <a:pPr algn="ctr"/>
                      <a:r>
                        <a:rPr lang="en-US" b="1" dirty="0"/>
                        <a:t>Frequently Encountered</a:t>
                      </a:r>
                      <a:r>
                        <a:rPr lang="en-US" b="1" baseline="0" dirty="0"/>
                        <a:t> Cases</a:t>
                      </a:r>
                      <a:endParaRPr lang="en-US" b="1" dirty="0"/>
                    </a:p>
                  </a:txBody>
                  <a:tcPr/>
                </a:tc>
                <a:tc hMerge="1">
                  <a:txBody>
                    <a:bodyPr/>
                    <a:lstStyle/>
                    <a:p>
                      <a:pPr algn="ctr"/>
                      <a:endParaRPr lang="en-US" b="1" dirty="0"/>
                    </a:p>
                  </a:txBody>
                  <a:tcPr/>
                </a:tc>
                <a:tc hMerge="1">
                  <a:txBody>
                    <a:bodyPr/>
                    <a:lstStyle/>
                    <a:p>
                      <a:pPr algn="ctr"/>
                      <a:endParaRPr lang="en-US" b="1" dirty="0"/>
                    </a:p>
                  </a:txBody>
                  <a:tcPr/>
                </a:tc>
                <a:extLst>
                  <a:ext uri="{0D108BD9-81ED-4DB2-BD59-A6C34878D82A}">
                    <a16:rowId xmlns:a16="http://schemas.microsoft.com/office/drawing/2014/main" val="10001"/>
                  </a:ext>
                </a:extLst>
              </a:tr>
              <a:tr h="370840">
                <a:tc>
                  <a:txBody>
                    <a:bodyPr/>
                    <a:lstStyle/>
                    <a:p>
                      <a:pPr algn="l"/>
                      <a:r>
                        <a:rPr lang="en-US" dirty="0"/>
                        <a:t>0 &lt;</a:t>
                      </a:r>
                      <a:r>
                        <a:rPr lang="en-US" baseline="0" dirty="0"/>
                        <a:t> PES&lt; 1</a:t>
                      </a:r>
                      <a:endParaRPr lang="en-US" dirty="0"/>
                    </a:p>
                  </a:txBody>
                  <a:tcPr/>
                </a:tc>
                <a:tc>
                  <a:txBody>
                    <a:bodyPr/>
                    <a:lstStyle/>
                    <a:p>
                      <a:pPr algn="l"/>
                      <a:r>
                        <a:rPr lang="en-US" dirty="0"/>
                        <a:t>Inelastic supply</a:t>
                      </a:r>
                    </a:p>
                  </a:txBody>
                  <a:tcPr/>
                </a:tc>
                <a:tc>
                  <a:txBody>
                    <a:bodyPr/>
                    <a:lstStyle/>
                    <a:p>
                      <a:pPr algn="l"/>
                      <a:r>
                        <a:rPr lang="en-US" dirty="0"/>
                        <a:t>Price insensitive </a:t>
                      </a:r>
                    </a:p>
                  </a:txBody>
                  <a:tcPr/>
                </a:tc>
                <a:extLst>
                  <a:ext uri="{0D108BD9-81ED-4DB2-BD59-A6C34878D82A}">
                    <a16:rowId xmlns:a16="http://schemas.microsoft.com/office/drawing/2014/main" val="10002"/>
                  </a:ext>
                </a:extLst>
              </a:tr>
              <a:tr h="370840">
                <a:tc>
                  <a:txBody>
                    <a:bodyPr/>
                    <a:lstStyle/>
                    <a:p>
                      <a:pPr algn="l"/>
                      <a:r>
                        <a:rPr lang="en-US" dirty="0"/>
                        <a:t>1 &lt; PES &lt; ∞</a:t>
                      </a:r>
                    </a:p>
                  </a:txBody>
                  <a:tcPr/>
                </a:tc>
                <a:tc>
                  <a:txBody>
                    <a:bodyPr/>
                    <a:lstStyle/>
                    <a:p>
                      <a:pPr algn="l"/>
                      <a:r>
                        <a:rPr lang="en-US" dirty="0"/>
                        <a:t>Elastic supply</a:t>
                      </a:r>
                    </a:p>
                  </a:txBody>
                  <a:tcPr/>
                </a:tc>
                <a:tc>
                  <a:txBody>
                    <a:bodyPr/>
                    <a:lstStyle/>
                    <a:p>
                      <a:pPr algn="l"/>
                      <a:r>
                        <a:rPr lang="en-US" dirty="0"/>
                        <a:t>Price sensitive </a:t>
                      </a:r>
                    </a:p>
                  </a:txBody>
                  <a:tcPr/>
                </a:tc>
                <a:extLst>
                  <a:ext uri="{0D108BD9-81ED-4DB2-BD59-A6C34878D82A}">
                    <a16:rowId xmlns:a16="http://schemas.microsoft.com/office/drawing/2014/main" val="10003"/>
                  </a:ext>
                </a:extLst>
              </a:tr>
              <a:tr h="370840">
                <a:tc gridSpan="3">
                  <a:txBody>
                    <a:bodyPr/>
                    <a:lstStyle/>
                    <a:p>
                      <a:pPr algn="ctr"/>
                      <a:r>
                        <a:rPr lang="en-US" b="1" dirty="0"/>
                        <a:t>Special</a:t>
                      </a:r>
                      <a:r>
                        <a:rPr lang="en-US" b="1" baseline="0" dirty="0"/>
                        <a:t> Cases</a:t>
                      </a:r>
                      <a:endParaRPr lang="en-US" b="1"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4"/>
                  </a:ext>
                </a:extLst>
              </a:tr>
              <a:tr h="370840">
                <a:tc>
                  <a:txBody>
                    <a:bodyPr/>
                    <a:lstStyle/>
                    <a:p>
                      <a:pPr algn="l"/>
                      <a:r>
                        <a:rPr lang="en-US" dirty="0"/>
                        <a:t>PES = 1</a:t>
                      </a:r>
                    </a:p>
                  </a:txBody>
                  <a:tcPr/>
                </a:tc>
                <a:tc>
                  <a:txBody>
                    <a:bodyPr/>
                    <a:lstStyle/>
                    <a:p>
                      <a:pPr algn="l"/>
                      <a:r>
                        <a:rPr lang="en-US" dirty="0"/>
                        <a:t>Unitary elastic supply</a:t>
                      </a:r>
                    </a:p>
                  </a:txBody>
                  <a:tcPr/>
                </a:tc>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b="0" dirty="0"/>
                        <a:t>%∆Q</a:t>
                      </a:r>
                      <a:r>
                        <a:rPr lang="en-US" b="0" baseline="-25000" dirty="0"/>
                        <a:t>S</a:t>
                      </a:r>
                      <a:r>
                        <a:rPr lang="en-US" b="0" dirty="0"/>
                        <a:t>  = %∆P</a:t>
                      </a:r>
                    </a:p>
                  </a:txBody>
                  <a:tcPr/>
                </a:tc>
                <a:extLst>
                  <a:ext uri="{0D108BD9-81ED-4DB2-BD59-A6C34878D82A}">
                    <a16:rowId xmlns:a16="http://schemas.microsoft.com/office/drawing/2014/main" val="10005"/>
                  </a:ext>
                </a:extLst>
              </a:tr>
              <a:tr h="370840">
                <a:tc>
                  <a:txBody>
                    <a:bodyPr/>
                    <a:lstStyle/>
                    <a:p>
                      <a:pPr algn="l"/>
                      <a:r>
                        <a:rPr lang="en-US" dirty="0"/>
                        <a:t>PES = 0</a:t>
                      </a:r>
                    </a:p>
                  </a:txBody>
                  <a:tcPr/>
                </a:tc>
                <a:tc>
                  <a:txBody>
                    <a:bodyPr/>
                    <a:lstStyle/>
                    <a:p>
                      <a:pPr algn="l"/>
                      <a:r>
                        <a:rPr lang="en-US" dirty="0"/>
                        <a:t>Perfectly</a:t>
                      </a:r>
                      <a:r>
                        <a:rPr lang="en-US" baseline="0" dirty="0"/>
                        <a:t> inelastic supply</a:t>
                      </a:r>
                      <a:endParaRPr lang="en-US" dirty="0"/>
                    </a:p>
                  </a:txBody>
                  <a:tcPr/>
                </a:tc>
                <a:tc>
                  <a:txBody>
                    <a:bodyPr/>
                    <a:lstStyle/>
                    <a:p>
                      <a:pPr algn="l"/>
                      <a:r>
                        <a:rPr lang="en-US" dirty="0"/>
                        <a:t>Fixed quantity</a:t>
                      </a:r>
                      <a:r>
                        <a:rPr lang="en-US" baseline="0" dirty="0"/>
                        <a:t> </a:t>
                      </a:r>
                      <a:endParaRPr lang="en-US" dirty="0"/>
                    </a:p>
                  </a:txBody>
                  <a:tcPr/>
                </a:tc>
                <a:extLst>
                  <a:ext uri="{0D108BD9-81ED-4DB2-BD59-A6C34878D82A}">
                    <a16:rowId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PES = ∞</a:t>
                      </a:r>
                    </a:p>
                  </a:txBody>
                  <a:tcPr/>
                </a:tc>
                <a:tc>
                  <a:txBody>
                    <a:bodyPr/>
                    <a:lstStyle/>
                    <a:p>
                      <a:pPr algn="l"/>
                      <a:r>
                        <a:rPr lang="en-US" dirty="0"/>
                        <a:t>Perfectly elastic</a:t>
                      </a:r>
                      <a:r>
                        <a:rPr lang="en-US" baseline="0" dirty="0"/>
                        <a:t> supply</a:t>
                      </a:r>
                      <a:endParaRPr lang="en-US" dirty="0"/>
                    </a:p>
                  </a:txBody>
                  <a:tcPr/>
                </a:tc>
                <a:tc>
                  <a:txBody>
                    <a:bodyPr/>
                    <a:lstStyle/>
                    <a:p>
                      <a:pPr algn="l"/>
                      <a:r>
                        <a:rPr lang="en-US" dirty="0"/>
                        <a:t>Fixed price</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4087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28600"/>
            <a:ext cx="7772400" cy="6172200"/>
          </a:xfrm>
        </p:spPr>
        <p:txBody>
          <a:bodyPr>
            <a:normAutofit lnSpcReduction="10000"/>
          </a:bodyPr>
          <a:lstStyle/>
          <a:p>
            <a:pPr lvl="2"/>
            <a:endParaRPr lang="en-US" dirty="0"/>
          </a:p>
          <a:p>
            <a:pPr lvl="2"/>
            <a:r>
              <a:rPr lang="en-US" dirty="0"/>
              <a:t>There are several factors that determine whether the supply for a good is elastic or inelastic.</a:t>
            </a:r>
          </a:p>
          <a:p>
            <a:pPr marL="594360" lvl="2" indent="0">
              <a:buNone/>
            </a:pPr>
            <a:endParaRPr lang="en-US" dirty="0"/>
          </a:p>
          <a:p>
            <a:pPr lvl="2"/>
            <a:r>
              <a:rPr lang="en-US" b="1" dirty="0"/>
              <a:t>1) Length of time</a:t>
            </a:r>
          </a:p>
          <a:p>
            <a:pPr lvl="4"/>
            <a:r>
              <a:rPr lang="en-US" dirty="0"/>
              <a:t>The amount of time firms have to adjust their inputs and the quantity supplied in response to changes in price</a:t>
            </a:r>
          </a:p>
          <a:p>
            <a:pPr marL="1143000" lvl="4" indent="0">
              <a:buNone/>
            </a:pPr>
            <a:endParaRPr lang="en-US" dirty="0"/>
          </a:p>
          <a:p>
            <a:pPr lvl="2"/>
            <a:r>
              <a:rPr lang="en-US" b="1" dirty="0"/>
              <a:t>2) Mobility of the factors of production</a:t>
            </a:r>
          </a:p>
          <a:p>
            <a:pPr lvl="4"/>
            <a:r>
              <a:rPr lang="en-US" dirty="0"/>
              <a:t>The ease and speed with which firms can shift resources and production between different products</a:t>
            </a:r>
          </a:p>
          <a:p>
            <a:pPr marL="1143000" lvl="4" indent="0">
              <a:buNone/>
            </a:pPr>
            <a:endParaRPr lang="en-US" dirty="0"/>
          </a:p>
          <a:p>
            <a:pPr lvl="2"/>
            <a:r>
              <a:rPr lang="en-US" b="1" dirty="0"/>
              <a:t>3) Spare capacity of firms</a:t>
            </a:r>
          </a:p>
          <a:p>
            <a:pPr lvl="4"/>
            <a:r>
              <a:rPr lang="en-US" dirty="0"/>
              <a:t>The greater the spare capacity the more elastic the supply</a:t>
            </a:r>
          </a:p>
          <a:p>
            <a:pPr marL="1143000" lvl="4" indent="0">
              <a:buNone/>
            </a:pPr>
            <a:endParaRPr lang="en-US" dirty="0"/>
          </a:p>
          <a:p>
            <a:pPr lvl="2"/>
            <a:r>
              <a:rPr lang="en-US" b="1" dirty="0"/>
              <a:t>4) Ability to store stocks</a:t>
            </a:r>
          </a:p>
          <a:p>
            <a:pPr lvl="4"/>
            <a:r>
              <a:rPr lang="en-US" dirty="0"/>
              <a:t>Firms that have an ability to store stocks are likely to have a more elastic supply than firms that cannot store stocks</a:t>
            </a:r>
          </a:p>
          <a:p>
            <a:pPr lvl="5"/>
            <a:endParaRPr lang="en-US" b="1" dirty="0"/>
          </a:p>
          <a:p>
            <a:pPr lvl="5"/>
            <a:endParaRPr lang="en-US" b="1" dirty="0"/>
          </a:p>
        </p:txBody>
      </p:sp>
    </p:spTree>
    <p:extLst>
      <p:ext uri="{BB962C8B-B14F-4D97-AF65-F5344CB8AC3E}">
        <p14:creationId xmlns:p14="http://schemas.microsoft.com/office/powerpoint/2010/main" val="387522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PES- Calculations</a:t>
            </a:r>
          </a:p>
        </p:txBody>
      </p:sp>
      <p:sp>
        <p:nvSpPr>
          <p:cNvPr id="3" name="Content Placeholder 2"/>
          <p:cNvSpPr>
            <a:spLocks noGrp="1"/>
          </p:cNvSpPr>
          <p:nvPr>
            <p:ph sz="quarter" idx="1"/>
          </p:nvPr>
        </p:nvSpPr>
        <p:spPr>
          <a:xfrm>
            <a:off x="914400" y="1447800"/>
            <a:ext cx="7772400" cy="5181600"/>
          </a:xfrm>
        </p:spPr>
        <p:txBody>
          <a:bodyPr>
            <a:normAutofit lnSpcReduction="10000"/>
          </a:bodyPr>
          <a:lstStyle/>
          <a:p>
            <a:pPr lvl="2"/>
            <a:endParaRPr lang="en-US" dirty="0"/>
          </a:p>
          <a:p>
            <a:pPr lvl="2"/>
            <a:r>
              <a:rPr lang="en-US" b="1" dirty="0"/>
              <a:t>Example; </a:t>
            </a:r>
            <a:r>
              <a:rPr lang="en-US" dirty="0"/>
              <a:t>Suppose that the price of oil increases from $100 to $110 as a result of instability in the Middle East. </a:t>
            </a:r>
          </a:p>
          <a:p>
            <a:pPr lvl="2"/>
            <a:endParaRPr lang="en-US" dirty="0"/>
          </a:p>
          <a:p>
            <a:pPr lvl="2"/>
            <a:r>
              <a:rPr lang="en-US" dirty="0"/>
              <a:t>In response, the quantity of oil supplied by Canadian producers increases from 1.25 to 1.30 million barrels of oil per day.</a:t>
            </a:r>
          </a:p>
          <a:p>
            <a:pPr marL="594360" lvl="2" indent="0">
              <a:buNone/>
            </a:pPr>
            <a:endParaRPr lang="en-US" dirty="0"/>
          </a:p>
          <a:p>
            <a:pPr lvl="2"/>
            <a:r>
              <a:rPr lang="en-US" b="1" dirty="0"/>
              <a:t>PED = %∆Q</a:t>
            </a:r>
            <a:r>
              <a:rPr lang="en-US" b="1" baseline="-25000" dirty="0"/>
              <a:t>S</a:t>
            </a:r>
            <a:r>
              <a:rPr lang="en-US" b="1" dirty="0"/>
              <a:t> ÷ %∆P</a:t>
            </a:r>
          </a:p>
          <a:p>
            <a:pPr marL="868680" lvl="3" indent="0">
              <a:buNone/>
            </a:pPr>
            <a:r>
              <a:rPr lang="en-US" b="1" dirty="0"/>
              <a:t>	       = [(Q</a:t>
            </a:r>
            <a:r>
              <a:rPr lang="en-US" b="1" baseline="-25000" dirty="0"/>
              <a:t>NEW</a:t>
            </a:r>
            <a:r>
              <a:rPr lang="en-US" b="1" dirty="0"/>
              <a:t> − Q</a:t>
            </a:r>
            <a:r>
              <a:rPr lang="en-US" b="1" baseline="-25000" dirty="0"/>
              <a:t>OLD</a:t>
            </a:r>
            <a:r>
              <a:rPr lang="en-US" b="1" dirty="0"/>
              <a:t>)/Q</a:t>
            </a:r>
            <a:r>
              <a:rPr lang="en-US" b="1" baseline="-25000" dirty="0"/>
              <a:t>OLD</a:t>
            </a:r>
            <a:r>
              <a:rPr lang="en-US" b="1" dirty="0"/>
              <a:t>] ÷ [(P</a:t>
            </a:r>
            <a:r>
              <a:rPr lang="en-US" b="1" baseline="-25000" dirty="0"/>
              <a:t>NEW</a:t>
            </a:r>
            <a:r>
              <a:rPr lang="en-US" b="1" dirty="0"/>
              <a:t> − P</a:t>
            </a:r>
            <a:r>
              <a:rPr lang="en-US" b="1" baseline="-25000" dirty="0"/>
              <a:t>OLD</a:t>
            </a:r>
            <a:r>
              <a:rPr lang="en-US" b="1" dirty="0"/>
              <a:t>)/P</a:t>
            </a:r>
            <a:r>
              <a:rPr lang="en-US" b="1" baseline="-25000" dirty="0"/>
              <a:t>OLD</a:t>
            </a:r>
            <a:r>
              <a:rPr lang="en-US" b="1" dirty="0"/>
              <a:t>] </a:t>
            </a:r>
          </a:p>
          <a:p>
            <a:pPr marL="594360" lvl="2" indent="0">
              <a:buNone/>
            </a:pPr>
            <a:r>
              <a:rPr lang="en-US" dirty="0"/>
              <a:t>	       = [(1.30 − 1.25)/1.25]</a:t>
            </a:r>
            <a:r>
              <a:rPr lang="en-US" b="1" dirty="0"/>
              <a:t> ÷ </a:t>
            </a:r>
            <a:r>
              <a:rPr lang="en-US" dirty="0"/>
              <a:t>[($110 − $100)/$100]</a:t>
            </a:r>
          </a:p>
          <a:p>
            <a:pPr marL="594360" lvl="2" indent="0">
              <a:buNone/>
            </a:pPr>
            <a:r>
              <a:rPr lang="en-US" dirty="0"/>
              <a:t>	       = 4% </a:t>
            </a:r>
            <a:r>
              <a:rPr lang="en-US" b="1" dirty="0"/>
              <a:t>÷ </a:t>
            </a:r>
            <a:r>
              <a:rPr lang="en-US" dirty="0"/>
              <a:t>10%</a:t>
            </a:r>
          </a:p>
          <a:p>
            <a:pPr marL="594360" lvl="2" indent="0">
              <a:buNone/>
            </a:pPr>
            <a:r>
              <a:rPr lang="en-US" dirty="0"/>
              <a:t>	       = 0.4</a:t>
            </a:r>
          </a:p>
          <a:p>
            <a:pPr marL="594360" lvl="2" indent="0">
              <a:buNone/>
            </a:pPr>
            <a:endParaRPr lang="en-US" dirty="0"/>
          </a:p>
          <a:p>
            <a:pPr lvl="2"/>
            <a:r>
              <a:rPr lang="en-US" dirty="0"/>
              <a:t>This indicates that the supply of oil from Canadian sources is </a:t>
            </a:r>
            <a:r>
              <a:rPr lang="en-US" i="1" dirty="0"/>
              <a:t>price inelastic, </a:t>
            </a:r>
            <a:r>
              <a:rPr lang="en-US" dirty="0"/>
              <a:t>since the </a:t>
            </a:r>
            <a:r>
              <a:rPr lang="en-US" b="1" dirty="0"/>
              <a:t>PES &lt; 1</a:t>
            </a:r>
            <a:r>
              <a:rPr lang="en-US" dirty="0"/>
              <a:t>.</a:t>
            </a:r>
          </a:p>
          <a:p>
            <a:pPr lvl="2"/>
            <a:endParaRPr lang="en-US" dirty="0"/>
          </a:p>
          <a:p>
            <a:pPr lvl="2"/>
            <a:endParaRPr lang="en-US" dirty="0"/>
          </a:p>
        </p:txBody>
      </p:sp>
      <p:pic>
        <p:nvPicPr>
          <p:cNvPr id="1026" name="Picture 2" descr="http://fluvarium.ca/wp-content/uploads/2013/05/Suncor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2133600" cy="896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25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Summary of Key Characteristics</a:t>
            </a:r>
          </a:p>
        </p:txBody>
      </p:sp>
      <p:graphicFrame>
        <p:nvGraphicFramePr>
          <p:cNvPr id="4" name="Table 3"/>
          <p:cNvGraphicFramePr>
            <a:graphicFrameLocks noGrp="1"/>
          </p:cNvGraphicFramePr>
          <p:nvPr>
            <p:extLst>
              <p:ext uri="{D42A27DB-BD31-4B8C-83A1-F6EECF244321}">
                <p14:modId xmlns:p14="http://schemas.microsoft.com/office/powerpoint/2010/main" val="2331525809"/>
              </p:ext>
            </p:extLst>
          </p:nvPr>
        </p:nvGraphicFramePr>
        <p:xfrm>
          <a:off x="609600" y="1524000"/>
          <a:ext cx="8001000" cy="5054600"/>
        </p:xfrm>
        <a:graphic>
          <a:graphicData uri="http://schemas.openxmlformats.org/drawingml/2006/table">
            <a:tbl>
              <a:tblPr firstRow="1" bandRow="1">
                <a:tableStyleId>{5940675A-B579-460E-94D1-54222C63F5DA}</a:tableStyleId>
              </a:tblPr>
              <a:tblGrid>
                <a:gridCol w="3489978">
                  <a:extLst>
                    <a:ext uri="{9D8B030D-6E8A-4147-A177-3AD203B41FA5}">
                      <a16:colId xmlns:a16="http://schemas.microsoft.com/office/drawing/2014/main" val="20000"/>
                    </a:ext>
                  </a:extLst>
                </a:gridCol>
                <a:gridCol w="1005822">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370840">
                <a:tc>
                  <a:txBody>
                    <a:bodyPr/>
                    <a:lstStyle/>
                    <a:p>
                      <a:pPr algn="ctr"/>
                      <a:r>
                        <a:rPr lang="en-US" b="1" dirty="0"/>
                        <a:t>Elasticity</a:t>
                      </a:r>
                    </a:p>
                  </a:txBody>
                  <a:tcPr/>
                </a:tc>
                <a:tc gridSpan="2">
                  <a:txBody>
                    <a:bodyPr/>
                    <a:lstStyle/>
                    <a:p>
                      <a:pPr algn="ctr"/>
                      <a:r>
                        <a:rPr lang="en-US" b="1" dirty="0"/>
                        <a:t>Values</a:t>
                      </a:r>
                    </a:p>
                  </a:txBody>
                  <a:tcPr/>
                </a:tc>
                <a:tc hMerge="1">
                  <a:txBody>
                    <a:bodyPr/>
                    <a:lstStyle/>
                    <a:p>
                      <a:endParaRPr lang="en-US" b="1" dirty="0"/>
                    </a:p>
                  </a:txBody>
                  <a:tcPr/>
                </a:tc>
                <a:tc>
                  <a:txBody>
                    <a:bodyPr/>
                    <a:lstStyle/>
                    <a:p>
                      <a:r>
                        <a:rPr lang="en-US" b="1" dirty="0"/>
                        <a:t>Description</a:t>
                      </a:r>
                    </a:p>
                  </a:txBody>
                  <a:tcPr/>
                </a:tc>
                <a:extLst>
                  <a:ext uri="{0D108BD9-81ED-4DB2-BD59-A6C34878D82A}">
                    <a16:rowId xmlns:a16="http://schemas.microsoft.com/office/drawing/2014/main" val="10000"/>
                  </a:ext>
                </a:extLst>
              </a:tr>
              <a:tr h="365760">
                <a:tc rowSpan="5">
                  <a:txBody>
                    <a:bodyPr/>
                    <a:lstStyle/>
                    <a:p>
                      <a:pPr algn="ctr"/>
                      <a:endParaRPr lang="en-US" dirty="0"/>
                    </a:p>
                    <a:p>
                      <a:pPr algn="ctr"/>
                      <a:r>
                        <a:rPr lang="en-US" b="1" dirty="0"/>
                        <a:t>Price</a:t>
                      </a:r>
                      <a:r>
                        <a:rPr lang="en-US" b="1" baseline="0" dirty="0"/>
                        <a:t> elasticity of demand</a:t>
                      </a:r>
                    </a:p>
                    <a:p>
                      <a:pPr marL="0" marR="0" lvl="4" indent="0" algn="ctr" defTabSz="914400" rtl="0" eaLnBrk="1" fontAlgn="auto" latinLnBrk="0" hangingPunct="1">
                        <a:lnSpc>
                          <a:spcPct val="100000"/>
                        </a:lnSpc>
                        <a:spcBef>
                          <a:spcPts val="0"/>
                        </a:spcBef>
                        <a:spcAft>
                          <a:spcPts val="0"/>
                        </a:spcAft>
                        <a:buClrTx/>
                        <a:buSzTx/>
                        <a:buFontTx/>
                        <a:buNone/>
                        <a:tabLst/>
                        <a:defRPr/>
                      </a:pPr>
                      <a:r>
                        <a:rPr lang="en-US" b="0" dirty="0"/>
                        <a:t>PED = %∆Q</a:t>
                      </a:r>
                      <a:r>
                        <a:rPr lang="en-US" b="0" baseline="-25000" dirty="0"/>
                        <a:t>D</a:t>
                      </a:r>
                      <a:r>
                        <a:rPr lang="en-US" b="0" dirty="0"/>
                        <a:t> ÷ %∆P</a:t>
                      </a:r>
                    </a:p>
                    <a:p>
                      <a:pPr marL="0" marR="0" lvl="4" indent="0" algn="ctr" defTabSz="914400" rtl="0" eaLnBrk="1" fontAlgn="auto" latinLnBrk="0" hangingPunct="1">
                        <a:lnSpc>
                          <a:spcPct val="100000"/>
                        </a:lnSpc>
                        <a:spcBef>
                          <a:spcPts val="0"/>
                        </a:spcBef>
                        <a:spcAft>
                          <a:spcPts val="0"/>
                        </a:spcAft>
                        <a:buClrTx/>
                        <a:buSzTx/>
                        <a:buFontTx/>
                        <a:buNone/>
                        <a:tabLst/>
                        <a:defRPr/>
                      </a:pPr>
                      <a:endParaRPr lang="en-US" b="0" dirty="0"/>
                    </a:p>
                    <a:p>
                      <a:pPr algn="ctr"/>
                      <a:r>
                        <a:rPr lang="en-US" b="1" dirty="0"/>
                        <a:t>Price</a:t>
                      </a:r>
                      <a:r>
                        <a:rPr lang="en-US" b="1" baseline="0" dirty="0"/>
                        <a:t> elasticity of supply</a:t>
                      </a:r>
                    </a:p>
                    <a:p>
                      <a:pPr marL="0" marR="0" lvl="4" indent="0" algn="ctr" defTabSz="914400" rtl="0" eaLnBrk="1" fontAlgn="auto" latinLnBrk="0" hangingPunct="1">
                        <a:lnSpc>
                          <a:spcPct val="100000"/>
                        </a:lnSpc>
                        <a:spcBef>
                          <a:spcPts val="0"/>
                        </a:spcBef>
                        <a:spcAft>
                          <a:spcPts val="0"/>
                        </a:spcAft>
                        <a:buClrTx/>
                        <a:buSzTx/>
                        <a:buFontTx/>
                        <a:buNone/>
                        <a:tabLst/>
                        <a:defRPr/>
                      </a:pPr>
                      <a:r>
                        <a:rPr lang="en-US" b="0" dirty="0"/>
                        <a:t>PES = %∆Q</a:t>
                      </a:r>
                      <a:r>
                        <a:rPr lang="en-US" b="0" baseline="-25000" dirty="0"/>
                        <a:t>S</a:t>
                      </a:r>
                      <a:r>
                        <a:rPr lang="en-US" b="0" dirty="0"/>
                        <a:t> ÷ %∆P</a:t>
                      </a:r>
                    </a:p>
                    <a:p>
                      <a:pPr algn="ctr"/>
                      <a:endParaRPr lang="en-US" b="1" dirty="0"/>
                    </a:p>
                  </a:txBody>
                  <a:tcPr/>
                </a:tc>
                <a:tc>
                  <a:txBody>
                    <a:bodyPr/>
                    <a:lstStyle/>
                    <a:p>
                      <a:pPr algn="ctr"/>
                      <a:r>
                        <a:rPr lang="en-US" dirty="0"/>
                        <a:t>PED = 0</a:t>
                      </a:r>
                    </a:p>
                  </a:txBody>
                  <a:tcPr/>
                </a:tc>
                <a:tc>
                  <a:txBody>
                    <a:bodyPr/>
                    <a:lstStyle/>
                    <a:p>
                      <a:pPr algn="ctr"/>
                      <a:r>
                        <a:rPr lang="en-US" dirty="0"/>
                        <a:t>PES = 0</a:t>
                      </a:r>
                    </a:p>
                  </a:txBody>
                  <a:tcPr/>
                </a:tc>
                <a:tc>
                  <a:txBody>
                    <a:bodyPr/>
                    <a:lstStyle/>
                    <a:p>
                      <a:r>
                        <a:rPr lang="en-US" dirty="0"/>
                        <a:t>Perfectly inelastic</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pPr algn="ctr"/>
                      <a:r>
                        <a:rPr lang="en-US" dirty="0"/>
                        <a:t>PED &lt; 1</a:t>
                      </a:r>
                    </a:p>
                  </a:txBody>
                  <a:tcPr/>
                </a:tc>
                <a:tc>
                  <a:txBody>
                    <a:bodyPr/>
                    <a:lstStyle/>
                    <a:p>
                      <a:pPr algn="ctr"/>
                      <a:r>
                        <a:rPr lang="en-US" dirty="0"/>
                        <a:t>PES &lt; 1</a:t>
                      </a:r>
                    </a:p>
                  </a:txBody>
                  <a:tcPr/>
                </a:tc>
                <a:tc>
                  <a:txBody>
                    <a:bodyPr/>
                    <a:lstStyle/>
                    <a:p>
                      <a:r>
                        <a:rPr lang="en-US" dirty="0"/>
                        <a:t>Price inelastic</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pPr algn="ctr"/>
                      <a:r>
                        <a:rPr lang="en-US" dirty="0"/>
                        <a:t>PED = 1</a:t>
                      </a:r>
                    </a:p>
                  </a:txBody>
                  <a:tcPr/>
                </a:tc>
                <a:tc>
                  <a:txBody>
                    <a:bodyPr/>
                    <a:lstStyle/>
                    <a:p>
                      <a:pPr algn="ctr"/>
                      <a:r>
                        <a:rPr lang="en-US" dirty="0"/>
                        <a:t>PES</a:t>
                      </a:r>
                      <a:r>
                        <a:rPr lang="en-US" baseline="0" dirty="0"/>
                        <a:t> </a:t>
                      </a:r>
                      <a:r>
                        <a:rPr lang="en-US" dirty="0"/>
                        <a:t>= 1</a:t>
                      </a:r>
                    </a:p>
                  </a:txBody>
                  <a:tcPr/>
                </a:tc>
                <a:tc>
                  <a:txBody>
                    <a:bodyPr/>
                    <a:lstStyle/>
                    <a:p>
                      <a:r>
                        <a:rPr lang="en-US" dirty="0"/>
                        <a:t>Unit elastic</a:t>
                      </a:r>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pPr algn="ctr"/>
                      <a:r>
                        <a:rPr lang="en-US" dirty="0"/>
                        <a:t>PED &gt; 1</a:t>
                      </a:r>
                    </a:p>
                  </a:txBody>
                  <a:tcPr/>
                </a:tc>
                <a:tc>
                  <a:txBody>
                    <a:bodyPr/>
                    <a:lstStyle/>
                    <a:p>
                      <a:pPr algn="ctr"/>
                      <a:r>
                        <a:rPr lang="en-US" dirty="0"/>
                        <a:t>PES &gt; 1</a:t>
                      </a:r>
                    </a:p>
                  </a:txBody>
                  <a:tcPr/>
                </a:tc>
                <a:tc>
                  <a:txBody>
                    <a:bodyPr/>
                    <a:lstStyle/>
                    <a:p>
                      <a:r>
                        <a:rPr lang="en-US" dirty="0"/>
                        <a:t>Price elastic</a:t>
                      </a:r>
                    </a:p>
                  </a:txBody>
                  <a:tcPr/>
                </a:tc>
                <a:extLst>
                  <a:ext uri="{0D108BD9-81ED-4DB2-BD59-A6C34878D82A}">
                    <a16:rowId xmlns:a16="http://schemas.microsoft.com/office/drawing/2014/main" val="10004"/>
                  </a:ext>
                </a:extLst>
              </a:tr>
              <a:tr h="370840">
                <a:tc vMerge="1">
                  <a:txBody>
                    <a:bodyPr/>
                    <a:lstStyle/>
                    <a:p>
                      <a:endParaRPr lang="en-US" dirty="0"/>
                    </a:p>
                  </a:txBody>
                  <a:tcPr/>
                </a:tc>
                <a:tc>
                  <a:txBody>
                    <a:bodyPr/>
                    <a:lstStyle/>
                    <a:p>
                      <a:pPr algn="ctr"/>
                      <a:r>
                        <a:rPr lang="en-US" dirty="0"/>
                        <a:t>PED = ∞</a:t>
                      </a:r>
                    </a:p>
                  </a:txBody>
                  <a:tcPr/>
                </a:tc>
                <a:tc>
                  <a:txBody>
                    <a:bodyPr/>
                    <a:lstStyle/>
                    <a:p>
                      <a:pPr algn="ctr"/>
                      <a:r>
                        <a:rPr lang="en-US" dirty="0"/>
                        <a:t>PES = ∞</a:t>
                      </a:r>
                    </a:p>
                  </a:txBody>
                  <a:tcPr/>
                </a:tc>
                <a:tc>
                  <a:txBody>
                    <a:bodyPr/>
                    <a:lstStyle/>
                    <a:p>
                      <a:r>
                        <a:rPr lang="en-US" dirty="0"/>
                        <a:t>Perfectly elastic</a:t>
                      </a:r>
                    </a:p>
                  </a:txBody>
                  <a:tcPr/>
                </a:tc>
                <a:extLst>
                  <a:ext uri="{0D108BD9-81ED-4DB2-BD59-A6C34878D82A}">
                    <a16:rowId xmlns:a16="http://schemas.microsoft.com/office/drawing/2014/main" val="10005"/>
                  </a:ext>
                </a:extLst>
              </a:tr>
              <a:tr h="370840">
                <a:tc rowSpan="3">
                  <a:txBody>
                    <a:bodyPr/>
                    <a:lstStyle/>
                    <a:p>
                      <a:pPr algn="ctr"/>
                      <a:endParaRPr lang="en-US" b="1" dirty="0"/>
                    </a:p>
                    <a:p>
                      <a:pPr algn="ctr"/>
                      <a:r>
                        <a:rPr lang="en-US" b="1" dirty="0"/>
                        <a:t>Cross-price elasticity</a:t>
                      </a:r>
                      <a:r>
                        <a:rPr lang="en-US" b="1" baseline="0" dirty="0"/>
                        <a:t> of demand</a:t>
                      </a:r>
                    </a:p>
                    <a:p>
                      <a:pPr marL="0" marR="0" lvl="4" indent="0" algn="ctr" defTabSz="914400" rtl="0" eaLnBrk="1" fontAlgn="auto" latinLnBrk="0" hangingPunct="1">
                        <a:lnSpc>
                          <a:spcPct val="100000"/>
                        </a:lnSpc>
                        <a:spcBef>
                          <a:spcPts val="0"/>
                        </a:spcBef>
                        <a:spcAft>
                          <a:spcPts val="0"/>
                        </a:spcAft>
                        <a:buClrTx/>
                        <a:buSzTx/>
                        <a:buFontTx/>
                        <a:buNone/>
                        <a:tabLst/>
                        <a:defRPr/>
                      </a:pPr>
                      <a:r>
                        <a:rPr lang="en-US" b="0" dirty="0"/>
                        <a:t>XED = %∆Q</a:t>
                      </a:r>
                      <a:r>
                        <a:rPr lang="en-US" b="0" baseline="-25000" dirty="0"/>
                        <a:t>X</a:t>
                      </a:r>
                      <a:r>
                        <a:rPr lang="en-US" b="0" dirty="0"/>
                        <a:t> ÷ %∆P</a:t>
                      </a:r>
                      <a:r>
                        <a:rPr lang="en-US" b="0" baseline="-25000" dirty="0"/>
                        <a:t>Y</a:t>
                      </a:r>
                    </a:p>
                    <a:p>
                      <a:pPr algn="ctr"/>
                      <a:endParaRPr lang="en-US" b="1" dirty="0"/>
                    </a:p>
                  </a:txBody>
                  <a:tcPr/>
                </a:tc>
                <a:tc gridSpan="2">
                  <a:txBody>
                    <a:bodyPr/>
                    <a:lstStyle/>
                    <a:p>
                      <a:pPr algn="ctr"/>
                      <a:r>
                        <a:rPr lang="en-US" dirty="0"/>
                        <a:t>XED &lt; 0</a:t>
                      </a:r>
                    </a:p>
                  </a:txBody>
                  <a:tcPr/>
                </a:tc>
                <a:tc hMerge="1">
                  <a:txBody>
                    <a:bodyPr/>
                    <a:lstStyle/>
                    <a:p>
                      <a:endParaRPr lang="en-US" dirty="0"/>
                    </a:p>
                  </a:txBody>
                  <a:tcPr/>
                </a:tc>
                <a:tc>
                  <a:txBody>
                    <a:bodyPr/>
                    <a:lstStyle/>
                    <a:p>
                      <a:r>
                        <a:rPr lang="en-US" dirty="0"/>
                        <a:t>Substitutes</a:t>
                      </a:r>
                    </a:p>
                  </a:txBody>
                  <a:tcPr/>
                </a:tc>
                <a:extLst>
                  <a:ext uri="{0D108BD9-81ED-4DB2-BD59-A6C34878D82A}">
                    <a16:rowId xmlns:a16="http://schemas.microsoft.com/office/drawing/2014/main" val="10006"/>
                  </a:ext>
                </a:extLst>
              </a:tr>
              <a:tr h="370840">
                <a:tc vMerge="1">
                  <a:txBody>
                    <a:bodyPr/>
                    <a:lstStyle/>
                    <a:p>
                      <a:pPr algn="ctr"/>
                      <a:endParaRPr lang="en-US" dirty="0"/>
                    </a:p>
                  </a:txBody>
                  <a:tcPr/>
                </a:tc>
                <a:tc gridSpan="2">
                  <a:txBody>
                    <a:bodyPr/>
                    <a:lstStyle/>
                    <a:p>
                      <a:pPr algn="ctr"/>
                      <a:r>
                        <a:rPr lang="en-US" dirty="0"/>
                        <a:t>XED = 0</a:t>
                      </a:r>
                    </a:p>
                  </a:txBody>
                  <a:tcPr/>
                </a:tc>
                <a:tc hMerge="1">
                  <a:txBody>
                    <a:bodyPr/>
                    <a:lstStyle/>
                    <a:p>
                      <a:endParaRPr lang="en-US" dirty="0"/>
                    </a:p>
                  </a:txBody>
                  <a:tcPr/>
                </a:tc>
                <a:tc>
                  <a:txBody>
                    <a:bodyPr/>
                    <a:lstStyle/>
                    <a:p>
                      <a:r>
                        <a:rPr lang="en-US" dirty="0"/>
                        <a:t>Unrelated</a:t>
                      </a:r>
                    </a:p>
                  </a:txBody>
                  <a:tcPr/>
                </a:tc>
                <a:extLst>
                  <a:ext uri="{0D108BD9-81ED-4DB2-BD59-A6C34878D82A}">
                    <a16:rowId xmlns:a16="http://schemas.microsoft.com/office/drawing/2014/main" val="10007"/>
                  </a:ext>
                </a:extLst>
              </a:tr>
              <a:tr h="370840">
                <a:tc vMerge="1">
                  <a:txBody>
                    <a:bodyPr/>
                    <a:lstStyle/>
                    <a:p>
                      <a:pPr algn="ctr"/>
                      <a:endParaRPr lang="en-US" dirty="0"/>
                    </a:p>
                  </a:txBody>
                  <a:tcPr/>
                </a:tc>
                <a:tc gridSpan="2">
                  <a:txBody>
                    <a:bodyPr/>
                    <a:lstStyle/>
                    <a:p>
                      <a:pPr algn="ctr"/>
                      <a:r>
                        <a:rPr lang="en-US" dirty="0"/>
                        <a:t>XED &gt; 0</a:t>
                      </a:r>
                    </a:p>
                  </a:txBody>
                  <a:tcPr/>
                </a:tc>
                <a:tc hMerge="1">
                  <a:txBody>
                    <a:bodyPr/>
                    <a:lstStyle/>
                    <a:p>
                      <a:endParaRPr lang="en-US" dirty="0"/>
                    </a:p>
                  </a:txBody>
                  <a:tcPr/>
                </a:tc>
                <a:tc>
                  <a:txBody>
                    <a:bodyPr/>
                    <a:lstStyle/>
                    <a:p>
                      <a:r>
                        <a:rPr lang="en-US" dirty="0"/>
                        <a:t>Complements</a:t>
                      </a:r>
                    </a:p>
                  </a:txBody>
                  <a:tcPr/>
                </a:tc>
                <a:extLst>
                  <a:ext uri="{0D108BD9-81ED-4DB2-BD59-A6C34878D82A}">
                    <a16:rowId xmlns:a16="http://schemas.microsoft.com/office/drawing/2014/main" val="10008"/>
                  </a:ext>
                </a:extLst>
              </a:tr>
              <a:tr h="370840">
                <a:tc rowSpan="4">
                  <a:txBody>
                    <a:bodyPr/>
                    <a:lstStyle/>
                    <a:p>
                      <a:pPr algn="ctr"/>
                      <a:endParaRPr lang="en-US" b="1" dirty="0"/>
                    </a:p>
                    <a:p>
                      <a:pPr algn="ctr"/>
                      <a:r>
                        <a:rPr lang="en-US" b="1" dirty="0"/>
                        <a:t>Income elasticity of demand</a:t>
                      </a:r>
                    </a:p>
                    <a:p>
                      <a:pPr marL="0" marR="0" lvl="4" indent="0" algn="ctr" defTabSz="914400" rtl="0" eaLnBrk="1" fontAlgn="auto" latinLnBrk="0" hangingPunct="1">
                        <a:lnSpc>
                          <a:spcPct val="100000"/>
                        </a:lnSpc>
                        <a:spcBef>
                          <a:spcPts val="0"/>
                        </a:spcBef>
                        <a:spcAft>
                          <a:spcPts val="0"/>
                        </a:spcAft>
                        <a:buClrTx/>
                        <a:buSzTx/>
                        <a:buFontTx/>
                        <a:buNone/>
                        <a:tabLst/>
                        <a:defRPr/>
                      </a:pPr>
                      <a:r>
                        <a:rPr lang="en-US" b="0" dirty="0"/>
                        <a:t>YED = %∆Q</a:t>
                      </a:r>
                      <a:r>
                        <a:rPr lang="en-US" b="0" baseline="-25000" dirty="0"/>
                        <a:t>D</a:t>
                      </a:r>
                      <a:r>
                        <a:rPr lang="en-US" b="0" dirty="0"/>
                        <a:t> ÷ %∆Y</a:t>
                      </a:r>
                    </a:p>
                  </a:txBody>
                  <a:tcPr/>
                </a:tc>
                <a:tc gridSpan="2">
                  <a:txBody>
                    <a:bodyPr/>
                    <a:lstStyle/>
                    <a:p>
                      <a:pPr algn="ctr"/>
                      <a:r>
                        <a:rPr lang="en-US" dirty="0"/>
                        <a:t>YED &lt; 0</a:t>
                      </a:r>
                    </a:p>
                  </a:txBody>
                  <a:tcPr/>
                </a:tc>
                <a:tc hMerge="1">
                  <a:txBody>
                    <a:bodyPr/>
                    <a:lstStyle/>
                    <a:p>
                      <a:endParaRPr lang="en-US" dirty="0"/>
                    </a:p>
                  </a:txBody>
                  <a:tcPr/>
                </a:tc>
                <a:tc>
                  <a:txBody>
                    <a:bodyPr/>
                    <a:lstStyle/>
                    <a:p>
                      <a:r>
                        <a:rPr lang="en-US" dirty="0"/>
                        <a:t>Inferior</a:t>
                      </a:r>
                      <a:r>
                        <a:rPr lang="en-US" baseline="0" dirty="0"/>
                        <a:t> good</a:t>
                      </a:r>
                      <a:endParaRPr lang="en-US" dirty="0"/>
                    </a:p>
                  </a:txBody>
                  <a:tcPr/>
                </a:tc>
                <a:extLst>
                  <a:ext uri="{0D108BD9-81ED-4DB2-BD59-A6C34878D82A}">
                    <a16:rowId xmlns:a16="http://schemas.microsoft.com/office/drawing/2014/main" val="10009"/>
                  </a:ext>
                </a:extLst>
              </a:tr>
              <a:tr h="370840">
                <a:tc vMerge="1">
                  <a:txBody>
                    <a:bodyPr/>
                    <a:lstStyle/>
                    <a:p>
                      <a:pPr algn="ctr"/>
                      <a:endParaRPr lang="en-US" dirty="0"/>
                    </a:p>
                  </a:txBody>
                  <a:tcPr/>
                </a:tc>
                <a:tc gridSpan="2">
                  <a:txBody>
                    <a:bodyPr/>
                    <a:lstStyle/>
                    <a:p>
                      <a:pPr algn="ctr"/>
                      <a:r>
                        <a:rPr lang="en-US" dirty="0"/>
                        <a:t>YED</a:t>
                      </a:r>
                      <a:r>
                        <a:rPr lang="en-US" baseline="0" dirty="0"/>
                        <a:t> &gt; </a:t>
                      </a:r>
                      <a:r>
                        <a:rPr lang="en-US" dirty="0"/>
                        <a:t>0</a:t>
                      </a:r>
                    </a:p>
                  </a:txBody>
                  <a:tcPr/>
                </a:tc>
                <a:tc hMerge="1">
                  <a:txBody>
                    <a:bodyPr/>
                    <a:lstStyle/>
                    <a:p>
                      <a:endParaRPr lang="en-US" dirty="0"/>
                    </a:p>
                  </a:txBody>
                  <a:tcPr/>
                </a:tc>
                <a:tc>
                  <a:txBody>
                    <a:bodyPr/>
                    <a:lstStyle/>
                    <a:p>
                      <a:r>
                        <a:rPr lang="en-US" dirty="0"/>
                        <a:t>Normal good</a:t>
                      </a:r>
                    </a:p>
                  </a:txBody>
                  <a:tcPr/>
                </a:tc>
                <a:extLst>
                  <a:ext uri="{0D108BD9-81ED-4DB2-BD59-A6C34878D82A}">
                    <a16:rowId xmlns:a16="http://schemas.microsoft.com/office/drawing/2014/main" val="10010"/>
                  </a:ext>
                </a:extLst>
              </a:tr>
              <a:tr h="370840">
                <a:tc vMerge="1">
                  <a:txBody>
                    <a:bodyPr/>
                    <a:lstStyle/>
                    <a:p>
                      <a:pPr algn="ctr"/>
                      <a:endParaRPr lang="en-US" dirty="0"/>
                    </a:p>
                  </a:txBody>
                  <a:tcPr/>
                </a:tc>
                <a:tc gridSpan="2">
                  <a:txBody>
                    <a:bodyPr/>
                    <a:lstStyle/>
                    <a:p>
                      <a:pPr algn="ctr"/>
                      <a:r>
                        <a:rPr lang="en-US" dirty="0"/>
                        <a:t>0 &lt; YED &lt; 1</a:t>
                      </a:r>
                    </a:p>
                  </a:txBody>
                  <a:tcPr/>
                </a:tc>
                <a:tc hMerge="1">
                  <a:txBody>
                    <a:bodyPr/>
                    <a:lstStyle/>
                    <a:p>
                      <a:endParaRPr lang="en-US" dirty="0"/>
                    </a:p>
                  </a:txBody>
                  <a:tcPr/>
                </a:tc>
                <a:tc>
                  <a:txBody>
                    <a:bodyPr/>
                    <a:lstStyle/>
                    <a:p>
                      <a:r>
                        <a:rPr lang="en-US" dirty="0"/>
                        <a:t>Income inelastic</a:t>
                      </a:r>
                      <a:r>
                        <a:rPr lang="en-US" baseline="0" dirty="0"/>
                        <a:t> (</a:t>
                      </a:r>
                      <a:r>
                        <a:rPr lang="en-US" dirty="0"/>
                        <a:t>Necessity)</a:t>
                      </a:r>
                    </a:p>
                  </a:txBody>
                  <a:tcPr/>
                </a:tc>
                <a:extLst>
                  <a:ext uri="{0D108BD9-81ED-4DB2-BD59-A6C34878D82A}">
                    <a16:rowId xmlns:a16="http://schemas.microsoft.com/office/drawing/2014/main" val="10011"/>
                  </a:ext>
                </a:extLst>
              </a:tr>
              <a:tr h="370840">
                <a:tc vMerge="1">
                  <a:txBody>
                    <a:bodyPr/>
                    <a:lstStyle/>
                    <a:p>
                      <a:pPr algn="ctr"/>
                      <a:endParaRPr lang="en-US" dirty="0"/>
                    </a:p>
                  </a:txBody>
                  <a:tcPr/>
                </a:tc>
                <a:tc gridSpan="2">
                  <a:txBody>
                    <a:bodyPr/>
                    <a:lstStyle/>
                    <a:p>
                      <a:pPr algn="ctr"/>
                      <a:r>
                        <a:rPr lang="en-US" dirty="0"/>
                        <a:t>YED &gt; 1</a:t>
                      </a:r>
                    </a:p>
                  </a:txBody>
                  <a:tcPr/>
                </a:tc>
                <a:tc h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Income elastic (Luxury)</a:t>
                      </a: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0122654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Study Questions</a:t>
            </a:r>
          </a:p>
        </p:txBody>
      </p:sp>
      <p:sp>
        <p:nvSpPr>
          <p:cNvPr id="3" name="Content Placeholder 2"/>
          <p:cNvSpPr>
            <a:spLocks noGrp="1"/>
          </p:cNvSpPr>
          <p:nvPr>
            <p:ph sz="quarter" idx="1"/>
          </p:nvPr>
        </p:nvSpPr>
        <p:spPr>
          <a:xfrm>
            <a:off x="914400" y="1447800"/>
            <a:ext cx="7772400" cy="5105400"/>
          </a:xfrm>
        </p:spPr>
        <p:txBody>
          <a:bodyPr>
            <a:normAutofit fontScale="92500" lnSpcReduction="10000"/>
          </a:bodyPr>
          <a:lstStyle/>
          <a:p>
            <a:pPr lvl="4"/>
            <a:endParaRPr lang="en-US" dirty="0"/>
          </a:p>
          <a:p>
            <a:pPr lvl="4"/>
            <a:r>
              <a:rPr lang="en-US" b="1" dirty="0"/>
              <a:t>1. 	</a:t>
            </a:r>
            <a:r>
              <a:rPr lang="en-US" dirty="0"/>
              <a:t>If the XED between Coca-Cola and Pepsi is 0.7, how will the 	demand for Coca-Cola change if the price of Pepsi increases by 	5%?</a:t>
            </a:r>
          </a:p>
          <a:p>
            <a:pPr lvl="4"/>
            <a:endParaRPr lang="en-US" b="1" dirty="0"/>
          </a:p>
          <a:p>
            <a:pPr lvl="4"/>
            <a:r>
              <a:rPr lang="en-US" b="1" dirty="0"/>
              <a:t>2.	</a:t>
            </a:r>
            <a:r>
              <a:rPr lang="en-US" dirty="0"/>
              <a:t>Your income increases from £1000 a month to £1200 a month. 	As a result, you increase your purchases of pizza from 8 to 12 	per month, and decrease your purchases of chees sandwiches 	from 15 to 10 per month.</a:t>
            </a:r>
          </a:p>
          <a:p>
            <a:pPr lvl="4"/>
            <a:endParaRPr lang="en-US" b="1" dirty="0"/>
          </a:p>
          <a:p>
            <a:pPr lvl="4"/>
            <a:r>
              <a:rPr lang="en-US" b="1" dirty="0"/>
              <a:t>A.	</a:t>
            </a:r>
            <a:r>
              <a:rPr lang="en-US" dirty="0"/>
              <a:t>Calculate your income elasticity of demand for pizzas and for 	cheese sandwiches.</a:t>
            </a:r>
          </a:p>
          <a:p>
            <a:pPr marL="1143000" lvl="4" indent="0">
              <a:buNone/>
            </a:pPr>
            <a:endParaRPr lang="en-US" dirty="0"/>
          </a:p>
          <a:p>
            <a:pPr lvl="4"/>
            <a:r>
              <a:rPr lang="en-US" b="1" dirty="0"/>
              <a:t>B.	</a:t>
            </a:r>
            <a:r>
              <a:rPr lang="en-US" dirty="0"/>
              <a:t>What kind of goods are pizzas and cheese sandwiches for you?</a:t>
            </a:r>
          </a:p>
          <a:p>
            <a:pPr marL="1143000" lvl="4" indent="0">
              <a:buNone/>
            </a:pPr>
            <a:endParaRPr lang="en-US" dirty="0"/>
          </a:p>
          <a:p>
            <a:pPr lvl="4"/>
            <a:r>
              <a:rPr lang="en-US" b="1" dirty="0"/>
              <a:t>C.	</a:t>
            </a:r>
            <a:r>
              <a:rPr lang="en-US" dirty="0"/>
              <a:t>Show using diagrams the effect of your increase in income on 	your demand for pizzas and cheese sandwiches. </a:t>
            </a:r>
            <a:endParaRPr lang="en-US" b="1" dirty="0"/>
          </a:p>
        </p:txBody>
      </p:sp>
    </p:spTree>
    <p:extLst>
      <p:ext uri="{BB962C8B-B14F-4D97-AF65-F5344CB8AC3E}">
        <p14:creationId xmlns:p14="http://schemas.microsoft.com/office/powerpoint/2010/main" val="26680665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Production </a:t>
            </a:r>
            <a:r>
              <a:rPr lang="en-US"/>
              <a:t>&amp; Costs in the Short-run</a:t>
            </a:r>
            <a:endParaRPr lang="en-US" dirty="0"/>
          </a:p>
        </p:txBody>
      </p:sp>
    </p:spTree>
    <p:extLst>
      <p:ext uri="{BB962C8B-B14F-4D97-AF65-F5344CB8AC3E}">
        <p14:creationId xmlns:p14="http://schemas.microsoft.com/office/powerpoint/2010/main" val="21219286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447800"/>
            <a:ext cx="7772400" cy="5105400"/>
          </a:xfrm>
        </p:spPr>
        <p:txBody>
          <a:bodyPr>
            <a:normAutofit fontScale="92500" lnSpcReduction="10000"/>
          </a:bodyPr>
          <a:lstStyle/>
          <a:p>
            <a:pPr lvl="2"/>
            <a:r>
              <a:rPr lang="en-US" b="1" dirty="0"/>
              <a:t>Total Product (TP): </a:t>
            </a:r>
            <a:r>
              <a:rPr lang="en-US" dirty="0"/>
              <a:t>is the total quantity of output produced by a firm</a:t>
            </a:r>
          </a:p>
          <a:p>
            <a:pPr lvl="2"/>
            <a:endParaRPr lang="en-US" dirty="0"/>
          </a:p>
          <a:p>
            <a:pPr lvl="2"/>
            <a:r>
              <a:rPr lang="en-US" b="1" dirty="0"/>
              <a:t>Marginal Product (MP): </a:t>
            </a:r>
            <a:r>
              <a:rPr lang="en-US" dirty="0"/>
              <a:t>is the extra or additional output resulting from one additional unit of the variable input</a:t>
            </a:r>
          </a:p>
          <a:p>
            <a:pPr marL="594360" lvl="2" indent="0">
              <a:buNone/>
            </a:pPr>
            <a:endParaRPr lang="en-US" dirty="0"/>
          </a:p>
          <a:p>
            <a:pPr lvl="4"/>
            <a:r>
              <a:rPr lang="en-US" dirty="0"/>
              <a:t>It tells us by how much output increases as labour increases by one worker.</a:t>
            </a:r>
          </a:p>
          <a:p>
            <a:pPr marL="1143000" lvl="4" indent="0">
              <a:buNone/>
            </a:pPr>
            <a:endParaRPr lang="en-US" dirty="0"/>
          </a:p>
          <a:p>
            <a:pPr lvl="4"/>
            <a:r>
              <a:rPr lang="en-US" b="1" dirty="0"/>
              <a:t>MP = ∆TP ÷ ∆Labour</a:t>
            </a:r>
          </a:p>
          <a:p>
            <a:pPr lvl="4"/>
            <a:endParaRPr lang="en-US" b="1" dirty="0"/>
          </a:p>
          <a:p>
            <a:pPr lvl="2"/>
            <a:r>
              <a:rPr lang="en-US" b="1" dirty="0"/>
              <a:t>Average Product (AP)</a:t>
            </a:r>
            <a:r>
              <a:rPr lang="en-US" dirty="0"/>
              <a:t>: is the total quantity of output per unit of variable input, or labour</a:t>
            </a:r>
          </a:p>
          <a:p>
            <a:pPr marL="594360" lvl="2" indent="0">
              <a:buNone/>
            </a:pPr>
            <a:endParaRPr lang="en-US" dirty="0"/>
          </a:p>
          <a:p>
            <a:pPr lvl="4"/>
            <a:r>
              <a:rPr lang="en-US" dirty="0"/>
              <a:t>This tells us how much output each unit of labour produces on average</a:t>
            </a:r>
          </a:p>
          <a:p>
            <a:pPr marL="1143000" lvl="4" indent="0">
              <a:buNone/>
            </a:pPr>
            <a:endParaRPr lang="en-US" dirty="0"/>
          </a:p>
          <a:p>
            <a:pPr lvl="4"/>
            <a:r>
              <a:rPr lang="en-US" b="1" dirty="0"/>
              <a:t>AP = TP ÷ Labour</a:t>
            </a:r>
          </a:p>
          <a:p>
            <a:pPr lvl="4"/>
            <a:endParaRPr lang="en-US" b="1" dirty="0"/>
          </a:p>
          <a:p>
            <a:pPr lvl="4"/>
            <a:endParaRPr lang="en-US" b="1" dirty="0"/>
          </a:p>
        </p:txBody>
      </p:sp>
      <p:sp>
        <p:nvSpPr>
          <p:cNvPr id="6" name="Title 1"/>
          <p:cNvSpPr txBox="1">
            <a:spLocks/>
          </p:cNvSpPr>
          <p:nvPr/>
        </p:nvSpPr>
        <p:spPr>
          <a:xfrm>
            <a:off x="914400" y="274638"/>
            <a:ext cx="7772400" cy="868362"/>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u="sng" dirty="0">
                <a:solidFill>
                  <a:srgbClr val="1F497D"/>
                </a:solidFill>
              </a:rPr>
              <a:t>Total, Marginal &amp; Average Product</a:t>
            </a:r>
          </a:p>
        </p:txBody>
      </p:sp>
    </p:spTree>
    <p:extLst>
      <p:ext uri="{BB962C8B-B14F-4D97-AF65-F5344CB8AC3E}">
        <p14:creationId xmlns:p14="http://schemas.microsoft.com/office/powerpoint/2010/main" val="169170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Example; TP, MP and AP</a:t>
            </a:r>
          </a:p>
        </p:txBody>
      </p:sp>
      <p:sp>
        <p:nvSpPr>
          <p:cNvPr id="3" name="Content Placeholder 2"/>
          <p:cNvSpPr>
            <a:spLocks noGrp="1"/>
          </p:cNvSpPr>
          <p:nvPr>
            <p:ph sz="quarter" idx="1"/>
          </p:nvPr>
        </p:nvSpPr>
        <p:spPr/>
        <p:txBody>
          <a:bodyPr/>
          <a:lstStyle/>
          <a:p>
            <a:pPr lvl="2"/>
            <a:endParaRPr lang="en-US" dirty="0"/>
          </a:p>
          <a:p>
            <a:pPr marL="594360" lvl="2"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06951524"/>
              </p:ext>
            </p:extLst>
          </p:nvPr>
        </p:nvGraphicFramePr>
        <p:xfrm>
          <a:off x="609600" y="1600200"/>
          <a:ext cx="8153400" cy="5090160"/>
        </p:xfrm>
        <a:graphic>
          <a:graphicData uri="http://schemas.openxmlformats.org/drawingml/2006/table">
            <a:tbl>
              <a:tblPr firstRow="1" bandRow="1">
                <a:tableStyleId>{5940675A-B579-460E-94D1-54222C63F5DA}</a:tableStyleId>
              </a:tblPr>
              <a:tblGrid>
                <a:gridCol w="12954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tblGrid>
              <a:tr h="370840">
                <a:tc>
                  <a:txBody>
                    <a:bodyPr/>
                    <a:lstStyle/>
                    <a:p>
                      <a:pPr algn="ctr"/>
                      <a:r>
                        <a:rPr lang="en-US" b="1" dirty="0"/>
                        <a:t>Labour (L)</a:t>
                      </a:r>
                    </a:p>
                  </a:txBody>
                  <a:tcPr/>
                </a:tc>
                <a:tc>
                  <a:txBody>
                    <a:bodyPr/>
                    <a:lstStyle/>
                    <a:p>
                      <a:pPr algn="ctr"/>
                      <a:r>
                        <a:rPr lang="en-US" b="1" dirty="0"/>
                        <a:t>Total Product</a:t>
                      </a:r>
                      <a:r>
                        <a:rPr lang="en-US" b="1" baseline="0" dirty="0"/>
                        <a:t> (TP)</a:t>
                      </a:r>
                      <a:endParaRPr lang="en-US" b="1" dirty="0"/>
                    </a:p>
                  </a:txBody>
                  <a:tcPr/>
                </a:tc>
                <a:tc>
                  <a:txBody>
                    <a:bodyPr/>
                    <a:lstStyle/>
                    <a:p>
                      <a:pPr algn="ctr"/>
                      <a:r>
                        <a:rPr lang="en-US" b="1" dirty="0"/>
                        <a:t>Marginal Product (MP)</a:t>
                      </a:r>
                    </a:p>
                    <a:p>
                      <a:pPr marL="0" marR="0" lvl="4" indent="0" algn="ctr" defTabSz="914400" rtl="0" eaLnBrk="1" fontAlgn="auto" latinLnBrk="0" hangingPunct="1">
                        <a:lnSpc>
                          <a:spcPct val="100000"/>
                        </a:lnSpc>
                        <a:spcBef>
                          <a:spcPts val="0"/>
                        </a:spcBef>
                        <a:spcAft>
                          <a:spcPts val="0"/>
                        </a:spcAft>
                        <a:buClrTx/>
                        <a:buSzTx/>
                        <a:buFontTx/>
                        <a:buNone/>
                        <a:tabLst/>
                        <a:defRPr/>
                      </a:pPr>
                      <a:r>
                        <a:rPr lang="en-US" b="0" dirty="0"/>
                        <a:t>MP = ∆TP ÷ ∆Labour</a:t>
                      </a:r>
                    </a:p>
                  </a:txBody>
                  <a:tcPr/>
                </a:tc>
                <a:tc>
                  <a:txBody>
                    <a:bodyPr/>
                    <a:lstStyle/>
                    <a:p>
                      <a:pPr algn="ctr"/>
                      <a:r>
                        <a:rPr lang="en-US" b="1" dirty="0"/>
                        <a:t>Average Product (AP)</a:t>
                      </a:r>
                    </a:p>
                    <a:p>
                      <a:pPr marL="0" marR="0" lvl="4" indent="0" algn="ctr" defTabSz="914400" rtl="0" eaLnBrk="1" fontAlgn="auto" latinLnBrk="0" hangingPunct="1">
                        <a:lnSpc>
                          <a:spcPct val="100000"/>
                        </a:lnSpc>
                        <a:spcBef>
                          <a:spcPts val="0"/>
                        </a:spcBef>
                        <a:spcAft>
                          <a:spcPts val="0"/>
                        </a:spcAft>
                        <a:buClrTx/>
                        <a:buSzTx/>
                        <a:buFontTx/>
                        <a:buNone/>
                        <a:tabLst/>
                        <a:defRPr/>
                      </a:pPr>
                      <a:r>
                        <a:rPr lang="en-US" b="0" dirty="0"/>
                        <a:t>AP = TP ÷ Labour</a:t>
                      </a:r>
                    </a:p>
                  </a:txBody>
                  <a:tcPr/>
                </a:tc>
                <a:extLst>
                  <a:ext uri="{0D108BD9-81ED-4DB2-BD59-A6C34878D82A}">
                    <a16:rowId xmlns:a16="http://schemas.microsoft.com/office/drawing/2014/main" val="10000"/>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tc>
                <a:extLst>
                  <a:ext uri="{0D108BD9-81ED-4DB2-BD59-A6C34878D82A}">
                    <a16:rowId xmlns:a16="http://schemas.microsoft.com/office/drawing/2014/main" val="10001"/>
                  </a:ext>
                </a:extLst>
              </a:tr>
              <a:tr h="370840">
                <a:tc>
                  <a:txBody>
                    <a:bodyPr/>
                    <a:lstStyle/>
                    <a:p>
                      <a:pPr algn="ctr"/>
                      <a:r>
                        <a:rPr lang="en-US" dirty="0"/>
                        <a:t>1</a:t>
                      </a:r>
                    </a:p>
                  </a:txBody>
                  <a:tcPr/>
                </a:tc>
                <a:tc>
                  <a:txBody>
                    <a:bodyPr/>
                    <a:lstStyle/>
                    <a:p>
                      <a:pPr algn="ctr"/>
                      <a:r>
                        <a:rPr lang="en-US" dirty="0"/>
                        <a:t>2</a:t>
                      </a:r>
                    </a:p>
                  </a:txBody>
                  <a:tcPr/>
                </a:tc>
                <a:tc>
                  <a:txBody>
                    <a:bodyPr/>
                    <a:lstStyle/>
                    <a:p>
                      <a:pPr algn="ctr"/>
                      <a:r>
                        <a:rPr lang="en-US" dirty="0"/>
                        <a:t>2</a:t>
                      </a:r>
                    </a:p>
                  </a:txBody>
                  <a:tcPr>
                    <a:solidFill>
                      <a:srgbClr val="3BF232"/>
                    </a:solidFill>
                  </a:tcPr>
                </a:tc>
                <a:tc>
                  <a:txBody>
                    <a:bodyPr/>
                    <a:lstStyle/>
                    <a:p>
                      <a:pPr algn="ctr"/>
                      <a:r>
                        <a:rPr lang="en-US" dirty="0"/>
                        <a:t>2</a:t>
                      </a:r>
                    </a:p>
                  </a:txBody>
                  <a:tcPr/>
                </a:tc>
                <a:extLst>
                  <a:ext uri="{0D108BD9-81ED-4DB2-BD59-A6C34878D82A}">
                    <a16:rowId xmlns:a16="http://schemas.microsoft.com/office/drawing/2014/main" val="10002"/>
                  </a:ext>
                </a:extLst>
              </a:tr>
              <a:tr h="370840">
                <a:tc>
                  <a:txBody>
                    <a:bodyPr/>
                    <a:lstStyle/>
                    <a:p>
                      <a:pPr algn="ctr"/>
                      <a:r>
                        <a:rPr lang="en-US" dirty="0"/>
                        <a:t>2</a:t>
                      </a:r>
                    </a:p>
                  </a:txBody>
                  <a:tcPr/>
                </a:tc>
                <a:tc>
                  <a:txBody>
                    <a:bodyPr/>
                    <a:lstStyle/>
                    <a:p>
                      <a:pPr algn="ctr"/>
                      <a:r>
                        <a:rPr lang="en-US" dirty="0"/>
                        <a:t>5</a:t>
                      </a:r>
                    </a:p>
                  </a:txBody>
                  <a:tcPr/>
                </a:tc>
                <a:tc>
                  <a:txBody>
                    <a:bodyPr/>
                    <a:lstStyle/>
                    <a:p>
                      <a:pPr algn="ctr"/>
                      <a:r>
                        <a:rPr lang="en-US" dirty="0"/>
                        <a:t>3</a:t>
                      </a:r>
                    </a:p>
                  </a:txBody>
                  <a:tcPr>
                    <a:solidFill>
                      <a:srgbClr val="3BF232"/>
                    </a:solidFill>
                  </a:tcPr>
                </a:tc>
                <a:tc>
                  <a:txBody>
                    <a:bodyPr/>
                    <a:lstStyle/>
                    <a:p>
                      <a:pPr algn="ctr"/>
                      <a:r>
                        <a:rPr lang="en-US" dirty="0"/>
                        <a:t>2.5</a:t>
                      </a:r>
                    </a:p>
                  </a:txBody>
                  <a:tcPr/>
                </a:tc>
                <a:extLst>
                  <a:ext uri="{0D108BD9-81ED-4DB2-BD59-A6C34878D82A}">
                    <a16:rowId xmlns:a16="http://schemas.microsoft.com/office/drawing/2014/main" val="10003"/>
                  </a:ext>
                </a:extLst>
              </a:tr>
              <a:tr h="370840">
                <a:tc>
                  <a:txBody>
                    <a:bodyPr/>
                    <a:lstStyle/>
                    <a:p>
                      <a:pPr algn="ctr"/>
                      <a:r>
                        <a:rPr lang="en-US" dirty="0"/>
                        <a:t>3</a:t>
                      </a:r>
                    </a:p>
                  </a:txBody>
                  <a:tcPr/>
                </a:tc>
                <a:tc>
                  <a:txBody>
                    <a:bodyPr/>
                    <a:lstStyle/>
                    <a:p>
                      <a:pPr algn="ctr"/>
                      <a:r>
                        <a:rPr lang="en-US" dirty="0"/>
                        <a:t>9</a:t>
                      </a:r>
                    </a:p>
                  </a:txBody>
                  <a:tcPr/>
                </a:tc>
                <a:tc>
                  <a:txBody>
                    <a:bodyPr/>
                    <a:lstStyle/>
                    <a:p>
                      <a:pPr algn="ctr"/>
                      <a:r>
                        <a:rPr lang="en-US" dirty="0"/>
                        <a:t>4</a:t>
                      </a:r>
                    </a:p>
                  </a:txBody>
                  <a:tcPr>
                    <a:solidFill>
                      <a:srgbClr val="3BF232"/>
                    </a:solidFill>
                  </a:tcPr>
                </a:tc>
                <a:tc>
                  <a:txBody>
                    <a:bodyPr/>
                    <a:lstStyle/>
                    <a:p>
                      <a:pPr algn="ctr"/>
                      <a:r>
                        <a:rPr lang="en-US" dirty="0"/>
                        <a:t>3</a:t>
                      </a:r>
                    </a:p>
                  </a:txBody>
                  <a:tcPr/>
                </a:tc>
                <a:extLst>
                  <a:ext uri="{0D108BD9-81ED-4DB2-BD59-A6C34878D82A}">
                    <a16:rowId xmlns:a16="http://schemas.microsoft.com/office/drawing/2014/main" val="10004"/>
                  </a:ext>
                </a:extLst>
              </a:tr>
              <a:tr h="370840">
                <a:tc>
                  <a:txBody>
                    <a:bodyPr/>
                    <a:lstStyle/>
                    <a:p>
                      <a:pPr algn="ctr"/>
                      <a:r>
                        <a:rPr lang="en-US" dirty="0"/>
                        <a:t>4</a:t>
                      </a:r>
                    </a:p>
                  </a:txBody>
                  <a:tcPr/>
                </a:tc>
                <a:tc>
                  <a:txBody>
                    <a:bodyPr/>
                    <a:lstStyle/>
                    <a:p>
                      <a:pPr algn="ctr"/>
                      <a:r>
                        <a:rPr lang="en-US" dirty="0"/>
                        <a:t>14</a:t>
                      </a:r>
                    </a:p>
                  </a:txBody>
                  <a:tcPr/>
                </a:tc>
                <a:tc>
                  <a:txBody>
                    <a:bodyPr/>
                    <a:lstStyle/>
                    <a:p>
                      <a:pPr algn="ctr"/>
                      <a:r>
                        <a:rPr lang="en-US" dirty="0"/>
                        <a:t>5</a:t>
                      </a:r>
                    </a:p>
                  </a:txBody>
                  <a:tcPr>
                    <a:solidFill>
                      <a:srgbClr val="3BF232"/>
                    </a:solidFill>
                  </a:tcPr>
                </a:tc>
                <a:tc>
                  <a:txBody>
                    <a:bodyPr/>
                    <a:lstStyle/>
                    <a:p>
                      <a:pPr algn="ctr"/>
                      <a:r>
                        <a:rPr lang="en-US" dirty="0"/>
                        <a:t>3.5</a:t>
                      </a:r>
                    </a:p>
                  </a:txBody>
                  <a:tcPr/>
                </a:tc>
                <a:extLst>
                  <a:ext uri="{0D108BD9-81ED-4DB2-BD59-A6C34878D82A}">
                    <a16:rowId xmlns:a16="http://schemas.microsoft.com/office/drawing/2014/main" val="10005"/>
                  </a:ext>
                </a:extLst>
              </a:tr>
              <a:tr h="370840">
                <a:tc>
                  <a:txBody>
                    <a:bodyPr/>
                    <a:lstStyle/>
                    <a:p>
                      <a:pPr algn="ctr"/>
                      <a:r>
                        <a:rPr lang="en-US" dirty="0"/>
                        <a:t>5</a:t>
                      </a:r>
                    </a:p>
                  </a:txBody>
                  <a:tcPr/>
                </a:tc>
                <a:tc>
                  <a:txBody>
                    <a:bodyPr/>
                    <a:lstStyle/>
                    <a:p>
                      <a:pPr algn="ctr"/>
                      <a:r>
                        <a:rPr lang="en-US" dirty="0"/>
                        <a:t>18</a:t>
                      </a:r>
                    </a:p>
                  </a:txBody>
                  <a:tcPr/>
                </a:tc>
                <a:tc>
                  <a:txBody>
                    <a:bodyPr/>
                    <a:lstStyle/>
                    <a:p>
                      <a:pPr algn="ctr"/>
                      <a:r>
                        <a:rPr lang="en-US" dirty="0"/>
                        <a:t>4</a:t>
                      </a:r>
                    </a:p>
                  </a:txBody>
                  <a:tcPr>
                    <a:solidFill>
                      <a:srgbClr val="FFFF00"/>
                    </a:solidFill>
                  </a:tcPr>
                </a:tc>
                <a:tc>
                  <a:txBody>
                    <a:bodyPr/>
                    <a:lstStyle/>
                    <a:p>
                      <a:pPr algn="ctr"/>
                      <a:r>
                        <a:rPr lang="en-US" dirty="0"/>
                        <a:t>3.6</a:t>
                      </a:r>
                    </a:p>
                  </a:txBody>
                  <a:tcPr/>
                </a:tc>
                <a:extLst>
                  <a:ext uri="{0D108BD9-81ED-4DB2-BD59-A6C34878D82A}">
                    <a16:rowId xmlns:a16="http://schemas.microsoft.com/office/drawing/2014/main" val="10006"/>
                  </a:ext>
                </a:extLst>
              </a:tr>
              <a:tr h="370840">
                <a:tc>
                  <a:txBody>
                    <a:bodyPr/>
                    <a:lstStyle/>
                    <a:p>
                      <a:pPr algn="ctr"/>
                      <a:r>
                        <a:rPr lang="en-US" dirty="0"/>
                        <a:t>6</a:t>
                      </a:r>
                    </a:p>
                  </a:txBody>
                  <a:tcPr/>
                </a:tc>
                <a:tc>
                  <a:txBody>
                    <a:bodyPr/>
                    <a:lstStyle/>
                    <a:p>
                      <a:pPr algn="ctr"/>
                      <a:r>
                        <a:rPr lang="en-US" dirty="0"/>
                        <a:t>21</a:t>
                      </a:r>
                    </a:p>
                  </a:txBody>
                  <a:tcPr/>
                </a:tc>
                <a:tc>
                  <a:txBody>
                    <a:bodyPr/>
                    <a:lstStyle/>
                    <a:p>
                      <a:pPr algn="ctr"/>
                      <a:r>
                        <a:rPr lang="en-US" dirty="0"/>
                        <a:t>3</a:t>
                      </a:r>
                    </a:p>
                  </a:txBody>
                  <a:tcPr>
                    <a:solidFill>
                      <a:srgbClr val="FFFF00"/>
                    </a:solidFill>
                  </a:tcPr>
                </a:tc>
                <a:tc>
                  <a:txBody>
                    <a:bodyPr/>
                    <a:lstStyle/>
                    <a:p>
                      <a:pPr algn="ctr"/>
                      <a:r>
                        <a:rPr lang="en-US" dirty="0"/>
                        <a:t>3.5</a:t>
                      </a:r>
                    </a:p>
                  </a:txBody>
                  <a:tcPr/>
                </a:tc>
                <a:extLst>
                  <a:ext uri="{0D108BD9-81ED-4DB2-BD59-A6C34878D82A}">
                    <a16:rowId xmlns:a16="http://schemas.microsoft.com/office/drawing/2014/main" val="10007"/>
                  </a:ext>
                </a:extLst>
              </a:tr>
              <a:tr h="370840">
                <a:tc>
                  <a:txBody>
                    <a:bodyPr/>
                    <a:lstStyle/>
                    <a:p>
                      <a:pPr algn="ctr"/>
                      <a:r>
                        <a:rPr lang="en-US" dirty="0"/>
                        <a:t>7</a:t>
                      </a:r>
                    </a:p>
                  </a:txBody>
                  <a:tcPr/>
                </a:tc>
                <a:tc>
                  <a:txBody>
                    <a:bodyPr/>
                    <a:lstStyle/>
                    <a:p>
                      <a:pPr algn="ctr"/>
                      <a:r>
                        <a:rPr lang="en-US" dirty="0"/>
                        <a:t>23</a:t>
                      </a:r>
                    </a:p>
                  </a:txBody>
                  <a:tcPr/>
                </a:tc>
                <a:tc>
                  <a:txBody>
                    <a:bodyPr/>
                    <a:lstStyle/>
                    <a:p>
                      <a:pPr algn="ctr"/>
                      <a:r>
                        <a:rPr lang="en-US" dirty="0"/>
                        <a:t>2</a:t>
                      </a:r>
                    </a:p>
                  </a:txBody>
                  <a:tcPr>
                    <a:solidFill>
                      <a:srgbClr val="FFFF00"/>
                    </a:solidFill>
                  </a:tcPr>
                </a:tc>
                <a:tc>
                  <a:txBody>
                    <a:bodyPr/>
                    <a:lstStyle/>
                    <a:p>
                      <a:pPr algn="ctr"/>
                      <a:r>
                        <a:rPr lang="en-US" dirty="0"/>
                        <a:t>3.3</a:t>
                      </a:r>
                    </a:p>
                  </a:txBody>
                  <a:tcPr/>
                </a:tc>
                <a:extLst>
                  <a:ext uri="{0D108BD9-81ED-4DB2-BD59-A6C34878D82A}">
                    <a16:rowId xmlns:a16="http://schemas.microsoft.com/office/drawing/2014/main" val="10008"/>
                  </a:ext>
                </a:extLst>
              </a:tr>
              <a:tr h="370840">
                <a:tc>
                  <a:txBody>
                    <a:bodyPr/>
                    <a:lstStyle/>
                    <a:p>
                      <a:pPr algn="ctr"/>
                      <a:r>
                        <a:rPr lang="en-US" dirty="0"/>
                        <a:t>8</a:t>
                      </a:r>
                    </a:p>
                  </a:txBody>
                  <a:tcPr/>
                </a:tc>
                <a:tc>
                  <a:txBody>
                    <a:bodyPr/>
                    <a:lstStyle/>
                    <a:p>
                      <a:pPr algn="ctr"/>
                      <a:r>
                        <a:rPr lang="en-US" dirty="0"/>
                        <a:t>24</a:t>
                      </a:r>
                    </a:p>
                  </a:txBody>
                  <a:tcPr/>
                </a:tc>
                <a:tc>
                  <a:txBody>
                    <a:bodyPr/>
                    <a:lstStyle/>
                    <a:p>
                      <a:pPr algn="ctr"/>
                      <a:r>
                        <a:rPr lang="en-US" dirty="0"/>
                        <a:t>1</a:t>
                      </a:r>
                    </a:p>
                  </a:txBody>
                  <a:tcPr>
                    <a:solidFill>
                      <a:srgbClr val="FFFF00"/>
                    </a:solidFill>
                  </a:tcPr>
                </a:tc>
                <a:tc>
                  <a:txBody>
                    <a:bodyPr/>
                    <a:lstStyle/>
                    <a:p>
                      <a:pPr algn="ctr"/>
                      <a:r>
                        <a:rPr lang="en-US" dirty="0"/>
                        <a:t>3</a:t>
                      </a:r>
                    </a:p>
                  </a:txBody>
                  <a:tcPr/>
                </a:tc>
                <a:extLst>
                  <a:ext uri="{0D108BD9-81ED-4DB2-BD59-A6C34878D82A}">
                    <a16:rowId xmlns:a16="http://schemas.microsoft.com/office/drawing/2014/main" val="10009"/>
                  </a:ext>
                </a:extLst>
              </a:tr>
              <a:tr h="370840">
                <a:tc>
                  <a:txBody>
                    <a:bodyPr/>
                    <a:lstStyle/>
                    <a:p>
                      <a:pPr algn="ctr"/>
                      <a:r>
                        <a:rPr lang="en-US" dirty="0"/>
                        <a:t>9</a:t>
                      </a:r>
                    </a:p>
                  </a:txBody>
                  <a:tcPr/>
                </a:tc>
                <a:tc>
                  <a:txBody>
                    <a:bodyPr/>
                    <a:lstStyle/>
                    <a:p>
                      <a:pPr algn="ctr"/>
                      <a:r>
                        <a:rPr lang="en-US" dirty="0"/>
                        <a:t>24</a:t>
                      </a:r>
                    </a:p>
                  </a:txBody>
                  <a:tcPr/>
                </a:tc>
                <a:tc>
                  <a:txBody>
                    <a:bodyPr/>
                    <a:lstStyle/>
                    <a:p>
                      <a:pPr algn="ctr"/>
                      <a:r>
                        <a:rPr lang="en-US" dirty="0"/>
                        <a:t>0</a:t>
                      </a:r>
                    </a:p>
                  </a:txBody>
                  <a:tcPr>
                    <a:solidFill>
                      <a:srgbClr val="FFFF00"/>
                    </a:solidFill>
                  </a:tcPr>
                </a:tc>
                <a:tc>
                  <a:txBody>
                    <a:bodyPr/>
                    <a:lstStyle/>
                    <a:p>
                      <a:pPr algn="ctr"/>
                      <a:r>
                        <a:rPr lang="en-US" dirty="0"/>
                        <a:t>2.7</a:t>
                      </a:r>
                    </a:p>
                  </a:txBody>
                  <a:tcPr/>
                </a:tc>
                <a:extLst>
                  <a:ext uri="{0D108BD9-81ED-4DB2-BD59-A6C34878D82A}">
                    <a16:rowId xmlns:a16="http://schemas.microsoft.com/office/drawing/2014/main" val="10010"/>
                  </a:ext>
                </a:extLst>
              </a:tr>
              <a:tr h="370840">
                <a:tc>
                  <a:txBody>
                    <a:bodyPr/>
                    <a:lstStyle/>
                    <a:p>
                      <a:pPr algn="ctr"/>
                      <a:r>
                        <a:rPr lang="en-US" dirty="0"/>
                        <a:t>10</a:t>
                      </a:r>
                    </a:p>
                  </a:txBody>
                  <a:tcPr/>
                </a:tc>
                <a:tc>
                  <a:txBody>
                    <a:bodyPr/>
                    <a:lstStyle/>
                    <a:p>
                      <a:pPr algn="ctr"/>
                      <a:r>
                        <a:rPr lang="en-US" dirty="0"/>
                        <a:t>23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a:t>
                      </a:r>
                      <a:r>
                        <a:rPr lang="en-US" baseline="0" dirty="0"/>
                        <a:t> 1</a:t>
                      </a:r>
                      <a:endParaRPr lang="en-US" dirty="0"/>
                    </a:p>
                  </a:txBody>
                  <a:tcPr>
                    <a:solidFill>
                      <a:srgbClr val="FF0000"/>
                    </a:solidFill>
                  </a:tcPr>
                </a:tc>
                <a:tc>
                  <a:txBody>
                    <a:bodyPr/>
                    <a:lstStyle/>
                    <a:p>
                      <a:pPr algn="ctr"/>
                      <a:r>
                        <a:rPr lang="en-US" dirty="0"/>
                        <a:t>2.3</a:t>
                      </a:r>
                    </a:p>
                  </a:txBody>
                  <a:tcPr/>
                </a:tc>
                <a:extLst>
                  <a:ext uri="{0D108BD9-81ED-4DB2-BD59-A6C34878D82A}">
                    <a16:rowId xmlns:a16="http://schemas.microsoft.com/office/drawing/2014/main" val="10011"/>
                  </a:ext>
                </a:extLst>
              </a:tr>
              <a:tr h="370840">
                <a:tc>
                  <a:txBody>
                    <a:bodyPr/>
                    <a:lstStyle/>
                    <a:p>
                      <a:pPr algn="ctr"/>
                      <a:r>
                        <a:rPr lang="en-US" dirty="0"/>
                        <a:t>11</a:t>
                      </a:r>
                    </a:p>
                  </a:txBody>
                  <a:tcPr/>
                </a:tc>
                <a:tc>
                  <a:txBody>
                    <a:bodyPr/>
                    <a:lstStyle/>
                    <a:p>
                      <a:pPr algn="ctr"/>
                      <a:r>
                        <a:rPr lang="en-US" dirty="0"/>
                        <a:t>21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a:t>
                      </a:r>
                      <a:r>
                        <a:rPr lang="en-US" baseline="0" dirty="0"/>
                        <a:t> 2</a:t>
                      </a:r>
                      <a:endParaRPr lang="en-US" dirty="0"/>
                    </a:p>
                  </a:txBody>
                  <a:tcPr>
                    <a:solidFill>
                      <a:srgbClr val="FF0000"/>
                    </a:solidFill>
                  </a:tcPr>
                </a:tc>
                <a:tc>
                  <a:txBody>
                    <a:bodyPr/>
                    <a:lstStyle/>
                    <a:p>
                      <a:pPr algn="ctr"/>
                      <a:r>
                        <a:rPr lang="en-US" dirty="0"/>
                        <a:t>1.9</a:t>
                      </a: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0316208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304800"/>
            <a:ext cx="7772400" cy="6324600"/>
          </a:xfrm>
        </p:spPr>
        <p:txBody>
          <a:bodyPr/>
          <a:lstStyle/>
          <a:p>
            <a:pPr lvl="2"/>
            <a:endParaRPr lang="en-US" b="1" dirty="0"/>
          </a:p>
          <a:p>
            <a:pPr lvl="2"/>
            <a:endParaRPr lang="en-US" b="1" dirty="0"/>
          </a:p>
          <a:p>
            <a:pPr lvl="2"/>
            <a:endParaRPr lang="en-US" b="1" dirty="0"/>
          </a:p>
          <a:p>
            <a:pPr lvl="2"/>
            <a:endParaRPr lang="en-US" b="1" dirty="0"/>
          </a:p>
          <a:p>
            <a:pPr lvl="2"/>
            <a:endParaRPr lang="en-US" b="1" dirty="0"/>
          </a:p>
          <a:p>
            <a:pPr lvl="2"/>
            <a:endParaRPr lang="en-US" b="1" dirty="0"/>
          </a:p>
          <a:p>
            <a:pPr lvl="2"/>
            <a:endParaRPr lang="en-US" b="1" dirty="0"/>
          </a:p>
          <a:p>
            <a:pPr lvl="2"/>
            <a:endParaRPr lang="en-US" b="1" dirty="0"/>
          </a:p>
          <a:p>
            <a:pPr lvl="2"/>
            <a:endParaRPr lang="en-US" b="1" dirty="0"/>
          </a:p>
          <a:p>
            <a:pPr lvl="2"/>
            <a:endParaRPr lang="en-US" b="1" dirty="0"/>
          </a:p>
          <a:p>
            <a:pPr lvl="2"/>
            <a:endParaRPr lang="en-US" b="1" dirty="0"/>
          </a:p>
          <a:p>
            <a:pPr lvl="2"/>
            <a:endParaRPr lang="en-US" b="1" dirty="0"/>
          </a:p>
          <a:p>
            <a:pPr lvl="2"/>
            <a:endParaRPr lang="en-US" b="1" dirty="0"/>
          </a:p>
          <a:p>
            <a:pPr lvl="2"/>
            <a:endParaRPr lang="en-US" b="1" dirty="0"/>
          </a:p>
          <a:p>
            <a:pPr lvl="2"/>
            <a:r>
              <a:rPr lang="en-US" b="1" dirty="0"/>
              <a:t>Law of Diminishing Returns: </a:t>
            </a:r>
            <a:r>
              <a:rPr lang="en-US" dirty="0"/>
              <a:t>as more and more units of a variable input (such as labour) are added to one or more fixed inputs (such as land), the marginal product of the variable input at first increases, but there comes a point when it begins to decrease</a:t>
            </a:r>
            <a:endParaRPr lang="en-US" b="1" dirty="0"/>
          </a:p>
        </p:txBody>
      </p:sp>
      <p:pic>
        <p:nvPicPr>
          <p:cNvPr id="5" name="Picture 4" descr="E:\TMS Files 2014 - 2015\Economics- Images\Paper 3\Total Product &amp; MP- Paper 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1" y="296439"/>
            <a:ext cx="4474518" cy="4944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62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Economic Costs</a:t>
            </a:r>
          </a:p>
        </p:txBody>
      </p:sp>
      <p:sp>
        <p:nvSpPr>
          <p:cNvPr id="3" name="Content Placeholder 2"/>
          <p:cNvSpPr>
            <a:spLocks noGrp="1"/>
          </p:cNvSpPr>
          <p:nvPr>
            <p:ph sz="quarter" idx="1"/>
          </p:nvPr>
        </p:nvSpPr>
        <p:spPr/>
        <p:txBody>
          <a:bodyPr>
            <a:normAutofit lnSpcReduction="10000"/>
          </a:bodyPr>
          <a:lstStyle/>
          <a:p>
            <a:pPr lvl="2"/>
            <a:endParaRPr lang="en-US" dirty="0"/>
          </a:p>
          <a:p>
            <a:pPr lvl="2"/>
            <a:r>
              <a:rPr lang="en-US" b="1" dirty="0"/>
              <a:t>Economic Costs: </a:t>
            </a:r>
            <a:r>
              <a:rPr lang="en-US" dirty="0"/>
              <a:t>are the sum of explicit and implicit costs, or total opportunity costs incurred by a firm for its use of resources, whether purchases or self-owned.</a:t>
            </a:r>
          </a:p>
          <a:p>
            <a:pPr marL="594360" lvl="2" indent="0">
              <a:buNone/>
            </a:pPr>
            <a:endParaRPr lang="en-US" dirty="0"/>
          </a:p>
          <a:p>
            <a:pPr lvl="4"/>
            <a:r>
              <a:rPr lang="en-US" b="1" dirty="0"/>
              <a:t>Economic Costs = Explicit Costs + Implicit Costs</a:t>
            </a:r>
          </a:p>
          <a:p>
            <a:pPr marL="1143000" lvl="4" indent="0">
              <a:buNone/>
            </a:pPr>
            <a:endParaRPr lang="en-US" b="1" dirty="0"/>
          </a:p>
          <a:p>
            <a:pPr lvl="4"/>
            <a:r>
              <a:rPr lang="en-US" dirty="0"/>
              <a:t>When economists refer to ‘costs’ they mean ‘economic costs’</a:t>
            </a:r>
          </a:p>
          <a:p>
            <a:pPr lvl="4"/>
            <a:endParaRPr lang="en-US" dirty="0"/>
          </a:p>
          <a:p>
            <a:pPr lvl="2"/>
            <a:r>
              <a:rPr lang="en-US" b="1" dirty="0"/>
              <a:t>Explicit Costs: </a:t>
            </a:r>
            <a:r>
              <a:rPr lang="en-US" dirty="0"/>
              <a:t>payments made by a firm to outsiders to acquire resources for use in production</a:t>
            </a:r>
          </a:p>
          <a:p>
            <a:pPr lvl="2"/>
            <a:endParaRPr lang="en-US" b="1" dirty="0"/>
          </a:p>
          <a:p>
            <a:pPr lvl="2"/>
            <a:r>
              <a:rPr lang="en-US" b="1" dirty="0"/>
              <a:t>Implicit Costs: </a:t>
            </a:r>
            <a:r>
              <a:rPr lang="en-US" dirty="0"/>
              <a:t>the sacrificed income arising from the use of self-owned resources by a firm</a:t>
            </a:r>
            <a:endParaRPr lang="en-US" b="1" dirty="0"/>
          </a:p>
        </p:txBody>
      </p:sp>
    </p:spTree>
    <p:extLst>
      <p:ext uri="{BB962C8B-B14F-4D97-AF65-F5344CB8AC3E}">
        <p14:creationId xmlns:p14="http://schemas.microsoft.com/office/powerpoint/2010/main" val="293293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28600"/>
            <a:ext cx="7772400" cy="6400800"/>
          </a:xfrm>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4"/>
            <a:endParaRPr lang="en-US" dirty="0"/>
          </a:p>
          <a:p>
            <a:pPr lvl="4"/>
            <a:r>
              <a:rPr lang="en-US" dirty="0"/>
              <a:t>The slope of the new demand curve will be the same as the original curve</a:t>
            </a:r>
          </a:p>
          <a:p>
            <a:pPr lvl="4"/>
            <a:endParaRPr lang="en-US" dirty="0"/>
          </a:p>
          <a:p>
            <a:pPr lvl="4"/>
            <a:r>
              <a:rPr lang="en-US" dirty="0"/>
              <a:t>The demand curve shifts left, or down by 100 units at every price</a:t>
            </a:r>
          </a:p>
          <a:p>
            <a:pPr lvl="2">
              <a:buNone/>
            </a:pPr>
            <a:endParaRPr lang="en-US" dirty="0"/>
          </a:p>
          <a:p>
            <a:pPr lvl="4"/>
            <a:r>
              <a:rPr lang="en-US" dirty="0"/>
              <a:t>The Q-intercept  is now at 500 rather than 600</a:t>
            </a:r>
          </a:p>
        </p:txBody>
      </p:sp>
      <p:pic>
        <p:nvPicPr>
          <p:cNvPr id="2050" name="Picture 2" descr="F:\TMS Files 2011-2012\Economics\Textbook- Images\Linear Demand- Cappuccinos (Change in a).png"/>
          <p:cNvPicPr>
            <a:picLocks noChangeAspect="1" noChangeArrowheads="1"/>
          </p:cNvPicPr>
          <p:nvPr/>
        </p:nvPicPr>
        <p:blipFill>
          <a:blip r:embed="rId2" cstate="print"/>
          <a:srcRect/>
          <a:stretch>
            <a:fillRect/>
          </a:stretch>
        </p:blipFill>
        <p:spPr bwMode="auto">
          <a:xfrm>
            <a:off x="2514600" y="304800"/>
            <a:ext cx="4191000" cy="3950723"/>
          </a:xfrm>
          <a:prstGeom prst="rect">
            <a:avLst/>
          </a:prstGeom>
          <a:noFill/>
        </p:spPr>
      </p:pic>
    </p:spTree>
    <p:extLst>
      <p:ext uri="{BB962C8B-B14F-4D97-AF65-F5344CB8AC3E}">
        <p14:creationId xmlns:p14="http://schemas.microsoft.com/office/powerpoint/2010/main" val="210062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lstStyle/>
          <a:p>
            <a:pPr algn="ctr"/>
            <a:r>
              <a:rPr lang="en-US" u="sng" dirty="0"/>
              <a:t>Short-Run Costs</a:t>
            </a:r>
          </a:p>
        </p:txBody>
      </p:sp>
      <p:sp>
        <p:nvSpPr>
          <p:cNvPr id="3" name="Content Placeholder 2"/>
          <p:cNvSpPr>
            <a:spLocks noGrp="1"/>
          </p:cNvSpPr>
          <p:nvPr>
            <p:ph sz="quarter" idx="1"/>
          </p:nvPr>
        </p:nvSpPr>
        <p:spPr>
          <a:xfrm>
            <a:off x="914400" y="1143000"/>
            <a:ext cx="7772400" cy="5334000"/>
          </a:xfrm>
        </p:spPr>
        <p:txBody>
          <a:bodyPr>
            <a:normAutofit fontScale="92500" lnSpcReduction="20000"/>
          </a:bodyPr>
          <a:lstStyle/>
          <a:p>
            <a:pPr lvl="2"/>
            <a:endParaRPr lang="en-US" dirty="0"/>
          </a:p>
          <a:p>
            <a:pPr lvl="2"/>
            <a:r>
              <a:rPr lang="en-US" b="1" dirty="0"/>
              <a:t>Fixed Costs (FC): </a:t>
            </a:r>
            <a:r>
              <a:rPr lang="en-US" dirty="0"/>
              <a:t>arise from the use of fixed inputs. Fixed costs are costs that do not change as output changes.</a:t>
            </a:r>
          </a:p>
          <a:p>
            <a:pPr marL="594360" lvl="2" indent="0">
              <a:buNone/>
            </a:pPr>
            <a:endParaRPr lang="en-US" dirty="0"/>
          </a:p>
          <a:p>
            <a:pPr lvl="4"/>
            <a:r>
              <a:rPr lang="en-US" b="1" dirty="0"/>
              <a:t>Example; </a:t>
            </a:r>
            <a:r>
              <a:rPr lang="en-US" dirty="0"/>
              <a:t>Rental payments, property taxes, insurance premiums</a:t>
            </a:r>
            <a:endParaRPr lang="en-US" b="1" dirty="0"/>
          </a:p>
          <a:p>
            <a:pPr lvl="2"/>
            <a:endParaRPr lang="en-US" b="1" dirty="0"/>
          </a:p>
          <a:p>
            <a:pPr lvl="2"/>
            <a:r>
              <a:rPr lang="en-US" b="1" dirty="0"/>
              <a:t>Variable Costs (VC): </a:t>
            </a:r>
            <a:r>
              <a:rPr lang="en-US" dirty="0"/>
              <a:t>arise from the use of variable inputs. These costs change as output increases or decreases.</a:t>
            </a:r>
          </a:p>
          <a:p>
            <a:pPr marL="594360" lvl="2" indent="0">
              <a:buNone/>
            </a:pPr>
            <a:endParaRPr lang="en-US" dirty="0"/>
          </a:p>
          <a:p>
            <a:pPr lvl="4"/>
            <a:r>
              <a:rPr lang="en-US" b="1" dirty="0"/>
              <a:t>Example; </a:t>
            </a:r>
            <a:r>
              <a:rPr lang="en-US" dirty="0"/>
              <a:t>Wage cost of labour</a:t>
            </a:r>
          </a:p>
          <a:p>
            <a:pPr lvl="4"/>
            <a:endParaRPr lang="en-US" dirty="0"/>
          </a:p>
          <a:p>
            <a:pPr lvl="2"/>
            <a:r>
              <a:rPr lang="en-US" b="1" dirty="0"/>
              <a:t>Total Costs: </a:t>
            </a:r>
            <a:r>
              <a:rPr lang="en-US" dirty="0"/>
              <a:t>in the short-run, a firm’s total costs are the sum of fixed and variable costs.</a:t>
            </a:r>
          </a:p>
          <a:p>
            <a:pPr lvl="2"/>
            <a:endParaRPr lang="en-US" dirty="0"/>
          </a:p>
          <a:p>
            <a:pPr lvl="4"/>
            <a:r>
              <a:rPr lang="en-US" dirty="0"/>
              <a:t>In the long-run there are no fixed costs, therefore a firm’s total costs are equal to its variable costs</a:t>
            </a:r>
          </a:p>
          <a:p>
            <a:pPr marL="1143000" lvl="4" indent="0">
              <a:buNone/>
            </a:pPr>
            <a:endParaRPr lang="en-US" dirty="0"/>
          </a:p>
          <a:p>
            <a:pPr lvl="4"/>
            <a:r>
              <a:rPr lang="en-US" b="1" dirty="0"/>
              <a:t>TC = TFC + TVC</a:t>
            </a:r>
          </a:p>
          <a:p>
            <a:pPr lvl="4"/>
            <a:endParaRPr lang="en-US" dirty="0"/>
          </a:p>
          <a:p>
            <a:pPr lvl="4"/>
            <a:endParaRPr lang="en-US" dirty="0"/>
          </a:p>
        </p:txBody>
      </p:sp>
    </p:spTree>
    <p:extLst>
      <p:ext uri="{BB962C8B-B14F-4D97-AF65-F5344CB8AC3E}">
        <p14:creationId xmlns:p14="http://schemas.microsoft.com/office/powerpoint/2010/main" val="28462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Average and Marginal Costs</a:t>
            </a:r>
          </a:p>
        </p:txBody>
      </p:sp>
      <p:sp>
        <p:nvSpPr>
          <p:cNvPr id="3" name="Content Placeholder 2"/>
          <p:cNvSpPr>
            <a:spLocks noGrp="1"/>
          </p:cNvSpPr>
          <p:nvPr>
            <p:ph sz="quarter" idx="1"/>
          </p:nvPr>
        </p:nvSpPr>
        <p:spPr>
          <a:xfrm>
            <a:off x="914400" y="1447800"/>
            <a:ext cx="7772400" cy="4953000"/>
          </a:xfrm>
        </p:spPr>
        <p:txBody>
          <a:bodyPr>
            <a:normAutofit fontScale="92500" lnSpcReduction="10000"/>
          </a:bodyPr>
          <a:lstStyle/>
          <a:p>
            <a:pPr lvl="2"/>
            <a:endParaRPr lang="en-US" dirty="0"/>
          </a:p>
          <a:p>
            <a:pPr lvl="2"/>
            <a:r>
              <a:rPr lang="en-US" b="1" dirty="0"/>
              <a:t>Average Costs: </a:t>
            </a:r>
            <a:r>
              <a:rPr lang="en-US" dirty="0"/>
              <a:t>are costs per unit of output, or total cost divided by the number of units of output.</a:t>
            </a:r>
          </a:p>
          <a:p>
            <a:pPr lvl="3"/>
            <a:endParaRPr lang="en-US" b="1" dirty="0"/>
          </a:p>
          <a:p>
            <a:pPr lvl="4"/>
            <a:r>
              <a:rPr lang="en-US" b="1" dirty="0"/>
              <a:t>AFC = TFC ÷ Q </a:t>
            </a:r>
            <a:r>
              <a:rPr lang="en-US" dirty="0"/>
              <a:t>(Average fixed costs)</a:t>
            </a:r>
          </a:p>
          <a:p>
            <a:pPr lvl="4"/>
            <a:endParaRPr lang="en-US" b="1" dirty="0"/>
          </a:p>
          <a:p>
            <a:pPr lvl="4"/>
            <a:r>
              <a:rPr lang="en-US" b="1" dirty="0"/>
              <a:t>AVC = TVC ÷ Q </a:t>
            </a:r>
            <a:r>
              <a:rPr lang="en-US" dirty="0"/>
              <a:t>(Average variable costs)</a:t>
            </a:r>
            <a:endParaRPr lang="en-US" b="1" dirty="0"/>
          </a:p>
          <a:p>
            <a:pPr lvl="4"/>
            <a:endParaRPr lang="en-US" b="1" dirty="0"/>
          </a:p>
          <a:p>
            <a:pPr lvl="4"/>
            <a:r>
              <a:rPr lang="en-US" b="1" dirty="0"/>
              <a:t>ATC = TC ÷ Q </a:t>
            </a:r>
          </a:p>
          <a:p>
            <a:pPr marL="1143000" lvl="4" indent="0">
              <a:buNone/>
            </a:pPr>
            <a:r>
              <a:rPr lang="en-US" b="1" dirty="0"/>
              <a:t>      	 = AFC + AVC </a:t>
            </a:r>
            <a:r>
              <a:rPr lang="en-US" dirty="0"/>
              <a:t>(Average total costs)</a:t>
            </a:r>
          </a:p>
          <a:p>
            <a:pPr lvl="4"/>
            <a:endParaRPr lang="en-US" b="1" dirty="0"/>
          </a:p>
          <a:p>
            <a:pPr lvl="2"/>
            <a:r>
              <a:rPr lang="en-US" b="1" dirty="0"/>
              <a:t>Marginal Cost (MC): </a:t>
            </a:r>
            <a:r>
              <a:rPr lang="en-US" dirty="0"/>
              <a:t>is the extra or additional costs of producing one more unit of output.</a:t>
            </a:r>
          </a:p>
          <a:p>
            <a:pPr marL="1143000" lvl="4" indent="0">
              <a:buNone/>
            </a:pPr>
            <a:endParaRPr lang="en-US" b="1" dirty="0"/>
          </a:p>
          <a:p>
            <a:pPr lvl="4"/>
            <a:r>
              <a:rPr lang="en-US" b="1" dirty="0"/>
              <a:t>MC = ∆TC ÷ ∆Q </a:t>
            </a:r>
          </a:p>
          <a:p>
            <a:pPr marL="1143000" lvl="4" indent="0">
              <a:buNone/>
            </a:pPr>
            <a:r>
              <a:rPr lang="en-US" b="1" dirty="0"/>
              <a:t>	= ∆TVC ÷ ∆Q </a:t>
            </a:r>
          </a:p>
          <a:p>
            <a:pPr lvl="4"/>
            <a:endParaRPr lang="en-US" b="1" dirty="0"/>
          </a:p>
        </p:txBody>
      </p:sp>
    </p:spTree>
    <p:extLst>
      <p:ext uri="{BB962C8B-B14F-4D97-AF65-F5344CB8AC3E}">
        <p14:creationId xmlns:p14="http://schemas.microsoft.com/office/powerpoint/2010/main" val="75710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Example; Cost &amp; Product Curves</a:t>
            </a:r>
          </a:p>
        </p:txBody>
      </p:sp>
      <p:graphicFrame>
        <p:nvGraphicFramePr>
          <p:cNvPr id="4" name="Table 3"/>
          <p:cNvGraphicFramePr>
            <a:graphicFrameLocks noGrp="1"/>
          </p:cNvGraphicFramePr>
          <p:nvPr>
            <p:extLst>
              <p:ext uri="{D42A27DB-BD31-4B8C-83A1-F6EECF244321}">
                <p14:modId xmlns:p14="http://schemas.microsoft.com/office/powerpoint/2010/main" val="3283506748"/>
              </p:ext>
            </p:extLst>
          </p:nvPr>
        </p:nvGraphicFramePr>
        <p:xfrm>
          <a:off x="1524000" y="1828800"/>
          <a:ext cx="6781800" cy="397764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tblGrid>
              <a:tr h="370840">
                <a:tc>
                  <a:txBody>
                    <a:bodyPr/>
                    <a:lstStyle/>
                    <a:p>
                      <a:pPr algn="ctr"/>
                      <a:r>
                        <a:rPr lang="en-US" b="1" dirty="0"/>
                        <a:t>Total Product</a:t>
                      </a:r>
                    </a:p>
                    <a:p>
                      <a:pPr algn="ctr"/>
                      <a:r>
                        <a:rPr lang="en-US" b="1" dirty="0"/>
                        <a:t>(TP)</a:t>
                      </a:r>
                    </a:p>
                  </a:txBody>
                  <a:tcPr/>
                </a:tc>
                <a:tc>
                  <a:txBody>
                    <a:bodyPr/>
                    <a:lstStyle/>
                    <a:p>
                      <a:pPr algn="ctr"/>
                      <a:r>
                        <a:rPr lang="en-US" b="1" dirty="0"/>
                        <a:t>Labour</a:t>
                      </a:r>
                    </a:p>
                    <a:p>
                      <a:pPr algn="ctr"/>
                      <a:r>
                        <a:rPr lang="en-US" b="1" dirty="0"/>
                        <a:t>(L)</a:t>
                      </a:r>
                    </a:p>
                  </a:txBody>
                  <a:tcPr/>
                </a:tc>
                <a:tc>
                  <a:txBody>
                    <a:bodyPr/>
                    <a:lstStyle/>
                    <a:p>
                      <a:pPr algn="ctr"/>
                      <a:r>
                        <a:rPr lang="en-US" b="1" dirty="0"/>
                        <a:t>TFC</a:t>
                      </a:r>
                    </a:p>
                  </a:txBody>
                  <a:tcPr/>
                </a:tc>
                <a:tc>
                  <a:txBody>
                    <a:bodyPr/>
                    <a:lstStyle/>
                    <a:p>
                      <a:pPr algn="ctr"/>
                      <a:r>
                        <a:rPr lang="en-US" b="1" dirty="0"/>
                        <a:t>TVC</a:t>
                      </a:r>
                    </a:p>
                  </a:txBody>
                  <a:tcPr/>
                </a:tc>
                <a:tc>
                  <a:txBody>
                    <a:bodyPr/>
                    <a:lstStyle/>
                    <a:p>
                      <a:pPr algn="ctr"/>
                      <a:r>
                        <a:rPr lang="en-US" b="1" dirty="0"/>
                        <a:t>TC</a:t>
                      </a:r>
                    </a:p>
                  </a:txBody>
                  <a:tcPr/>
                </a:tc>
                <a:tc>
                  <a:txBody>
                    <a:bodyPr/>
                    <a:lstStyle/>
                    <a:p>
                      <a:pPr algn="ctr"/>
                      <a:r>
                        <a:rPr lang="en-US" b="1" dirty="0"/>
                        <a:t>AFC</a:t>
                      </a:r>
                    </a:p>
                  </a:txBody>
                  <a:tcPr/>
                </a:tc>
                <a:tc>
                  <a:txBody>
                    <a:bodyPr/>
                    <a:lstStyle/>
                    <a:p>
                      <a:pPr algn="ctr"/>
                      <a:r>
                        <a:rPr lang="en-US" b="1" dirty="0"/>
                        <a:t>AVC</a:t>
                      </a:r>
                    </a:p>
                  </a:txBody>
                  <a:tcPr/>
                </a:tc>
                <a:tc>
                  <a:txBody>
                    <a:bodyPr/>
                    <a:lstStyle/>
                    <a:p>
                      <a:pPr algn="ctr"/>
                      <a:r>
                        <a:rPr lang="en-US" b="1" dirty="0"/>
                        <a:t>ATC</a:t>
                      </a:r>
                    </a:p>
                  </a:txBody>
                  <a:tcPr/>
                </a:tc>
                <a:tc>
                  <a:txBody>
                    <a:bodyPr/>
                    <a:lstStyle/>
                    <a:p>
                      <a:pPr algn="ctr"/>
                      <a:r>
                        <a:rPr lang="en-US" b="1" dirty="0"/>
                        <a:t>MC</a:t>
                      </a:r>
                    </a:p>
                  </a:txBody>
                  <a:tcPr/>
                </a:tc>
                <a:extLst>
                  <a:ext uri="{0D108BD9-81ED-4DB2-BD59-A6C34878D82A}">
                    <a16:rowId xmlns:a16="http://schemas.microsoft.com/office/drawing/2014/main" val="10000"/>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200</a:t>
                      </a:r>
                    </a:p>
                  </a:txBody>
                  <a:tcPr/>
                </a:tc>
                <a:tc>
                  <a:txBody>
                    <a:bodyPr/>
                    <a:lstStyle/>
                    <a:p>
                      <a:pPr algn="ctr"/>
                      <a:r>
                        <a:rPr lang="en-US" dirty="0"/>
                        <a:t>0</a:t>
                      </a:r>
                    </a:p>
                  </a:txBody>
                  <a:tcPr/>
                </a:tc>
                <a:tc>
                  <a:txBody>
                    <a:bodyPr/>
                    <a:lstStyle/>
                    <a:p>
                      <a:pPr algn="ctr"/>
                      <a:r>
                        <a:rPr lang="en-US" dirty="0"/>
                        <a:t>200</a:t>
                      </a:r>
                    </a:p>
                  </a:txBody>
                  <a:tcPr/>
                </a:tc>
                <a:tc>
                  <a:txBody>
                    <a:bodyPr/>
                    <a:lstStyle/>
                    <a:p>
                      <a:pPr algn="ctr"/>
                      <a:r>
                        <a:rPr lang="en-US"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pPr algn="ctr"/>
                      <a:r>
                        <a:rPr lang="en-US"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tc>
                <a:extLst>
                  <a:ext uri="{0D108BD9-81ED-4DB2-BD59-A6C34878D82A}">
                    <a16:rowId xmlns:a16="http://schemas.microsoft.com/office/drawing/2014/main" val="10001"/>
                  </a:ext>
                </a:extLst>
              </a:tr>
              <a:tr h="370840">
                <a:tc>
                  <a:txBody>
                    <a:bodyPr/>
                    <a:lstStyle/>
                    <a:p>
                      <a:pPr algn="ctr"/>
                      <a:r>
                        <a:rPr lang="en-US" dirty="0"/>
                        <a:t>2</a:t>
                      </a:r>
                    </a:p>
                  </a:txBody>
                  <a:tcPr/>
                </a:tc>
                <a:tc>
                  <a:txBody>
                    <a:bodyPr/>
                    <a:lstStyle/>
                    <a:p>
                      <a:pPr algn="ctr"/>
                      <a:r>
                        <a:rPr lang="en-US" dirty="0"/>
                        <a:t>1</a:t>
                      </a:r>
                    </a:p>
                  </a:txBody>
                  <a:tcPr/>
                </a:tc>
                <a:tc>
                  <a:txBody>
                    <a:bodyPr/>
                    <a:lstStyle/>
                    <a:p>
                      <a:pPr algn="ctr"/>
                      <a:r>
                        <a:rPr lang="en-US" dirty="0"/>
                        <a:t>200</a:t>
                      </a:r>
                    </a:p>
                  </a:txBody>
                  <a:tcPr/>
                </a:tc>
                <a:tc>
                  <a:txBody>
                    <a:bodyPr/>
                    <a:lstStyle/>
                    <a:p>
                      <a:pPr algn="ctr"/>
                      <a:r>
                        <a:rPr lang="en-US" dirty="0"/>
                        <a:t>100</a:t>
                      </a:r>
                    </a:p>
                  </a:txBody>
                  <a:tcPr/>
                </a:tc>
                <a:tc>
                  <a:txBody>
                    <a:bodyPr/>
                    <a:lstStyle/>
                    <a:p>
                      <a:pPr algn="ctr"/>
                      <a:r>
                        <a:rPr lang="en-US" dirty="0"/>
                        <a:t>300</a:t>
                      </a:r>
                    </a:p>
                  </a:txBody>
                  <a:tcPr/>
                </a:tc>
                <a:tc>
                  <a:txBody>
                    <a:bodyPr/>
                    <a:lstStyle/>
                    <a:p>
                      <a:pPr algn="ctr"/>
                      <a:r>
                        <a:rPr lang="en-US" dirty="0"/>
                        <a:t>100</a:t>
                      </a:r>
                    </a:p>
                  </a:txBody>
                  <a:tcPr/>
                </a:tc>
                <a:tc>
                  <a:txBody>
                    <a:bodyPr/>
                    <a:lstStyle/>
                    <a:p>
                      <a:pPr algn="ctr"/>
                      <a:r>
                        <a:rPr lang="en-US" dirty="0"/>
                        <a:t>50</a:t>
                      </a:r>
                    </a:p>
                  </a:txBody>
                  <a:tcPr/>
                </a:tc>
                <a:tc>
                  <a:txBody>
                    <a:bodyPr/>
                    <a:lstStyle/>
                    <a:p>
                      <a:pPr algn="ctr"/>
                      <a:r>
                        <a:rPr lang="en-US" dirty="0"/>
                        <a:t>150</a:t>
                      </a:r>
                    </a:p>
                  </a:txBody>
                  <a:tcPr/>
                </a:tc>
                <a:tc>
                  <a:txBody>
                    <a:bodyPr/>
                    <a:lstStyle/>
                    <a:p>
                      <a:pPr algn="ctr"/>
                      <a:r>
                        <a:rPr lang="en-US" dirty="0"/>
                        <a:t>50</a:t>
                      </a:r>
                    </a:p>
                  </a:txBody>
                  <a:tcPr/>
                </a:tc>
                <a:extLst>
                  <a:ext uri="{0D108BD9-81ED-4DB2-BD59-A6C34878D82A}">
                    <a16:rowId xmlns:a16="http://schemas.microsoft.com/office/drawing/2014/main" val="10002"/>
                  </a:ext>
                </a:extLst>
              </a:tr>
              <a:tr h="370840">
                <a:tc>
                  <a:txBody>
                    <a:bodyPr/>
                    <a:lstStyle/>
                    <a:p>
                      <a:pPr algn="ctr"/>
                      <a:r>
                        <a:rPr lang="en-US" dirty="0"/>
                        <a:t>5</a:t>
                      </a:r>
                    </a:p>
                  </a:txBody>
                  <a:tcPr/>
                </a:tc>
                <a:tc>
                  <a:txBody>
                    <a:bodyPr/>
                    <a:lstStyle/>
                    <a:p>
                      <a:pPr algn="ctr"/>
                      <a:r>
                        <a:rPr lang="en-US" dirty="0"/>
                        <a:t>2</a:t>
                      </a:r>
                    </a:p>
                  </a:txBody>
                  <a:tcPr/>
                </a:tc>
                <a:tc>
                  <a:txBody>
                    <a:bodyPr/>
                    <a:lstStyle/>
                    <a:p>
                      <a:pPr algn="ctr"/>
                      <a:r>
                        <a:rPr lang="en-US" dirty="0"/>
                        <a:t>200</a:t>
                      </a:r>
                    </a:p>
                  </a:txBody>
                  <a:tcPr/>
                </a:tc>
                <a:tc>
                  <a:txBody>
                    <a:bodyPr/>
                    <a:lstStyle/>
                    <a:p>
                      <a:pPr algn="ctr"/>
                      <a:r>
                        <a:rPr lang="en-US" dirty="0"/>
                        <a:t>200</a:t>
                      </a:r>
                    </a:p>
                  </a:txBody>
                  <a:tcPr/>
                </a:tc>
                <a:tc>
                  <a:txBody>
                    <a:bodyPr/>
                    <a:lstStyle/>
                    <a:p>
                      <a:pPr algn="ctr"/>
                      <a:r>
                        <a:rPr lang="en-US" dirty="0"/>
                        <a:t>400</a:t>
                      </a:r>
                    </a:p>
                  </a:txBody>
                  <a:tcPr/>
                </a:tc>
                <a:tc>
                  <a:txBody>
                    <a:bodyPr/>
                    <a:lstStyle/>
                    <a:p>
                      <a:pPr algn="ctr"/>
                      <a:r>
                        <a:rPr lang="en-US" dirty="0"/>
                        <a:t>40</a:t>
                      </a:r>
                    </a:p>
                  </a:txBody>
                  <a:tcPr/>
                </a:tc>
                <a:tc>
                  <a:txBody>
                    <a:bodyPr/>
                    <a:lstStyle/>
                    <a:p>
                      <a:pPr algn="ctr"/>
                      <a:r>
                        <a:rPr lang="en-US" dirty="0"/>
                        <a:t>40</a:t>
                      </a:r>
                    </a:p>
                  </a:txBody>
                  <a:tcPr/>
                </a:tc>
                <a:tc>
                  <a:txBody>
                    <a:bodyPr/>
                    <a:lstStyle/>
                    <a:p>
                      <a:pPr algn="ctr"/>
                      <a:r>
                        <a:rPr lang="en-US" dirty="0"/>
                        <a:t>80</a:t>
                      </a:r>
                    </a:p>
                  </a:txBody>
                  <a:tcPr/>
                </a:tc>
                <a:tc>
                  <a:txBody>
                    <a:bodyPr/>
                    <a:lstStyle/>
                    <a:p>
                      <a:pPr algn="ctr"/>
                      <a:r>
                        <a:rPr lang="en-US" dirty="0"/>
                        <a:t>33.3</a:t>
                      </a:r>
                    </a:p>
                  </a:txBody>
                  <a:tcPr/>
                </a:tc>
                <a:extLst>
                  <a:ext uri="{0D108BD9-81ED-4DB2-BD59-A6C34878D82A}">
                    <a16:rowId xmlns:a16="http://schemas.microsoft.com/office/drawing/2014/main" val="10003"/>
                  </a:ext>
                </a:extLst>
              </a:tr>
              <a:tr h="370840">
                <a:tc>
                  <a:txBody>
                    <a:bodyPr/>
                    <a:lstStyle/>
                    <a:p>
                      <a:pPr algn="ctr"/>
                      <a:r>
                        <a:rPr lang="en-US" dirty="0"/>
                        <a:t>9</a:t>
                      </a:r>
                    </a:p>
                  </a:txBody>
                  <a:tcPr/>
                </a:tc>
                <a:tc>
                  <a:txBody>
                    <a:bodyPr/>
                    <a:lstStyle/>
                    <a:p>
                      <a:pPr algn="ctr"/>
                      <a:r>
                        <a:rPr lang="en-US" dirty="0"/>
                        <a:t>3</a:t>
                      </a:r>
                    </a:p>
                  </a:txBody>
                  <a:tcPr/>
                </a:tc>
                <a:tc>
                  <a:txBody>
                    <a:bodyPr/>
                    <a:lstStyle/>
                    <a:p>
                      <a:pPr algn="ctr"/>
                      <a:r>
                        <a:rPr lang="en-US" dirty="0"/>
                        <a:t>200</a:t>
                      </a:r>
                    </a:p>
                  </a:txBody>
                  <a:tcPr/>
                </a:tc>
                <a:tc>
                  <a:txBody>
                    <a:bodyPr/>
                    <a:lstStyle/>
                    <a:p>
                      <a:pPr algn="ctr"/>
                      <a:r>
                        <a:rPr lang="en-US" dirty="0"/>
                        <a:t>300</a:t>
                      </a:r>
                    </a:p>
                  </a:txBody>
                  <a:tcPr/>
                </a:tc>
                <a:tc>
                  <a:txBody>
                    <a:bodyPr/>
                    <a:lstStyle/>
                    <a:p>
                      <a:pPr algn="ctr"/>
                      <a:r>
                        <a:rPr lang="en-US" dirty="0"/>
                        <a:t>500</a:t>
                      </a:r>
                    </a:p>
                  </a:txBody>
                  <a:tcPr/>
                </a:tc>
                <a:tc>
                  <a:txBody>
                    <a:bodyPr/>
                    <a:lstStyle/>
                    <a:p>
                      <a:pPr algn="ctr"/>
                      <a:r>
                        <a:rPr lang="en-US" dirty="0"/>
                        <a:t>22.2</a:t>
                      </a:r>
                    </a:p>
                  </a:txBody>
                  <a:tcPr/>
                </a:tc>
                <a:tc>
                  <a:txBody>
                    <a:bodyPr/>
                    <a:lstStyle/>
                    <a:p>
                      <a:pPr algn="ctr"/>
                      <a:r>
                        <a:rPr lang="en-US" dirty="0"/>
                        <a:t>33.3</a:t>
                      </a:r>
                    </a:p>
                  </a:txBody>
                  <a:tcPr/>
                </a:tc>
                <a:tc>
                  <a:txBody>
                    <a:bodyPr/>
                    <a:lstStyle/>
                    <a:p>
                      <a:pPr algn="ctr"/>
                      <a:r>
                        <a:rPr lang="en-US" dirty="0"/>
                        <a:t>55.5</a:t>
                      </a:r>
                    </a:p>
                  </a:txBody>
                  <a:tcPr/>
                </a:tc>
                <a:tc>
                  <a:txBody>
                    <a:bodyPr/>
                    <a:lstStyle/>
                    <a:p>
                      <a:pPr algn="ctr"/>
                      <a:r>
                        <a:rPr lang="en-US" dirty="0"/>
                        <a:t>25</a:t>
                      </a:r>
                    </a:p>
                  </a:txBody>
                  <a:tcPr/>
                </a:tc>
                <a:extLst>
                  <a:ext uri="{0D108BD9-81ED-4DB2-BD59-A6C34878D82A}">
                    <a16:rowId xmlns:a16="http://schemas.microsoft.com/office/drawing/2014/main" val="10004"/>
                  </a:ext>
                </a:extLst>
              </a:tr>
              <a:tr h="370840">
                <a:tc>
                  <a:txBody>
                    <a:bodyPr/>
                    <a:lstStyle/>
                    <a:p>
                      <a:pPr algn="ctr"/>
                      <a:r>
                        <a:rPr lang="en-US" dirty="0"/>
                        <a:t>14</a:t>
                      </a:r>
                    </a:p>
                  </a:txBody>
                  <a:tcPr/>
                </a:tc>
                <a:tc>
                  <a:txBody>
                    <a:bodyPr/>
                    <a:lstStyle/>
                    <a:p>
                      <a:pPr algn="ctr"/>
                      <a:r>
                        <a:rPr lang="en-US" dirty="0"/>
                        <a:t>4</a:t>
                      </a:r>
                    </a:p>
                  </a:txBody>
                  <a:tcPr/>
                </a:tc>
                <a:tc>
                  <a:txBody>
                    <a:bodyPr/>
                    <a:lstStyle/>
                    <a:p>
                      <a:pPr algn="ctr"/>
                      <a:r>
                        <a:rPr lang="en-US" dirty="0"/>
                        <a:t>200</a:t>
                      </a:r>
                    </a:p>
                  </a:txBody>
                  <a:tcPr/>
                </a:tc>
                <a:tc>
                  <a:txBody>
                    <a:bodyPr/>
                    <a:lstStyle/>
                    <a:p>
                      <a:pPr algn="ctr"/>
                      <a:r>
                        <a:rPr lang="en-US" dirty="0"/>
                        <a:t>400</a:t>
                      </a:r>
                    </a:p>
                  </a:txBody>
                  <a:tcPr/>
                </a:tc>
                <a:tc>
                  <a:txBody>
                    <a:bodyPr/>
                    <a:lstStyle/>
                    <a:p>
                      <a:pPr algn="ctr"/>
                      <a:r>
                        <a:rPr lang="en-US" dirty="0"/>
                        <a:t>600</a:t>
                      </a:r>
                    </a:p>
                  </a:txBody>
                  <a:tcPr/>
                </a:tc>
                <a:tc>
                  <a:txBody>
                    <a:bodyPr/>
                    <a:lstStyle/>
                    <a:p>
                      <a:pPr algn="ctr"/>
                      <a:r>
                        <a:rPr lang="en-US" dirty="0"/>
                        <a:t>14.3</a:t>
                      </a:r>
                    </a:p>
                  </a:txBody>
                  <a:tcPr/>
                </a:tc>
                <a:tc>
                  <a:txBody>
                    <a:bodyPr/>
                    <a:lstStyle/>
                    <a:p>
                      <a:pPr algn="ctr"/>
                      <a:r>
                        <a:rPr lang="en-US" dirty="0"/>
                        <a:t>28.6</a:t>
                      </a:r>
                    </a:p>
                  </a:txBody>
                  <a:tcPr/>
                </a:tc>
                <a:tc>
                  <a:txBody>
                    <a:bodyPr/>
                    <a:lstStyle/>
                    <a:p>
                      <a:pPr algn="ctr"/>
                      <a:r>
                        <a:rPr lang="en-US" dirty="0"/>
                        <a:t>42.9</a:t>
                      </a:r>
                    </a:p>
                  </a:txBody>
                  <a:tcPr/>
                </a:tc>
                <a:tc>
                  <a:txBody>
                    <a:bodyPr/>
                    <a:lstStyle/>
                    <a:p>
                      <a:pPr algn="ctr"/>
                      <a:r>
                        <a:rPr lang="en-US" dirty="0"/>
                        <a:t>20</a:t>
                      </a:r>
                    </a:p>
                  </a:txBody>
                  <a:tcPr/>
                </a:tc>
                <a:extLst>
                  <a:ext uri="{0D108BD9-81ED-4DB2-BD59-A6C34878D82A}">
                    <a16:rowId xmlns:a16="http://schemas.microsoft.com/office/drawing/2014/main" val="10005"/>
                  </a:ext>
                </a:extLst>
              </a:tr>
              <a:tr h="370840">
                <a:tc>
                  <a:txBody>
                    <a:bodyPr/>
                    <a:lstStyle/>
                    <a:p>
                      <a:pPr algn="ctr"/>
                      <a:r>
                        <a:rPr lang="en-US" dirty="0"/>
                        <a:t>18</a:t>
                      </a:r>
                    </a:p>
                  </a:txBody>
                  <a:tcPr/>
                </a:tc>
                <a:tc>
                  <a:txBody>
                    <a:bodyPr/>
                    <a:lstStyle/>
                    <a:p>
                      <a:pPr algn="ctr"/>
                      <a:r>
                        <a:rPr lang="en-US" dirty="0"/>
                        <a:t>5</a:t>
                      </a:r>
                    </a:p>
                  </a:txBody>
                  <a:tcPr/>
                </a:tc>
                <a:tc>
                  <a:txBody>
                    <a:bodyPr/>
                    <a:lstStyle/>
                    <a:p>
                      <a:pPr algn="ctr"/>
                      <a:r>
                        <a:rPr lang="en-US" dirty="0"/>
                        <a:t>200</a:t>
                      </a:r>
                    </a:p>
                  </a:txBody>
                  <a:tcPr/>
                </a:tc>
                <a:tc>
                  <a:txBody>
                    <a:bodyPr/>
                    <a:lstStyle/>
                    <a:p>
                      <a:pPr algn="ctr"/>
                      <a:r>
                        <a:rPr lang="en-US" dirty="0"/>
                        <a:t>500</a:t>
                      </a:r>
                    </a:p>
                  </a:txBody>
                  <a:tcPr/>
                </a:tc>
                <a:tc>
                  <a:txBody>
                    <a:bodyPr/>
                    <a:lstStyle/>
                    <a:p>
                      <a:pPr algn="ctr"/>
                      <a:r>
                        <a:rPr lang="en-US" dirty="0"/>
                        <a:t>700</a:t>
                      </a:r>
                    </a:p>
                  </a:txBody>
                  <a:tcPr/>
                </a:tc>
                <a:tc>
                  <a:txBody>
                    <a:bodyPr/>
                    <a:lstStyle/>
                    <a:p>
                      <a:pPr algn="ctr"/>
                      <a:r>
                        <a:rPr lang="en-US" dirty="0"/>
                        <a:t>11.1</a:t>
                      </a:r>
                    </a:p>
                  </a:txBody>
                  <a:tcPr/>
                </a:tc>
                <a:tc>
                  <a:txBody>
                    <a:bodyPr/>
                    <a:lstStyle/>
                    <a:p>
                      <a:pPr algn="ctr"/>
                      <a:r>
                        <a:rPr lang="en-US" dirty="0"/>
                        <a:t>27.8</a:t>
                      </a:r>
                    </a:p>
                  </a:txBody>
                  <a:tcPr/>
                </a:tc>
                <a:tc>
                  <a:txBody>
                    <a:bodyPr/>
                    <a:lstStyle/>
                    <a:p>
                      <a:pPr algn="ctr"/>
                      <a:r>
                        <a:rPr lang="en-US" dirty="0"/>
                        <a:t>38.9</a:t>
                      </a:r>
                    </a:p>
                  </a:txBody>
                  <a:tcPr/>
                </a:tc>
                <a:tc>
                  <a:txBody>
                    <a:bodyPr/>
                    <a:lstStyle/>
                    <a:p>
                      <a:pPr algn="ctr"/>
                      <a:r>
                        <a:rPr lang="en-US" dirty="0"/>
                        <a:t>25</a:t>
                      </a:r>
                    </a:p>
                  </a:txBody>
                  <a:tcPr/>
                </a:tc>
                <a:extLst>
                  <a:ext uri="{0D108BD9-81ED-4DB2-BD59-A6C34878D82A}">
                    <a16:rowId xmlns:a16="http://schemas.microsoft.com/office/drawing/2014/main" val="10006"/>
                  </a:ext>
                </a:extLst>
              </a:tr>
              <a:tr h="370840">
                <a:tc>
                  <a:txBody>
                    <a:bodyPr/>
                    <a:lstStyle/>
                    <a:p>
                      <a:pPr algn="ctr"/>
                      <a:r>
                        <a:rPr lang="en-US" dirty="0"/>
                        <a:t>21</a:t>
                      </a:r>
                    </a:p>
                  </a:txBody>
                  <a:tcPr/>
                </a:tc>
                <a:tc>
                  <a:txBody>
                    <a:bodyPr/>
                    <a:lstStyle/>
                    <a:p>
                      <a:pPr algn="ctr"/>
                      <a:r>
                        <a:rPr lang="en-US" dirty="0"/>
                        <a:t>6</a:t>
                      </a:r>
                    </a:p>
                  </a:txBody>
                  <a:tcPr/>
                </a:tc>
                <a:tc>
                  <a:txBody>
                    <a:bodyPr/>
                    <a:lstStyle/>
                    <a:p>
                      <a:pPr algn="ctr"/>
                      <a:r>
                        <a:rPr lang="en-US" dirty="0"/>
                        <a:t>200</a:t>
                      </a:r>
                    </a:p>
                  </a:txBody>
                  <a:tcPr/>
                </a:tc>
                <a:tc>
                  <a:txBody>
                    <a:bodyPr/>
                    <a:lstStyle/>
                    <a:p>
                      <a:pPr algn="ctr"/>
                      <a:r>
                        <a:rPr lang="en-US" dirty="0"/>
                        <a:t>600</a:t>
                      </a:r>
                    </a:p>
                  </a:txBody>
                  <a:tcPr/>
                </a:tc>
                <a:tc>
                  <a:txBody>
                    <a:bodyPr/>
                    <a:lstStyle/>
                    <a:p>
                      <a:pPr algn="ctr"/>
                      <a:r>
                        <a:rPr lang="en-US" dirty="0"/>
                        <a:t>800</a:t>
                      </a:r>
                    </a:p>
                  </a:txBody>
                  <a:tcPr/>
                </a:tc>
                <a:tc>
                  <a:txBody>
                    <a:bodyPr/>
                    <a:lstStyle/>
                    <a:p>
                      <a:pPr algn="ctr"/>
                      <a:r>
                        <a:rPr lang="en-US" dirty="0"/>
                        <a:t>9.5</a:t>
                      </a:r>
                    </a:p>
                  </a:txBody>
                  <a:tcPr/>
                </a:tc>
                <a:tc>
                  <a:txBody>
                    <a:bodyPr/>
                    <a:lstStyle/>
                    <a:p>
                      <a:pPr algn="ctr"/>
                      <a:r>
                        <a:rPr lang="en-US" dirty="0"/>
                        <a:t>28.6</a:t>
                      </a:r>
                    </a:p>
                  </a:txBody>
                  <a:tcPr/>
                </a:tc>
                <a:tc>
                  <a:txBody>
                    <a:bodyPr/>
                    <a:lstStyle/>
                    <a:p>
                      <a:pPr algn="ctr"/>
                      <a:r>
                        <a:rPr lang="en-US" dirty="0"/>
                        <a:t>38.1</a:t>
                      </a:r>
                    </a:p>
                  </a:txBody>
                  <a:tcPr/>
                </a:tc>
                <a:tc>
                  <a:txBody>
                    <a:bodyPr/>
                    <a:lstStyle/>
                    <a:p>
                      <a:pPr algn="ctr"/>
                      <a:r>
                        <a:rPr lang="en-US" dirty="0"/>
                        <a:t>33.3</a:t>
                      </a:r>
                    </a:p>
                  </a:txBody>
                  <a:tcPr/>
                </a:tc>
                <a:extLst>
                  <a:ext uri="{0D108BD9-81ED-4DB2-BD59-A6C34878D82A}">
                    <a16:rowId xmlns:a16="http://schemas.microsoft.com/office/drawing/2014/main" val="10007"/>
                  </a:ext>
                </a:extLst>
              </a:tr>
              <a:tr h="370840">
                <a:tc>
                  <a:txBody>
                    <a:bodyPr/>
                    <a:lstStyle/>
                    <a:p>
                      <a:pPr algn="ctr"/>
                      <a:r>
                        <a:rPr lang="en-US" dirty="0"/>
                        <a:t>23</a:t>
                      </a:r>
                    </a:p>
                  </a:txBody>
                  <a:tcPr/>
                </a:tc>
                <a:tc>
                  <a:txBody>
                    <a:bodyPr/>
                    <a:lstStyle/>
                    <a:p>
                      <a:pPr algn="ctr"/>
                      <a:r>
                        <a:rPr lang="en-US" dirty="0"/>
                        <a:t>7</a:t>
                      </a:r>
                    </a:p>
                  </a:txBody>
                  <a:tcPr/>
                </a:tc>
                <a:tc>
                  <a:txBody>
                    <a:bodyPr/>
                    <a:lstStyle/>
                    <a:p>
                      <a:pPr algn="ctr"/>
                      <a:r>
                        <a:rPr lang="en-US" dirty="0"/>
                        <a:t>200</a:t>
                      </a:r>
                    </a:p>
                  </a:txBody>
                  <a:tcPr/>
                </a:tc>
                <a:tc>
                  <a:txBody>
                    <a:bodyPr/>
                    <a:lstStyle/>
                    <a:p>
                      <a:pPr algn="ctr"/>
                      <a:r>
                        <a:rPr lang="en-US" dirty="0"/>
                        <a:t>700</a:t>
                      </a:r>
                    </a:p>
                  </a:txBody>
                  <a:tcPr/>
                </a:tc>
                <a:tc>
                  <a:txBody>
                    <a:bodyPr/>
                    <a:lstStyle/>
                    <a:p>
                      <a:pPr algn="ctr"/>
                      <a:r>
                        <a:rPr lang="en-US" dirty="0"/>
                        <a:t>900</a:t>
                      </a:r>
                    </a:p>
                  </a:txBody>
                  <a:tcPr/>
                </a:tc>
                <a:tc>
                  <a:txBody>
                    <a:bodyPr/>
                    <a:lstStyle/>
                    <a:p>
                      <a:pPr algn="ctr"/>
                      <a:r>
                        <a:rPr lang="en-US" dirty="0"/>
                        <a:t>8.7</a:t>
                      </a:r>
                    </a:p>
                  </a:txBody>
                  <a:tcPr/>
                </a:tc>
                <a:tc>
                  <a:txBody>
                    <a:bodyPr/>
                    <a:lstStyle/>
                    <a:p>
                      <a:pPr algn="ctr"/>
                      <a:r>
                        <a:rPr lang="en-US" dirty="0"/>
                        <a:t>30.4</a:t>
                      </a:r>
                    </a:p>
                  </a:txBody>
                  <a:tcPr/>
                </a:tc>
                <a:tc>
                  <a:txBody>
                    <a:bodyPr/>
                    <a:lstStyle/>
                    <a:p>
                      <a:pPr algn="ctr"/>
                      <a:r>
                        <a:rPr lang="en-US" dirty="0"/>
                        <a:t>39.1</a:t>
                      </a:r>
                    </a:p>
                  </a:txBody>
                  <a:tcPr/>
                </a:tc>
                <a:tc>
                  <a:txBody>
                    <a:bodyPr/>
                    <a:lstStyle/>
                    <a:p>
                      <a:pPr algn="ctr"/>
                      <a:r>
                        <a:rPr lang="en-US" dirty="0"/>
                        <a:t>50</a:t>
                      </a:r>
                    </a:p>
                  </a:txBody>
                  <a:tcPr/>
                </a:tc>
                <a:extLst>
                  <a:ext uri="{0D108BD9-81ED-4DB2-BD59-A6C34878D82A}">
                    <a16:rowId xmlns:a16="http://schemas.microsoft.com/office/drawing/2014/main" val="10008"/>
                  </a:ext>
                </a:extLst>
              </a:tr>
              <a:tr h="370840">
                <a:tc>
                  <a:txBody>
                    <a:bodyPr/>
                    <a:lstStyle/>
                    <a:p>
                      <a:pPr algn="ctr"/>
                      <a:r>
                        <a:rPr lang="en-US" dirty="0"/>
                        <a:t>24</a:t>
                      </a:r>
                    </a:p>
                  </a:txBody>
                  <a:tcPr/>
                </a:tc>
                <a:tc>
                  <a:txBody>
                    <a:bodyPr/>
                    <a:lstStyle/>
                    <a:p>
                      <a:pPr algn="ctr"/>
                      <a:r>
                        <a:rPr lang="en-US" dirty="0"/>
                        <a:t>8</a:t>
                      </a:r>
                    </a:p>
                  </a:txBody>
                  <a:tcPr/>
                </a:tc>
                <a:tc>
                  <a:txBody>
                    <a:bodyPr/>
                    <a:lstStyle/>
                    <a:p>
                      <a:pPr algn="ctr"/>
                      <a:r>
                        <a:rPr lang="en-US" dirty="0"/>
                        <a:t>200</a:t>
                      </a:r>
                    </a:p>
                  </a:txBody>
                  <a:tcPr/>
                </a:tc>
                <a:tc>
                  <a:txBody>
                    <a:bodyPr/>
                    <a:lstStyle/>
                    <a:p>
                      <a:pPr algn="ctr"/>
                      <a:r>
                        <a:rPr lang="en-US" dirty="0"/>
                        <a:t>800</a:t>
                      </a:r>
                    </a:p>
                  </a:txBody>
                  <a:tcPr/>
                </a:tc>
                <a:tc>
                  <a:txBody>
                    <a:bodyPr/>
                    <a:lstStyle/>
                    <a:p>
                      <a:pPr algn="ctr"/>
                      <a:r>
                        <a:rPr lang="en-US" dirty="0"/>
                        <a:t>1000</a:t>
                      </a:r>
                    </a:p>
                  </a:txBody>
                  <a:tcPr/>
                </a:tc>
                <a:tc>
                  <a:txBody>
                    <a:bodyPr/>
                    <a:lstStyle/>
                    <a:p>
                      <a:pPr algn="ctr"/>
                      <a:r>
                        <a:rPr lang="en-US" dirty="0"/>
                        <a:t>8.3</a:t>
                      </a:r>
                    </a:p>
                  </a:txBody>
                  <a:tcPr/>
                </a:tc>
                <a:tc>
                  <a:txBody>
                    <a:bodyPr/>
                    <a:lstStyle/>
                    <a:p>
                      <a:pPr algn="ctr"/>
                      <a:r>
                        <a:rPr lang="en-US" dirty="0"/>
                        <a:t>33.3</a:t>
                      </a:r>
                    </a:p>
                  </a:txBody>
                  <a:tcPr/>
                </a:tc>
                <a:tc>
                  <a:txBody>
                    <a:bodyPr/>
                    <a:lstStyle/>
                    <a:p>
                      <a:pPr algn="ctr"/>
                      <a:r>
                        <a:rPr lang="en-US" dirty="0"/>
                        <a:t>41.6</a:t>
                      </a:r>
                    </a:p>
                  </a:txBody>
                  <a:tcPr/>
                </a:tc>
                <a:tc>
                  <a:txBody>
                    <a:bodyPr/>
                    <a:lstStyle/>
                    <a:p>
                      <a:pPr algn="ctr"/>
                      <a:r>
                        <a:rPr lang="en-US" dirty="0"/>
                        <a:t>100</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9600153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TMS Files 2014 - 2015\Economics- Images\Paper 3\Total Costs- Paper 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228601"/>
            <a:ext cx="3657600" cy="32437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743200" y="3472323"/>
            <a:ext cx="3639797" cy="3243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8397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Summary</a:t>
            </a:r>
          </a:p>
        </p:txBody>
      </p:sp>
      <p:graphicFrame>
        <p:nvGraphicFramePr>
          <p:cNvPr id="4" name="Table 3"/>
          <p:cNvGraphicFramePr>
            <a:graphicFrameLocks noGrp="1"/>
          </p:cNvGraphicFramePr>
          <p:nvPr>
            <p:extLst>
              <p:ext uri="{D42A27DB-BD31-4B8C-83A1-F6EECF244321}">
                <p14:modId xmlns:p14="http://schemas.microsoft.com/office/powerpoint/2010/main" val="3603829853"/>
              </p:ext>
            </p:extLst>
          </p:nvPr>
        </p:nvGraphicFramePr>
        <p:xfrm>
          <a:off x="228601" y="1600200"/>
          <a:ext cx="8686799" cy="4617720"/>
        </p:xfrm>
        <a:graphic>
          <a:graphicData uri="http://schemas.openxmlformats.org/drawingml/2006/table">
            <a:tbl>
              <a:tblPr firstRow="1" bandRow="1">
                <a:tableStyleId>{5940675A-B579-460E-94D1-54222C63F5DA}</a:tableStyleId>
              </a:tblPr>
              <a:tblGrid>
                <a:gridCol w="2971799">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370840">
                <a:tc>
                  <a:txBody>
                    <a:bodyPr/>
                    <a:lstStyle/>
                    <a:p>
                      <a:pPr algn="ctr"/>
                      <a:r>
                        <a:rPr lang="en-US" b="1" dirty="0"/>
                        <a:t>Concept</a:t>
                      </a:r>
                    </a:p>
                  </a:txBody>
                  <a:tcPr/>
                </a:tc>
                <a:tc>
                  <a:txBody>
                    <a:bodyPr/>
                    <a:lstStyle/>
                    <a:p>
                      <a:pPr algn="ctr"/>
                      <a:r>
                        <a:rPr lang="en-US" b="1" dirty="0"/>
                        <a:t>Definition</a:t>
                      </a:r>
                    </a:p>
                  </a:txBody>
                  <a:tcPr/>
                </a:tc>
                <a:tc>
                  <a:txBody>
                    <a:bodyPr/>
                    <a:lstStyle/>
                    <a:p>
                      <a:pPr algn="ctr"/>
                      <a:r>
                        <a:rPr lang="en-US" b="1" dirty="0"/>
                        <a:t>Equation</a:t>
                      </a:r>
                    </a:p>
                  </a:txBody>
                  <a:tcPr/>
                </a:tc>
                <a:extLst>
                  <a:ext uri="{0D108BD9-81ED-4DB2-BD59-A6C34878D82A}">
                    <a16:rowId xmlns:a16="http://schemas.microsoft.com/office/drawing/2014/main" val="10000"/>
                  </a:ext>
                </a:extLst>
              </a:tr>
              <a:tr h="370840">
                <a:tc gridSpan="3">
                  <a:txBody>
                    <a:bodyPr/>
                    <a:lstStyle/>
                    <a:p>
                      <a:pPr algn="ctr"/>
                      <a:r>
                        <a:rPr lang="en-US" b="1" dirty="0"/>
                        <a:t>Product</a:t>
                      </a:r>
                      <a:r>
                        <a:rPr lang="en-US" b="1" baseline="0" dirty="0"/>
                        <a:t> Concepts</a:t>
                      </a:r>
                      <a:endParaRPr lang="en-US" b="1" dirty="0"/>
                    </a:p>
                  </a:txBody>
                  <a:tcPr/>
                </a:tc>
                <a:tc hMerge="1">
                  <a:txBody>
                    <a:bodyPr/>
                    <a:lstStyle/>
                    <a:p>
                      <a:endParaRPr lang="en-US" b="1" dirty="0"/>
                    </a:p>
                  </a:txBody>
                  <a:tcPr/>
                </a:tc>
                <a:tc hMerge="1">
                  <a:txBody>
                    <a:bodyPr/>
                    <a:lstStyle/>
                    <a:p>
                      <a:endParaRPr lang="en-US"/>
                    </a:p>
                  </a:txBody>
                  <a:tcPr/>
                </a:tc>
                <a:extLst>
                  <a:ext uri="{0D108BD9-81ED-4DB2-BD59-A6C34878D82A}">
                    <a16:rowId xmlns:a16="http://schemas.microsoft.com/office/drawing/2014/main" val="10001"/>
                  </a:ext>
                </a:extLst>
              </a:tr>
              <a:tr h="370840">
                <a:tc>
                  <a:txBody>
                    <a:bodyPr/>
                    <a:lstStyle/>
                    <a:p>
                      <a:r>
                        <a:rPr lang="en-US" b="1" dirty="0"/>
                        <a:t>Total product</a:t>
                      </a:r>
                      <a:r>
                        <a:rPr lang="en-US" b="1" baseline="0" dirty="0"/>
                        <a:t> (TP)</a:t>
                      </a:r>
                      <a:endParaRPr lang="en-US" b="1" dirty="0"/>
                    </a:p>
                  </a:txBody>
                  <a:tcPr/>
                </a:tc>
                <a:tc>
                  <a:txBody>
                    <a:bodyPr/>
                    <a:lstStyle/>
                    <a:p>
                      <a:r>
                        <a:rPr lang="en-US" b="0" dirty="0"/>
                        <a:t>The total amount of</a:t>
                      </a:r>
                      <a:r>
                        <a:rPr lang="en-US" b="0" baseline="0" dirty="0"/>
                        <a:t> output produced</a:t>
                      </a:r>
                      <a:endParaRPr lang="en-US" b="0" dirty="0"/>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b="1" dirty="0"/>
                        <a:t>Marginal product (MP)</a:t>
                      </a:r>
                    </a:p>
                  </a:txBody>
                  <a:tcPr/>
                </a:tc>
                <a:tc>
                  <a:txBody>
                    <a:bodyPr/>
                    <a:lstStyle/>
                    <a:p>
                      <a:r>
                        <a:rPr lang="en-US" b="0" dirty="0"/>
                        <a:t>The additional output produced by one additional unit of variable</a:t>
                      </a:r>
                      <a:r>
                        <a:rPr lang="en-US" b="0" baseline="0" dirty="0"/>
                        <a:t> input.</a:t>
                      </a:r>
                      <a:endParaRPr lang="en-US" b="0" dirty="0"/>
                    </a:p>
                  </a:txBody>
                  <a:tcPr/>
                </a:tc>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b="1" dirty="0"/>
                        <a:t>MP = ∆TP ÷ ∆L</a:t>
                      </a:r>
                    </a:p>
                    <a:p>
                      <a:endParaRPr lang="en-US" b="1" dirty="0"/>
                    </a:p>
                  </a:txBody>
                  <a:tcPr/>
                </a:tc>
                <a:extLst>
                  <a:ext uri="{0D108BD9-81ED-4DB2-BD59-A6C34878D82A}">
                    <a16:rowId xmlns:a16="http://schemas.microsoft.com/office/drawing/2014/main" val="10003"/>
                  </a:ext>
                </a:extLst>
              </a:tr>
              <a:tr h="370840">
                <a:tc>
                  <a:txBody>
                    <a:bodyPr/>
                    <a:lstStyle/>
                    <a:p>
                      <a:r>
                        <a:rPr lang="en-US" b="1" dirty="0"/>
                        <a:t>Average product (AP)</a:t>
                      </a:r>
                    </a:p>
                  </a:txBody>
                  <a:tcPr/>
                </a:tc>
                <a:tc>
                  <a:txBody>
                    <a:bodyPr/>
                    <a:lstStyle/>
                    <a:p>
                      <a:r>
                        <a:rPr lang="en-US" b="0" dirty="0"/>
                        <a:t>Output per unit of variable</a:t>
                      </a:r>
                      <a:r>
                        <a:rPr lang="en-US" b="0" baseline="0" dirty="0"/>
                        <a:t> input</a:t>
                      </a:r>
                      <a:endParaRPr lang="en-US" b="0" dirty="0"/>
                    </a:p>
                  </a:txBody>
                  <a:tcPr/>
                </a:tc>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b="1" dirty="0"/>
                        <a:t>AP = TP ÷ L</a:t>
                      </a:r>
                    </a:p>
                  </a:txBody>
                  <a:tcPr/>
                </a:tc>
                <a:extLst>
                  <a:ext uri="{0D108BD9-81ED-4DB2-BD59-A6C34878D82A}">
                    <a16:rowId xmlns:a16="http://schemas.microsoft.com/office/drawing/2014/main" val="10004"/>
                  </a:ext>
                </a:extLst>
              </a:tr>
              <a:tr h="370840">
                <a:tc gridSpan="3">
                  <a:txBody>
                    <a:bodyPr/>
                    <a:lstStyle/>
                    <a:p>
                      <a:pPr algn="ctr"/>
                      <a:r>
                        <a:rPr lang="en-US" b="1" dirty="0"/>
                        <a:t>Cost Concepts</a:t>
                      </a:r>
                    </a:p>
                  </a:txBody>
                  <a:tcPr/>
                </a:tc>
                <a:tc hMerge="1">
                  <a:txBody>
                    <a:bodyPr/>
                    <a:lstStyle/>
                    <a:p>
                      <a:endParaRPr lang="en-US" b="1" dirty="0"/>
                    </a:p>
                  </a:txBody>
                  <a:tcPr/>
                </a:tc>
                <a:tc hMerge="1">
                  <a:txBody>
                    <a:bodyPr/>
                    <a:lstStyle/>
                    <a:p>
                      <a:endParaRPr lang="en-US"/>
                    </a:p>
                  </a:txBody>
                  <a:tcPr/>
                </a:tc>
                <a:extLst>
                  <a:ext uri="{0D108BD9-81ED-4DB2-BD59-A6C34878D82A}">
                    <a16:rowId xmlns:a16="http://schemas.microsoft.com/office/drawing/2014/main" val="10005"/>
                  </a:ext>
                </a:extLst>
              </a:tr>
              <a:tr h="370840">
                <a:tc>
                  <a:txBody>
                    <a:bodyPr/>
                    <a:lstStyle/>
                    <a:p>
                      <a:r>
                        <a:rPr lang="en-US" b="1" dirty="0"/>
                        <a:t>Total cost (TC)</a:t>
                      </a:r>
                    </a:p>
                  </a:txBody>
                  <a:tcPr/>
                </a:tc>
                <a:tc>
                  <a:txBody>
                    <a:bodyPr/>
                    <a:lstStyle/>
                    <a:p>
                      <a:r>
                        <a:rPr lang="en-US" dirty="0"/>
                        <a:t>The sum</a:t>
                      </a:r>
                      <a:r>
                        <a:rPr lang="en-US" baseline="0" dirty="0"/>
                        <a:t> of fixed and variable costs</a:t>
                      </a:r>
                      <a:endParaRPr lang="en-US" dirty="0"/>
                    </a:p>
                  </a:txBody>
                  <a:tcPr/>
                </a:tc>
                <a:tc>
                  <a:txBody>
                    <a:bodyPr/>
                    <a:lstStyle/>
                    <a:p>
                      <a:r>
                        <a:rPr lang="en-US" b="1" dirty="0"/>
                        <a:t>TC = TFC + TVC</a:t>
                      </a:r>
                    </a:p>
                  </a:txBody>
                  <a:tcPr/>
                </a:tc>
                <a:extLst>
                  <a:ext uri="{0D108BD9-81ED-4DB2-BD59-A6C34878D82A}">
                    <a16:rowId xmlns:a16="http://schemas.microsoft.com/office/drawing/2014/main" val="10006"/>
                  </a:ext>
                </a:extLst>
              </a:tr>
              <a:tr h="370840">
                <a:tc>
                  <a:txBody>
                    <a:bodyPr/>
                    <a:lstStyle/>
                    <a:p>
                      <a:r>
                        <a:rPr lang="en-US" b="1" dirty="0"/>
                        <a:t>Average</a:t>
                      </a:r>
                      <a:r>
                        <a:rPr lang="en-US" b="1" baseline="0" dirty="0"/>
                        <a:t> fixed cost (AFC)</a:t>
                      </a:r>
                      <a:endParaRPr lang="en-US" b="1" dirty="0"/>
                    </a:p>
                  </a:txBody>
                  <a:tcPr/>
                </a:tc>
                <a:tc>
                  <a:txBody>
                    <a:bodyPr/>
                    <a:lstStyle/>
                    <a:p>
                      <a:r>
                        <a:rPr lang="en-US" dirty="0"/>
                        <a:t>Fixed</a:t>
                      </a:r>
                      <a:r>
                        <a:rPr lang="en-US" baseline="0" dirty="0"/>
                        <a:t> cost per unit of output</a:t>
                      </a:r>
                      <a:endParaRPr lang="en-US" dirty="0"/>
                    </a:p>
                  </a:txBody>
                  <a:tcPr/>
                </a:tc>
                <a:tc>
                  <a:txBody>
                    <a:bodyPr/>
                    <a:lstStyle/>
                    <a:p>
                      <a:r>
                        <a:rPr lang="en-US" b="1" dirty="0"/>
                        <a:t>AFC = TFC ÷ Q</a:t>
                      </a:r>
                    </a:p>
                  </a:txBody>
                  <a:tcPr/>
                </a:tc>
                <a:extLst>
                  <a:ext uri="{0D108BD9-81ED-4DB2-BD59-A6C34878D82A}">
                    <a16:rowId xmlns:a16="http://schemas.microsoft.com/office/drawing/2014/main" val="10007"/>
                  </a:ext>
                </a:extLst>
              </a:tr>
              <a:tr h="370840">
                <a:tc>
                  <a:txBody>
                    <a:bodyPr/>
                    <a:lstStyle/>
                    <a:p>
                      <a:r>
                        <a:rPr lang="en-US" b="1" dirty="0"/>
                        <a:t>Average variable</a:t>
                      </a:r>
                      <a:r>
                        <a:rPr lang="en-US" b="1" baseline="0" dirty="0"/>
                        <a:t> cost (AVC)</a:t>
                      </a:r>
                      <a:endParaRPr lang="en-US" b="1" dirty="0"/>
                    </a:p>
                  </a:txBody>
                  <a:tcPr/>
                </a:tc>
                <a:tc>
                  <a:txBody>
                    <a:bodyPr/>
                    <a:lstStyle/>
                    <a:p>
                      <a:r>
                        <a:rPr lang="en-US" dirty="0"/>
                        <a:t>Variable</a:t>
                      </a:r>
                      <a:r>
                        <a:rPr lang="en-US" baseline="0" dirty="0"/>
                        <a:t> cost per unit of output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AVC = TVC  ÷ Q</a:t>
                      </a:r>
                    </a:p>
                  </a:txBody>
                  <a:tcPr/>
                </a:tc>
                <a:extLst>
                  <a:ext uri="{0D108BD9-81ED-4DB2-BD59-A6C34878D82A}">
                    <a16:rowId xmlns:a16="http://schemas.microsoft.com/office/drawing/2014/main" val="10008"/>
                  </a:ext>
                </a:extLst>
              </a:tr>
              <a:tr h="370840">
                <a:tc>
                  <a:txBody>
                    <a:bodyPr/>
                    <a:lstStyle/>
                    <a:p>
                      <a:r>
                        <a:rPr lang="en-US" b="1" dirty="0"/>
                        <a:t>Average total</a:t>
                      </a:r>
                      <a:r>
                        <a:rPr lang="en-US" b="1" baseline="0" dirty="0"/>
                        <a:t> cost (ATC)</a:t>
                      </a:r>
                      <a:endParaRPr lang="en-US" b="1" dirty="0"/>
                    </a:p>
                  </a:txBody>
                  <a:tcPr/>
                </a:tc>
                <a:tc>
                  <a:txBody>
                    <a:bodyPr/>
                    <a:lstStyle/>
                    <a:p>
                      <a:r>
                        <a:rPr lang="en-US" dirty="0"/>
                        <a:t>Total cost per unit of output</a:t>
                      </a:r>
                    </a:p>
                  </a:txBody>
                  <a:tcPr/>
                </a:tc>
                <a:tc>
                  <a:txBody>
                    <a:bodyPr/>
                    <a:lstStyle/>
                    <a:p>
                      <a:r>
                        <a:rPr lang="en-US" b="1" dirty="0"/>
                        <a:t>ATC</a:t>
                      </a:r>
                      <a:r>
                        <a:rPr lang="en-US" b="1" baseline="0" dirty="0"/>
                        <a:t> = AFC + AVC</a:t>
                      </a:r>
                      <a:endParaRPr lang="en-US" b="1" dirty="0"/>
                    </a:p>
                  </a:txBody>
                  <a:tcPr/>
                </a:tc>
                <a:extLst>
                  <a:ext uri="{0D108BD9-81ED-4DB2-BD59-A6C34878D82A}">
                    <a16:rowId xmlns:a16="http://schemas.microsoft.com/office/drawing/2014/main" val="10009"/>
                  </a:ext>
                </a:extLst>
              </a:tr>
              <a:tr h="370840">
                <a:tc>
                  <a:txBody>
                    <a:bodyPr/>
                    <a:lstStyle/>
                    <a:p>
                      <a:r>
                        <a:rPr lang="en-US" b="1" dirty="0"/>
                        <a:t>Marginal cost (MC)</a:t>
                      </a:r>
                    </a:p>
                  </a:txBody>
                  <a:tcPr/>
                </a:tc>
                <a:tc>
                  <a:txBody>
                    <a:bodyPr/>
                    <a:lstStyle/>
                    <a:p>
                      <a:r>
                        <a:rPr lang="en-US" dirty="0"/>
                        <a:t>The change in cost arising from one additional unit of output</a:t>
                      </a:r>
                    </a:p>
                  </a:txBody>
                  <a:tcPr/>
                </a:tc>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b="1" dirty="0"/>
                        <a:t>MC = ∆TC ÷ ∆Q</a:t>
                      </a:r>
                    </a:p>
                    <a:p>
                      <a:pPr marL="0" marR="0" lvl="4" indent="0" algn="l" defTabSz="914400" rtl="0" eaLnBrk="1" fontAlgn="auto" latinLnBrk="0" hangingPunct="1">
                        <a:lnSpc>
                          <a:spcPct val="100000"/>
                        </a:lnSpc>
                        <a:spcBef>
                          <a:spcPts val="0"/>
                        </a:spcBef>
                        <a:spcAft>
                          <a:spcPts val="0"/>
                        </a:spcAft>
                        <a:buClrTx/>
                        <a:buSzTx/>
                        <a:buFontTx/>
                        <a:buNone/>
                        <a:tabLst/>
                        <a:defRPr/>
                      </a:pPr>
                      <a:r>
                        <a:rPr lang="en-US" dirty="0"/>
                        <a:t>        = </a:t>
                      </a:r>
                      <a:r>
                        <a:rPr lang="en-US" b="1" dirty="0"/>
                        <a:t>∆TVC ÷ ∆Q</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727637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Revenue &amp; Economic Profit</a:t>
            </a:r>
          </a:p>
        </p:txBody>
      </p:sp>
    </p:spTree>
    <p:extLst>
      <p:ext uri="{BB962C8B-B14F-4D97-AF65-F5344CB8AC3E}">
        <p14:creationId xmlns:p14="http://schemas.microsoft.com/office/powerpoint/2010/main" val="15853065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Revenues</a:t>
            </a:r>
          </a:p>
        </p:txBody>
      </p:sp>
      <p:sp>
        <p:nvSpPr>
          <p:cNvPr id="3" name="Content Placeholder 2"/>
          <p:cNvSpPr>
            <a:spLocks noGrp="1"/>
          </p:cNvSpPr>
          <p:nvPr>
            <p:ph sz="quarter" idx="1"/>
          </p:nvPr>
        </p:nvSpPr>
        <p:spPr>
          <a:xfrm>
            <a:off x="914400" y="1447800"/>
            <a:ext cx="7772400" cy="5181600"/>
          </a:xfrm>
        </p:spPr>
        <p:txBody>
          <a:bodyPr>
            <a:normAutofit lnSpcReduction="10000"/>
          </a:bodyPr>
          <a:lstStyle/>
          <a:p>
            <a:pPr lvl="2"/>
            <a:endParaRPr lang="en-US" dirty="0"/>
          </a:p>
          <a:p>
            <a:pPr lvl="2"/>
            <a:r>
              <a:rPr lang="en-US" b="1" dirty="0"/>
              <a:t>Total Revenue (TR): </a:t>
            </a:r>
            <a:r>
              <a:rPr lang="en-US" dirty="0"/>
              <a:t>is obtained by multiplying the price at which the good is sold (P) by the number of units of the good sold (Q)</a:t>
            </a:r>
          </a:p>
          <a:p>
            <a:pPr marL="594360" lvl="2" indent="0">
              <a:buNone/>
            </a:pPr>
            <a:endParaRPr lang="en-US" dirty="0"/>
          </a:p>
          <a:p>
            <a:pPr lvl="4"/>
            <a:r>
              <a:rPr lang="en-US" b="1" dirty="0"/>
              <a:t>TR = P × Q</a:t>
            </a:r>
          </a:p>
          <a:p>
            <a:pPr lvl="4"/>
            <a:endParaRPr lang="en-US" b="1" dirty="0"/>
          </a:p>
          <a:p>
            <a:pPr lvl="2"/>
            <a:r>
              <a:rPr lang="en-US" b="1" dirty="0"/>
              <a:t>Marginal Revenue (MR): </a:t>
            </a:r>
            <a:r>
              <a:rPr lang="en-US" dirty="0"/>
              <a:t>is the additional revenue arising from the sale of an additional unit of output</a:t>
            </a:r>
          </a:p>
          <a:p>
            <a:pPr lvl="4"/>
            <a:endParaRPr lang="en-US" b="1" dirty="0"/>
          </a:p>
          <a:p>
            <a:pPr lvl="4"/>
            <a:r>
              <a:rPr lang="en-US" b="1" dirty="0"/>
              <a:t>MR = ∆TR ÷ ∆Q</a:t>
            </a:r>
          </a:p>
          <a:p>
            <a:pPr lvl="4"/>
            <a:endParaRPr lang="en-US" b="1" dirty="0"/>
          </a:p>
          <a:p>
            <a:pPr lvl="2"/>
            <a:r>
              <a:rPr lang="en-US" b="1" dirty="0"/>
              <a:t>Average Revenue (AR): </a:t>
            </a:r>
            <a:r>
              <a:rPr lang="en-US" dirty="0"/>
              <a:t>is the revenue per unit of output sold. It is always equal to the price.</a:t>
            </a:r>
          </a:p>
          <a:p>
            <a:pPr marL="594360" lvl="2" indent="0">
              <a:buNone/>
            </a:pPr>
            <a:endParaRPr lang="en-US" dirty="0"/>
          </a:p>
          <a:p>
            <a:pPr lvl="4"/>
            <a:r>
              <a:rPr lang="en-US" b="1" dirty="0"/>
              <a:t>AR = TR ÷ Q</a:t>
            </a:r>
          </a:p>
          <a:p>
            <a:pPr marL="1143000" lvl="4" indent="0">
              <a:buNone/>
            </a:pPr>
            <a:r>
              <a:rPr lang="en-US" b="1" dirty="0"/>
              <a:t>           = P</a:t>
            </a:r>
          </a:p>
        </p:txBody>
      </p:sp>
    </p:spTree>
    <p:extLst>
      <p:ext uri="{BB962C8B-B14F-4D97-AF65-F5344CB8AC3E}">
        <p14:creationId xmlns:p14="http://schemas.microsoft.com/office/powerpoint/2010/main" val="249157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792162"/>
          </a:xfrm>
        </p:spPr>
        <p:txBody>
          <a:bodyPr/>
          <a:lstStyle/>
          <a:p>
            <a:pPr algn="ctr"/>
            <a:r>
              <a:rPr lang="en-US" u="sng" dirty="0"/>
              <a:t>Revenues for Perfect Competition</a:t>
            </a:r>
          </a:p>
        </p:txBody>
      </p:sp>
      <p:sp>
        <p:nvSpPr>
          <p:cNvPr id="3" name="Content Placeholder 2"/>
          <p:cNvSpPr>
            <a:spLocks noGrp="1"/>
          </p:cNvSpPr>
          <p:nvPr>
            <p:ph sz="quarter" idx="1"/>
          </p:nvPr>
        </p:nvSpPr>
        <p:spPr>
          <a:xfrm>
            <a:off x="914400" y="762000"/>
            <a:ext cx="7772400" cy="4572000"/>
          </a:xfrm>
        </p:spPr>
        <p:txBody>
          <a:bodyPr/>
          <a:lstStyle/>
          <a:p>
            <a:pPr lvl="2"/>
            <a:endParaRPr lang="en-US" dirty="0"/>
          </a:p>
          <a:p>
            <a:pPr lvl="2"/>
            <a:r>
              <a:rPr lang="en-US" dirty="0"/>
              <a:t>Perfectly competitive firms compete in a market with a large number of firms each producing an identical product, and each firm’s output making up a tiny fraction of the total market supply</a:t>
            </a:r>
          </a:p>
          <a:p>
            <a:pPr marL="594360" lvl="2" indent="0">
              <a:buNone/>
            </a:pPr>
            <a:endParaRPr lang="en-US" sz="1000" dirty="0"/>
          </a:p>
          <a:p>
            <a:pPr lvl="4"/>
            <a:r>
              <a:rPr lang="en-US" dirty="0"/>
              <a:t>It is impossible for a single firm to affect the market price, and price at which the firm sells remains unchanged regardless of output</a:t>
            </a:r>
          </a:p>
        </p:txBody>
      </p:sp>
      <p:graphicFrame>
        <p:nvGraphicFramePr>
          <p:cNvPr id="4" name="Table 3"/>
          <p:cNvGraphicFramePr>
            <a:graphicFrameLocks noGrp="1"/>
          </p:cNvGraphicFramePr>
          <p:nvPr>
            <p:extLst>
              <p:ext uri="{D42A27DB-BD31-4B8C-83A1-F6EECF244321}">
                <p14:modId xmlns:p14="http://schemas.microsoft.com/office/powerpoint/2010/main" val="3563301878"/>
              </p:ext>
            </p:extLst>
          </p:nvPr>
        </p:nvGraphicFramePr>
        <p:xfrm>
          <a:off x="990600" y="3352800"/>
          <a:ext cx="7924800" cy="3235960"/>
        </p:xfrm>
        <a:graphic>
          <a:graphicData uri="http://schemas.openxmlformats.org/drawingml/2006/table">
            <a:tbl>
              <a:tblPr firstRow="1" bandRow="1">
                <a:tableStyleId>{5940675A-B579-460E-94D1-54222C63F5DA}</a:tableStyleId>
              </a:tblPr>
              <a:tblGrid>
                <a:gridCol w="1295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370840">
                <a:tc>
                  <a:txBody>
                    <a:bodyPr/>
                    <a:lstStyle/>
                    <a:p>
                      <a:pPr algn="ctr"/>
                      <a:r>
                        <a:rPr lang="en-US" b="1" dirty="0"/>
                        <a:t>Output</a:t>
                      </a:r>
                      <a:r>
                        <a:rPr lang="en-US" b="1" baseline="0" dirty="0"/>
                        <a:t> (Q)</a:t>
                      </a:r>
                      <a:endParaRPr lang="en-US" b="1" dirty="0"/>
                    </a:p>
                  </a:txBody>
                  <a:tcPr/>
                </a:tc>
                <a:tc>
                  <a:txBody>
                    <a:bodyPr/>
                    <a:lstStyle/>
                    <a:p>
                      <a:pPr algn="ctr"/>
                      <a:r>
                        <a:rPr lang="en-US" b="1" dirty="0"/>
                        <a:t>Price (P)</a:t>
                      </a:r>
                    </a:p>
                  </a:txBody>
                  <a:tcPr/>
                </a:tc>
                <a:tc>
                  <a:txBody>
                    <a:bodyPr/>
                    <a:lstStyle/>
                    <a:p>
                      <a:pPr algn="ctr"/>
                      <a:r>
                        <a:rPr lang="en-US" b="1" dirty="0"/>
                        <a:t>Total Revenue </a:t>
                      </a:r>
                    </a:p>
                    <a:p>
                      <a:pPr algn="ctr"/>
                      <a:r>
                        <a:rPr lang="en-US" b="0" dirty="0"/>
                        <a:t>TR = P × Q</a:t>
                      </a:r>
                    </a:p>
                  </a:txBody>
                  <a:tcPr/>
                </a:tc>
                <a:tc>
                  <a:txBody>
                    <a:bodyPr/>
                    <a:lstStyle/>
                    <a:p>
                      <a:pPr algn="ctr"/>
                      <a:r>
                        <a:rPr lang="en-US" b="1" dirty="0"/>
                        <a:t>Marginal Revenue</a:t>
                      </a:r>
                    </a:p>
                    <a:p>
                      <a:pPr marL="0" marR="0" lvl="4" indent="0" algn="ctr" defTabSz="914400" rtl="0" eaLnBrk="1" fontAlgn="auto" latinLnBrk="0" hangingPunct="1">
                        <a:lnSpc>
                          <a:spcPct val="100000"/>
                        </a:lnSpc>
                        <a:spcBef>
                          <a:spcPts val="0"/>
                        </a:spcBef>
                        <a:spcAft>
                          <a:spcPts val="0"/>
                        </a:spcAft>
                        <a:buClrTx/>
                        <a:buSzTx/>
                        <a:buFontTx/>
                        <a:buNone/>
                        <a:tabLst/>
                        <a:defRPr/>
                      </a:pPr>
                      <a:r>
                        <a:rPr lang="en-US" b="0" dirty="0"/>
                        <a:t>MR = ∆TR ÷ ∆Q</a:t>
                      </a:r>
                    </a:p>
                  </a:txBody>
                  <a:tcPr/>
                </a:tc>
                <a:tc>
                  <a:txBody>
                    <a:bodyPr/>
                    <a:lstStyle/>
                    <a:p>
                      <a:pPr algn="ctr"/>
                      <a:r>
                        <a:rPr lang="en-US" b="1" dirty="0"/>
                        <a:t>Average Revenue</a:t>
                      </a:r>
                    </a:p>
                    <a:p>
                      <a:pPr marL="0" marR="0" lvl="4" indent="0" algn="ctr" defTabSz="914400" rtl="0" eaLnBrk="1" fontAlgn="auto" latinLnBrk="0" hangingPunct="1">
                        <a:lnSpc>
                          <a:spcPct val="100000"/>
                        </a:lnSpc>
                        <a:spcBef>
                          <a:spcPts val="0"/>
                        </a:spcBef>
                        <a:spcAft>
                          <a:spcPts val="0"/>
                        </a:spcAft>
                        <a:buClrTx/>
                        <a:buSzTx/>
                        <a:buFontTx/>
                        <a:buNone/>
                        <a:tabLst/>
                        <a:defRPr/>
                      </a:pPr>
                      <a:r>
                        <a:rPr lang="en-US" b="0" dirty="0"/>
                        <a:t>AR = TR ÷ Q</a:t>
                      </a:r>
                    </a:p>
                  </a:txBody>
                  <a:tcPr/>
                </a:tc>
                <a:extLst>
                  <a:ext uri="{0D108BD9-81ED-4DB2-BD59-A6C34878D82A}">
                    <a16:rowId xmlns:a16="http://schemas.microsoft.com/office/drawing/2014/main" val="10000"/>
                  </a:ext>
                </a:extLst>
              </a:tr>
              <a:tr h="370840">
                <a:tc>
                  <a:txBody>
                    <a:bodyPr/>
                    <a:lstStyle/>
                    <a:p>
                      <a:pPr algn="ctr"/>
                      <a:r>
                        <a:rPr lang="en-US" dirty="0"/>
                        <a:t>1</a:t>
                      </a:r>
                    </a:p>
                  </a:txBody>
                  <a:tcPr/>
                </a:tc>
                <a:tc>
                  <a:txBody>
                    <a:bodyPr/>
                    <a:lstStyle/>
                    <a:p>
                      <a:pPr algn="ctr"/>
                      <a:r>
                        <a:rPr lang="en-US" dirty="0"/>
                        <a:t>10</a:t>
                      </a:r>
                    </a:p>
                  </a:txBody>
                  <a:tcPr>
                    <a:solidFill>
                      <a:srgbClr val="FFFF00"/>
                    </a:solidFill>
                  </a:tcPr>
                </a:tc>
                <a:tc>
                  <a:txBody>
                    <a:bodyPr/>
                    <a:lstStyle/>
                    <a:p>
                      <a:pPr algn="ctr"/>
                      <a:r>
                        <a:rPr lang="en-US" dirty="0"/>
                        <a:t>10</a:t>
                      </a:r>
                    </a:p>
                  </a:txBody>
                  <a:tcPr/>
                </a:tc>
                <a:tc>
                  <a:txBody>
                    <a:bodyPr/>
                    <a:lstStyle/>
                    <a:p>
                      <a:pPr algn="ctr"/>
                      <a:r>
                        <a:rPr lang="en-US" dirty="0"/>
                        <a:t>10</a:t>
                      </a:r>
                    </a:p>
                  </a:txBody>
                  <a:tcPr>
                    <a:solidFill>
                      <a:srgbClr val="FFFF00"/>
                    </a:solidFill>
                  </a:tcPr>
                </a:tc>
                <a:tc>
                  <a:txBody>
                    <a:bodyPr/>
                    <a:lstStyle/>
                    <a:p>
                      <a:pPr algn="ctr"/>
                      <a:r>
                        <a:rPr lang="en-US" dirty="0"/>
                        <a:t>10</a:t>
                      </a:r>
                    </a:p>
                  </a:txBody>
                  <a:tcPr>
                    <a:solidFill>
                      <a:srgbClr val="FFFF00"/>
                    </a:solidFill>
                  </a:tcPr>
                </a:tc>
                <a:extLst>
                  <a:ext uri="{0D108BD9-81ED-4DB2-BD59-A6C34878D82A}">
                    <a16:rowId xmlns:a16="http://schemas.microsoft.com/office/drawing/2014/main" val="10001"/>
                  </a:ext>
                </a:extLst>
              </a:tr>
              <a:tr h="370840">
                <a:tc>
                  <a:txBody>
                    <a:bodyPr/>
                    <a:lstStyle/>
                    <a:p>
                      <a:pPr algn="ctr"/>
                      <a:r>
                        <a:rPr lang="en-US" dirty="0"/>
                        <a:t>2</a:t>
                      </a:r>
                    </a:p>
                  </a:txBody>
                  <a:tcPr/>
                </a:tc>
                <a:tc>
                  <a:txBody>
                    <a:bodyPr/>
                    <a:lstStyle/>
                    <a:p>
                      <a:pPr algn="ctr"/>
                      <a:r>
                        <a:rPr lang="en-US" dirty="0"/>
                        <a:t>10</a:t>
                      </a:r>
                    </a:p>
                  </a:txBody>
                  <a:tcPr>
                    <a:solidFill>
                      <a:srgbClr val="FFFF00"/>
                    </a:solidFill>
                  </a:tcPr>
                </a:tc>
                <a:tc>
                  <a:txBody>
                    <a:bodyPr/>
                    <a:lstStyle/>
                    <a:p>
                      <a:pPr algn="ctr"/>
                      <a:r>
                        <a:rPr lang="en-US" dirty="0"/>
                        <a:t>20</a:t>
                      </a:r>
                    </a:p>
                  </a:txBody>
                  <a:tcPr/>
                </a:tc>
                <a:tc>
                  <a:txBody>
                    <a:bodyPr/>
                    <a:lstStyle/>
                    <a:p>
                      <a:pPr algn="ctr"/>
                      <a:r>
                        <a:rPr lang="en-US" dirty="0"/>
                        <a:t>10</a:t>
                      </a:r>
                    </a:p>
                  </a:txBody>
                  <a:tcPr>
                    <a:solidFill>
                      <a:srgbClr val="FFFF00"/>
                    </a:solidFill>
                  </a:tcPr>
                </a:tc>
                <a:tc>
                  <a:txBody>
                    <a:bodyPr/>
                    <a:lstStyle/>
                    <a:p>
                      <a:pPr algn="ctr"/>
                      <a:r>
                        <a:rPr lang="en-US" dirty="0"/>
                        <a:t>10</a:t>
                      </a:r>
                    </a:p>
                  </a:txBody>
                  <a:tcPr>
                    <a:solidFill>
                      <a:srgbClr val="FFFF00"/>
                    </a:solidFill>
                  </a:tcPr>
                </a:tc>
                <a:extLst>
                  <a:ext uri="{0D108BD9-81ED-4DB2-BD59-A6C34878D82A}">
                    <a16:rowId xmlns:a16="http://schemas.microsoft.com/office/drawing/2014/main" val="10002"/>
                  </a:ext>
                </a:extLst>
              </a:tr>
              <a:tr h="370840">
                <a:tc>
                  <a:txBody>
                    <a:bodyPr/>
                    <a:lstStyle/>
                    <a:p>
                      <a:pPr algn="ctr"/>
                      <a:r>
                        <a:rPr lang="en-US" dirty="0"/>
                        <a:t>3</a:t>
                      </a:r>
                    </a:p>
                  </a:txBody>
                  <a:tcPr/>
                </a:tc>
                <a:tc>
                  <a:txBody>
                    <a:bodyPr/>
                    <a:lstStyle/>
                    <a:p>
                      <a:pPr algn="ctr"/>
                      <a:r>
                        <a:rPr lang="en-US" dirty="0"/>
                        <a:t>10</a:t>
                      </a:r>
                    </a:p>
                  </a:txBody>
                  <a:tcPr>
                    <a:solidFill>
                      <a:srgbClr val="FFFF00"/>
                    </a:solidFill>
                  </a:tcPr>
                </a:tc>
                <a:tc>
                  <a:txBody>
                    <a:bodyPr/>
                    <a:lstStyle/>
                    <a:p>
                      <a:pPr algn="ctr"/>
                      <a:r>
                        <a:rPr lang="en-US" dirty="0"/>
                        <a:t>30</a:t>
                      </a:r>
                    </a:p>
                  </a:txBody>
                  <a:tcPr/>
                </a:tc>
                <a:tc>
                  <a:txBody>
                    <a:bodyPr/>
                    <a:lstStyle/>
                    <a:p>
                      <a:pPr algn="ctr"/>
                      <a:r>
                        <a:rPr lang="en-US" dirty="0"/>
                        <a:t>10</a:t>
                      </a:r>
                    </a:p>
                  </a:txBody>
                  <a:tcPr>
                    <a:solidFill>
                      <a:srgbClr val="FFFF00"/>
                    </a:solidFill>
                  </a:tcPr>
                </a:tc>
                <a:tc>
                  <a:txBody>
                    <a:bodyPr/>
                    <a:lstStyle/>
                    <a:p>
                      <a:pPr algn="ctr"/>
                      <a:r>
                        <a:rPr lang="en-US" dirty="0"/>
                        <a:t>10</a:t>
                      </a:r>
                    </a:p>
                  </a:txBody>
                  <a:tcPr>
                    <a:solidFill>
                      <a:srgbClr val="FFFF00"/>
                    </a:solidFill>
                  </a:tcPr>
                </a:tc>
                <a:extLst>
                  <a:ext uri="{0D108BD9-81ED-4DB2-BD59-A6C34878D82A}">
                    <a16:rowId xmlns:a16="http://schemas.microsoft.com/office/drawing/2014/main" val="10003"/>
                  </a:ext>
                </a:extLst>
              </a:tr>
              <a:tr h="370840">
                <a:tc>
                  <a:txBody>
                    <a:bodyPr/>
                    <a:lstStyle/>
                    <a:p>
                      <a:pPr algn="ctr"/>
                      <a:r>
                        <a:rPr lang="en-US" dirty="0"/>
                        <a:t>4</a:t>
                      </a:r>
                    </a:p>
                  </a:txBody>
                  <a:tcPr/>
                </a:tc>
                <a:tc>
                  <a:txBody>
                    <a:bodyPr/>
                    <a:lstStyle/>
                    <a:p>
                      <a:pPr algn="ctr"/>
                      <a:r>
                        <a:rPr lang="en-US" dirty="0"/>
                        <a:t>10</a:t>
                      </a:r>
                    </a:p>
                  </a:txBody>
                  <a:tcPr>
                    <a:solidFill>
                      <a:srgbClr val="FFFF00"/>
                    </a:solidFill>
                  </a:tcPr>
                </a:tc>
                <a:tc>
                  <a:txBody>
                    <a:bodyPr/>
                    <a:lstStyle/>
                    <a:p>
                      <a:pPr algn="ctr"/>
                      <a:r>
                        <a:rPr lang="en-US" dirty="0"/>
                        <a:t>40</a:t>
                      </a:r>
                    </a:p>
                  </a:txBody>
                  <a:tcPr/>
                </a:tc>
                <a:tc>
                  <a:txBody>
                    <a:bodyPr/>
                    <a:lstStyle/>
                    <a:p>
                      <a:pPr algn="ctr"/>
                      <a:r>
                        <a:rPr lang="en-US" dirty="0"/>
                        <a:t>10</a:t>
                      </a:r>
                    </a:p>
                  </a:txBody>
                  <a:tcPr>
                    <a:solidFill>
                      <a:srgbClr val="FFFF00"/>
                    </a:solidFill>
                  </a:tcPr>
                </a:tc>
                <a:tc>
                  <a:txBody>
                    <a:bodyPr/>
                    <a:lstStyle/>
                    <a:p>
                      <a:pPr algn="ctr"/>
                      <a:r>
                        <a:rPr lang="en-US" dirty="0"/>
                        <a:t>10</a:t>
                      </a:r>
                    </a:p>
                  </a:txBody>
                  <a:tcPr>
                    <a:solidFill>
                      <a:srgbClr val="FFFF00"/>
                    </a:solidFill>
                  </a:tcPr>
                </a:tc>
                <a:extLst>
                  <a:ext uri="{0D108BD9-81ED-4DB2-BD59-A6C34878D82A}">
                    <a16:rowId xmlns:a16="http://schemas.microsoft.com/office/drawing/2014/main" val="10004"/>
                  </a:ext>
                </a:extLst>
              </a:tr>
              <a:tr h="370840">
                <a:tc>
                  <a:txBody>
                    <a:bodyPr/>
                    <a:lstStyle/>
                    <a:p>
                      <a:pPr algn="ctr"/>
                      <a:r>
                        <a:rPr lang="en-US" dirty="0"/>
                        <a:t>5</a:t>
                      </a:r>
                    </a:p>
                  </a:txBody>
                  <a:tcPr/>
                </a:tc>
                <a:tc>
                  <a:txBody>
                    <a:bodyPr/>
                    <a:lstStyle/>
                    <a:p>
                      <a:pPr algn="ctr"/>
                      <a:r>
                        <a:rPr lang="en-US" dirty="0"/>
                        <a:t>10</a:t>
                      </a:r>
                    </a:p>
                  </a:txBody>
                  <a:tcPr>
                    <a:solidFill>
                      <a:srgbClr val="FFFF00"/>
                    </a:solidFill>
                  </a:tcPr>
                </a:tc>
                <a:tc>
                  <a:txBody>
                    <a:bodyPr/>
                    <a:lstStyle/>
                    <a:p>
                      <a:pPr algn="ctr"/>
                      <a:r>
                        <a:rPr lang="en-US" dirty="0"/>
                        <a:t>50</a:t>
                      </a:r>
                    </a:p>
                  </a:txBody>
                  <a:tcPr/>
                </a:tc>
                <a:tc>
                  <a:txBody>
                    <a:bodyPr/>
                    <a:lstStyle/>
                    <a:p>
                      <a:pPr algn="ctr"/>
                      <a:r>
                        <a:rPr lang="en-US" dirty="0"/>
                        <a:t>10</a:t>
                      </a:r>
                    </a:p>
                  </a:txBody>
                  <a:tcPr>
                    <a:solidFill>
                      <a:srgbClr val="FFFF00"/>
                    </a:solidFill>
                  </a:tcPr>
                </a:tc>
                <a:tc>
                  <a:txBody>
                    <a:bodyPr/>
                    <a:lstStyle/>
                    <a:p>
                      <a:pPr algn="ctr"/>
                      <a:r>
                        <a:rPr lang="en-US" dirty="0"/>
                        <a:t>10</a:t>
                      </a:r>
                    </a:p>
                  </a:txBody>
                  <a:tcPr>
                    <a:solidFill>
                      <a:srgbClr val="FFFF00"/>
                    </a:solidFill>
                  </a:tcPr>
                </a:tc>
                <a:extLst>
                  <a:ext uri="{0D108BD9-81ED-4DB2-BD59-A6C34878D82A}">
                    <a16:rowId xmlns:a16="http://schemas.microsoft.com/office/drawing/2014/main" val="10005"/>
                  </a:ext>
                </a:extLst>
              </a:tr>
              <a:tr h="370840">
                <a:tc>
                  <a:txBody>
                    <a:bodyPr/>
                    <a:lstStyle/>
                    <a:p>
                      <a:pPr algn="ctr"/>
                      <a:r>
                        <a:rPr lang="en-US" dirty="0"/>
                        <a:t>6</a:t>
                      </a:r>
                    </a:p>
                  </a:txBody>
                  <a:tcPr/>
                </a:tc>
                <a:tc>
                  <a:txBody>
                    <a:bodyPr/>
                    <a:lstStyle/>
                    <a:p>
                      <a:pPr algn="ctr"/>
                      <a:r>
                        <a:rPr lang="en-US" dirty="0"/>
                        <a:t>10</a:t>
                      </a:r>
                    </a:p>
                  </a:txBody>
                  <a:tcPr>
                    <a:solidFill>
                      <a:srgbClr val="FFFF00"/>
                    </a:solidFill>
                  </a:tcPr>
                </a:tc>
                <a:tc>
                  <a:txBody>
                    <a:bodyPr/>
                    <a:lstStyle/>
                    <a:p>
                      <a:pPr algn="ctr"/>
                      <a:r>
                        <a:rPr lang="en-US" dirty="0"/>
                        <a:t>60</a:t>
                      </a:r>
                    </a:p>
                  </a:txBody>
                  <a:tcPr/>
                </a:tc>
                <a:tc>
                  <a:txBody>
                    <a:bodyPr/>
                    <a:lstStyle/>
                    <a:p>
                      <a:pPr algn="ctr"/>
                      <a:r>
                        <a:rPr lang="en-US" dirty="0"/>
                        <a:t>10</a:t>
                      </a:r>
                    </a:p>
                  </a:txBody>
                  <a:tcPr>
                    <a:solidFill>
                      <a:srgbClr val="FFFF00"/>
                    </a:solidFill>
                  </a:tcPr>
                </a:tc>
                <a:tc>
                  <a:txBody>
                    <a:bodyPr/>
                    <a:lstStyle/>
                    <a:p>
                      <a:pPr algn="ctr"/>
                      <a:r>
                        <a:rPr lang="en-US" dirty="0"/>
                        <a:t>10</a:t>
                      </a:r>
                    </a:p>
                  </a:txBody>
                  <a:tcPr>
                    <a:solidFill>
                      <a:srgbClr val="FFFF00"/>
                    </a:solidFill>
                  </a:tcPr>
                </a:tc>
                <a:extLst>
                  <a:ext uri="{0D108BD9-81ED-4DB2-BD59-A6C34878D82A}">
                    <a16:rowId xmlns:a16="http://schemas.microsoft.com/office/drawing/2014/main" val="10006"/>
                  </a:ext>
                </a:extLst>
              </a:tr>
              <a:tr h="370840">
                <a:tc>
                  <a:txBody>
                    <a:bodyPr/>
                    <a:lstStyle/>
                    <a:p>
                      <a:pPr algn="ctr"/>
                      <a:r>
                        <a:rPr lang="en-US" dirty="0"/>
                        <a:t>7</a:t>
                      </a:r>
                    </a:p>
                  </a:txBody>
                  <a:tcPr/>
                </a:tc>
                <a:tc>
                  <a:txBody>
                    <a:bodyPr/>
                    <a:lstStyle/>
                    <a:p>
                      <a:pPr algn="ctr"/>
                      <a:r>
                        <a:rPr lang="en-US" dirty="0"/>
                        <a:t>10</a:t>
                      </a:r>
                    </a:p>
                  </a:txBody>
                  <a:tcPr>
                    <a:solidFill>
                      <a:srgbClr val="FFFF00"/>
                    </a:solidFill>
                  </a:tcPr>
                </a:tc>
                <a:tc>
                  <a:txBody>
                    <a:bodyPr/>
                    <a:lstStyle/>
                    <a:p>
                      <a:pPr algn="ctr"/>
                      <a:r>
                        <a:rPr lang="en-US" dirty="0"/>
                        <a:t>70</a:t>
                      </a:r>
                    </a:p>
                  </a:txBody>
                  <a:tcPr/>
                </a:tc>
                <a:tc>
                  <a:txBody>
                    <a:bodyPr/>
                    <a:lstStyle/>
                    <a:p>
                      <a:pPr algn="ctr"/>
                      <a:r>
                        <a:rPr lang="en-US" dirty="0"/>
                        <a:t>10</a:t>
                      </a:r>
                    </a:p>
                  </a:txBody>
                  <a:tcPr>
                    <a:solidFill>
                      <a:srgbClr val="FFFF00"/>
                    </a:solidFill>
                  </a:tcPr>
                </a:tc>
                <a:tc>
                  <a:txBody>
                    <a:bodyPr/>
                    <a:lstStyle/>
                    <a:p>
                      <a:pPr algn="ctr"/>
                      <a:r>
                        <a:rPr lang="en-US" dirty="0"/>
                        <a:t>10</a:t>
                      </a:r>
                    </a:p>
                  </a:txBody>
                  <a:tcPr>
                    <a:solidFill>
                      <a:srgbClr val="FFFF00"/>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08266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28600"/>
            <a:ext cx="7772400" cy="5791200"/>
          </a:xfrm>
        </p:spPr>
        <p:txBody>
          <a:bodyPr/>
          <a:lstStyle/>
          <a:p>
            <a:pPr lvl="2"/>
            <a:endParaRPr lang="en-US" dirty="0"/>
          </a:p>
          <a:p>
            <a:pPr lvl="2"/>
            <a:r>
              <a:rPr lang="en-US" dirty="0"/>
              <a:t>For a perfectly competitive firm, </a:t>
            </a:r>
            <a:r>
              <a:rPr lang="en-US" b="1" dirty="0"/>
              <a:t>P = D = MR = AR</a:t>
            </a:r>
            <a:endParaRPr lang="en-US" dirty="0"/>
          </a:p>
        </p:txBody>
      </p:sp>
      <p:pic>
        <p:nvPicPr>
          <p:cNvPr id="1026" name="Picture 2" descr="E:\TMS Files 2014 - 2015\Economics- Images\Paper 3\Perfect Competition- T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1143000"/>
            <a:ext cx="2877082" cy="256537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TMS Files 2014 - 2015\Economics- Images\Paper 3\Perfect Competition- MR &amp; A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3858491"/>
            <a:ext cx="7366878" cy="2793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86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924800" cy="792162"/>
          </a:xfrm>
        </p:spPr>
        <p:txBody>
          <a:bodyPr>
            <a:normAutofit/>
          </a:bodyPr>
          <a:lstStyle/>
          <a:p>
            <a:pPr algn="ctr"/>
            <a:r>
              <a:rPr lang="en-US" u="sng" dirty="0"/>
              <a:t>Revenues for Imperfect Competition</a:t>
            </a:r>
          </a:p>
        </p:txBody>
      </p:sp>
      <p:sp>
        <p:nvSpPr>
          <p:cNvPr id="3" name="Content Placeholder 2"/>
          <p:cNvSpPr>
            <a:spLocks noGrp="1"/>
          </p:cNvSpPr>
          <p:nvPr>
            <p:ph sz="quarter" idx="1"/>
          </p:nvPr>
        </p:nvSpPr>
        <p:spPr>
          <a:xfrm>
            <a:off x="914400" y="762000"/>
            <a:ext cx="7772400" cy="4572000"/>
          </a:xfrm>
        </p:spPr>
        <p:txBody>
          <a:bodyPr/>
          <a:lstStyle/>
          <a:p>
            <a:pPr lvl="2"/>
            <a:endParaRPr lang="en-US" dirty="0"/>
          </a:p>
          <a:p>
            <a:pPr lvl="2"/>
            <a:r>
              <a:rPr lang="en-US" dirty="0"/>
              <a:t>Imperfectly competitive firms have some degree of control over price, and the price varies with output. Such market structures include,</a:t>
            </a:r>
          </a:p>
          <a:p>
            <a:pPr lvl="4"/>
            <a:r>
              <a:rPr lang="en-US" dirty="0"/>
              <a:t>Monopolistic competition, Oligopoly, and Monopoly</a:t>
            </a:r>
          </a:p>
        </p:txBody>
      </p:sp>
      <p:graphicFrame>
        <p:nvGraphicFramePr>
          <p:cNvPr id="4" name="Table 3"/>
          <p:cNvGraphicFramePr>
            <a:graphicFrameLocks noGrp="1"/>
          </p:cNvGraphicFramePr>
          <p:nvPr>
            <p:extLst>
              <p:ext uri="{D42A27DB-BD31-4B8C-83A1-F6EECF244321}">
                <p14:modId xmlns:p14="http://schemas.microsoft.com/office/powerpoint/2010/main" val="1691410157"/>
              </p:ext>
            </p:extLst>
          </p:nvPr>
        </p:nvGraphicFramePr>
        <p:xfrm>
          <a:off x="990600" y="2286000"/>
          <a:ext cx="7924800" cy="4348480"/>
        </p:xfrm>
        <a:graphic>
          <a:graphicData uri="http://schemas.openxmlformats.org/drawingml/2006/table">
            <a:tbl>
              <a:tblPr firstRow="1" bandRow="1">
                <a:tableStyleId>{5940675A-B579-460E-94D1-54222C63F5DA}</a:tableStyleId>
              </a:tblPr>
              <a:tblGrid>
                <a:gridCol w="1295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370840">
                <a:tc>
                  <a:txBody>
                    <a:bodyPr/>
                    <a:lstStyle/>
                    <a:p>
                      <a:pPr algn="ctr"/>
                      <a:r>
                        <a:rPr lang="en-US" b="1" dirty="0"/>
                        <a:t>Output</a:t>
                      </a:r>
                      <a:r>
                        <a:rPr lang="en-US" b="1" baseline="0" dirty="0"/>
                        <a:t> (Q)</a:t>
                      </a:r>
                      <a:endParaRPr lang="en-US" b="1" dirty="0"/>
                    </a:p>
                  </a:txBody>
                  <a:tcPr/>
                </a:tc>
                <a:tc>
                  <a:txBody>
                    <a:bodyPr/>
                    <a:lstStyle/>
                    <a:p>
                      <a:pPr algn="ctr"/>
                      <a:r>
                        <a:rPr lang="en-US" b="1" dirty="0"/>
                        <a:t>Price (P)</a:t>
                      </a:r>
                    </a:p>
                  </a:txBody>
                  <a:tcPr/>
                </a:tc>
                <a:tc>
                  <a:txBody>
                    <a:bodyPr/>
                    <a:lstStyle/>
                    <a:p>
                      <a:pPr algn="ctr"/>
                      <a:r>
                        <a:rPr lang="en-US" b="1" dirty="0"/>
                        <a:t>Total Revenue </a:t>
                      </a:r>
                    </a:p>
                    <a:p>
                      <a:pPr algn="ctr"/>
                      <a:r>
                        <a:rPr lang="en-US" b="0" dirty="0"/>
                        <a:t>TR = P × Q</a:t>
                      </a:r>
                    </a:p>
                  </a:txBody>
                  <a:tcPr/>
                </a:tc>
                <a:tc>
                  <a:txBody>
                    <a:bodyPr/>
                    <a:lstStyle/>
                    <a:p>
                      <a:pPr algn="ctr"/>
                      <a:r>
                        <a:rPr lang="en-US" b="1" dirty="0"/>
                        <a:t>Marginal Revenue</a:t>
                      </a:r>
                    </a:p>
                    <a:p>
                      <a:pPr marL="0" marR="0" lvl="4" indent="0" algn="ctr" defTabSz="914400" rtl="0" eaLnBrk="1" fontAlgn="auto" latinLnBrk="0" hangingPunct="1">
                        <a:lnSpc>
                          <a:spcPct val="100000"/>
                        </a:lnSpc>
                        <a:spcBef>
                          <a:spcPts val="0"/>
                        </a:spcBef>
                        <a:spcAft>
                          <a:spcPts val="0"/>
                        </a:spcAft>
                        <a:buClrTx/>
                        <a:buSzTx/>
                        <a:buFontTx/>
                        <a:buNone/>
                        <a:tabLst/>
                        <a:defRPr/>
                      </a:pPr>
                      <a:r>
                        <a:rPr lang="en-US" b="0" dirty="0"/>
                        <a:t>MR = ∆TR ÷ ∆Q</a:t>
                      </a:r>
                    </a:p>
                  </a:txBody>
                  <a:tcPr/>
                </a:tc>
                <a:tc>
                  <a:txBody>
                    <a:bodyPr/>
                    <a:lstStyle/>
                    <a:p>
                      <a:pPr algn="ctr"/>
                      <a:r>
                        <a:rPr lang="en-US" b="1" dirty="0"/>
                        <a:t>Average Revenue</a:t>
                      </a:r>
                    </a:p>
                    <a:p>
                      <a:pPr marL="0" marR="0" lvl="4" indent="0" algn="ctr" defTabSz="914400" rtl="0" eaLnBrk="1" fontAlgn="auto" latinLnBrk="0" hangingPunct="1">
                        <a:lnSpc>
                          <a:spcPct val="100000"/>
                        </a:lnSpc>
                        <a:spcBef>
                          <a:spcPts val="0"/>
                        </a:spcBef>
                        <a:spcAft>
                          <a:spcPts val="0"/>
                        </a:spcAft>
                        <a:buClrTx/>
                        <a:buSzTx/>
                        <a:buFontTx/>
                        <a:buNone/>
                        <a:tabLst/>
                        <a:defRPr/>
                      </a:pPr>
                      <a:r>
                        <a:rPr lang="en-US" b="0" dirty="0"/>
                        <a:t>AR = TR ÷ Q</a:t>
                      </a:r>
                    </a:p>
                  </a:txBody>
                  <a:tcPr/>
                </a:tc>
                <a:extLst>
                  <a:ext uri="{0D108BD9-81ED-4DB2-BD59-A6C34878D82A}">
                    <a16:rowId xmlns:a16="http://schemas.microsoft.com/office/drawing/2014/main" val="10000"/>
                  </a:ext>
                </a:extLst>
              </a:tr>
              <a:tr h="370840">
                <a:tc>
                  <a:txBody>
                    <a:bodyPr/>
                    <a:lstStyle/>
                    <a:p>
                      <a:pPr algn="ctr"/>
                      <a:r>
                        <a:rPr lang="en-US" dirty="0"/>
                        <a:t>1</a:t>
                      </a:r>
                    </a:p>
                  </a:txBody>
                  <a:tcPr/>
                </a:tc>
                <a:tc>
                  <a:txBody>
                    <a:bodyPr/>
                    <a:lstStyle/>
                    <a:p>
                      <a:pPr algn="ctr"/>
                      <a:r>
                        <a:rPr lang="en-US" dirty="0"/>
                        <a:t>12</a:t>
                      </a:r>
                    </a:p>
                  </a:txBody>
                  <a:tcPr/>
                </a:tc>
                <a:tc>
                  <a:txBody>
                    <a:bodyPr/>
                    <a:lstStyle/>
                    <a:p>
                      <a:pPr algn="ctr"/>
                      <a:r>
                        <a:rPr lang="en-US" dirty="0"/>
                        <a:t>12</a:t>
                      </a:r>
                    </a:p>
                  </a:txBody>
                  <a:tcPr/>
                </a:tc>
                <a:tc>
                  <a:txBody>
                    <a:bodyPr/>
                    <a:lstStyle/>
                    <a:p>
                      <a:pPr algn="ctr"/>
                      <a:r>
                        <a:rPr lang="en-US" dirty="0"/>
                        <a:t>12</a:t>
                      </a:r>
                    </a:p>
                  </a:txBody>
                  <a:tcPr/>
                </a:tc>
                <a:tc>
                  <a:txBody>
                    <a:bodyPr/>
                    <a:lstStyle/>
                    <a:p>
                      <a:pPr algn="ctr"/>
                      <a:r>
                        <a:rPr lang="en-US" dirty="0"/>
                        <a:t>12</a:t>
                      </a:r>
                    </a:p>
                  </a:txBody>
                  <a:tcPr/>
                </a:tc>
                <a:extLst>
                  <a:ext uri="{0D108BD9-81ED-4DB2-BD59-A6C34878D82A}">
                    <a16:rowId xmlns:a16="http://schemas.microsoft.com/office/drawing/2014/main" val="10001"/>
                  </a:ext>
                </a:extLst>
              </a:tr>
              <a:tr h="370840">
                <a:tc>
                  <a:txBody>
                    <a:bodyPr/>
                    <a:lstStyle/>
                    <a:p>
                      <a:pPr algn="ctr"/>
                      <a:r>
                        <a:rPr lang="en-US" dirty="0"/>
                        <a:t>2</a:t>
                      </a:r>
                    </a:p>
                  </a:txBody>
                  <a:tcPr/>
                </a:tc>
                <a:tc>
                  <a:txBody>
                    <a:bodyPr/>
                    <a:lstStyle/>
                    <a:p>
                      <a:pPr algn="ctr"/>
                      <a:r>
                        <a:rPr lang="en-US" dirty="0"/>
                        <a:t>11</a:t>
                      </a:r>
                    </a:p>
                  </a:txBody>
                  <a:tcPr/>
                </a:tc>
                <a:tc>
                  <a:txBody>
                    <a:bodyPr/>
                    <a:lstStyle/>
                    <a:p>
                      <a:pPr algn="ctr"/>
                      <a:r>
                        <a:rPr lang="en-US" dirty="0"/>
                        <a:t>22</a:t>
                      </a:r>
                    </a:p>
                  </a:txBody>
                  <a:tcPr/>
                </a:tc>
                <a:tc>
                  <a:txBody>
                    <a:bodyPr/>
                    <a:lstStyle/>
                    <a:p>
                      <a:pPr algn="ctr"/>
                      <a:r>
                        <a:rPr lang="en-US" dirty="0"/>
                        <a:t>10</a:t>
                      </a:r>
                    </a:p>
                  </a:txBody>
                  <a:tcPr/>
                </a:tc>
                <a:tc>
                  <a:txBody>
                    <a:bodyPr/>
                    <a:lstStyle/>
                    <a:p>
                      <a:pPr algn="ctr"/>
                      <a:r>
                        <a:rPr lang="en-US" dirty="0"/>
                        <a:t>11</a:t>
                      </a:r>
                    </a:p>
                  </a:txBody>
                  <a:tcPr/>
                </a:tc>
                <a:extLst>
                  <a:ext uri="{0D108BD9-81ED-4DB2-BD59-A6C34878D82A}">
                    <a16:rowId xmlns:a16="http://schemas.microsoft.com/office/drawing/2014/main" val="10002"/>
                  </a:ext>
                </a:extLst>
              </a:tr>
              <a:tr h="370840">
                <a:tc>
                  <a:txBody>
                    <a:bodyPr/>
                    <a:lstStyle/>
                    <a:p>
                      <a:pPr algn="ctr"/>
                      <a:r>
                        <a:rPr lang="en-US" dirty="0"/>
                        <a:t>3</a:t>
                      </a:r>
                    </a:p>
                  </a:txBody>
                  <a:tcPr/>
                </a:tc>
                <a:tc>
                  <a:txBody>
                    <a:bodyPr/>
                    <a:lstStyle/>
                    <a:p>
                      <a:pPr algn="ctr"/>
                      <a:r>
                        <a:rPr lang="en-US" dirty="0"/>
                        <a:t>10</a:t>
                      </a:r>
                    </a:p>
                  </a:txBody>
                  <a:tcPr/>
                </a:tc>
                <a:tc>
                  <a:txBody>
                    <a:bodyPr/>
                    <a:lstStyle/>
                    <a:p>
                      <a:pPr algn="ctr"/>
                      <a:r>
                        <a:rPr lang="en-US" dirty="0"/>
                        <a:t>30</a:t>
                      </a:r>
                    </a:p>
                  </a:txBody>
                  <a:tcPr/>
                </a:tc>
                <a:tc>
                  <a:txBody>
                    <a:bodyPr/>
                    <a:lstStyle/>
                    <a:p>
                      <a:pPr algn="ctr"/>
                      <a:r>
                        <a:rPr lang="en-US" dirty="0"/>
                        <a:t>8</a:t>
                      </a:r>
                    </a:p>
                  </a:txBody>
                  <a:tcPr/>
                </a:tc>
                <a:tc>
                  <a:txBody>
                    <a:bodyPr/>
                    <a:lstStyle/>
                    <a:p>
                      <a:pPr algn="ctr"/>
                      <a:r>
                        <a:rPr lang="en-US" dirty="0"/>
                        <a:t>10</a:t>
                      </a:r>
                    </a:p>
                  </a:txBody>
                  <a:tcPr/>
                </a:tc>
                <a:extLst>
                  <a:ext uri="{0D108BD9-81ED-4DB2-BD59-A6C34878D82A}">
                    <a16:rowId xmlns:a16="http://schemas.microsoft.com/office/drawing/2014/main" val="10003"/>
                  </a:ext>
                </a:extLst>
              </a:tr>
              <a:tr h="370840">
                <a:tc>
                  <a:txBody>
                    <a:bodyPr/>
                    <a:lstStyle/>
                    <a:p>
                      <a:pPr algn="ctr"/>
                      <a:r>
                        <a:rPr lang="en-US" dirty="0"/>
                        <a:t>4</a:t>
                      </a:r>
                    </a:p>
                  </a:txBody>
                  <a:tcPr/>
                </a:tc>
                <a:tc>
                  <a:txBody>
                    <a:bodyPr/>
                    <a:lstStyle/>
                    <a:p>
                      <a:pPr algn="ctr"/>
                      <a:r>
                        <a:rPr lang="en-US" dirty="0"/>
                        <a:t>9</a:t>
                      </a:r>
                    </a:p>
                  </a:txBody>
                  <a:tcPr/>
                </a:tc>
                <a:tc>
                  <a:txBody>
                    <a:bodyPr/>
                    <a:lstStyle/>
                    <a:p>
                      <a:pPr algn="ctr"/>
                      <a:r>
                        <a:rPr lang="en-US" dirty="0"/>
                        <a:t>36</a:t>
                      </a:r>
                    </a:p>
                  </a:txBody>
                  <a:tcPr/>
                </a:tc>
                <a:tc>
                  <a:txBody>
                    <a:bodyPr/>
                    <a:lstStyle/>
                    <a:p>
                      <a:pPr algn="ctr"/>
                      <a:r>
                        <a:rPr lang="en-US" dirty="0"/>
                        <a:t>6</a:t>
                      </a:r>
                    </a:p>
                  </a:txBody>
                  <a:tcPr/>
                </a:tc>
                <a:tc>
                  <a:txBody>
                    <a:bodyPr/>
                    <a:lstStyle/>
                    <a:p>
                      <a:pPr algn="ctr"/>
                      <a:r>
                        <a:rPr lang="en-US" dirty="0"/>
                        <a:t>9</a:t>
                      </a:r>
                    </a:p>
                  </a:txBody>
                  <a:tcPr/>
                </a:tc>
                <a:extLst>
                  <a:ext uri="{0D108BD9-81ED-4DB2-BD59-A6C34878D82A}">
                    <a16:rowId xmlns:a16="http://schemas.microsoft.com/office/drawing/2014/main" val="10004"/>
                  </a:ext>
                </a:extLst>
              </a:tr>
              <a:tr h="370840">
                <a:tc>
                  <a:txBody>
                    <a:bodyPr/>
                    <a:lstStyle/>
                    <a:p>
                      <a:pPr algn="ctr"/>
                      <a:r>
                        <a:rPr lang="en-US" dirty="0"/>
                        <a:t>5</a:t>
                      </a:r>
                    </a:p>
                  </a:txBody>
                  <a:tcPr/>
                </a:tc>
                <a:tc>
                  <a:txBody>
                    <a:bodyPr/>
                    <a:lstStyle/>
                    <a:p>
                      <a:pPr algn="ctr"/>
                      <a:r>
                        <a:rPr lang="en-US" dirty="0"/>
                        <a:t>8</a:t>
                      </a:r>
                    </a:p>
                  </a:txBody>
                  <a:tcPr/>
                </a:tc>
                <a:tc>
                  <a:txBody>
                    <a:bodyPr/>
                    <a:lstStyle/>
                    <a:p>
                      <a:pPr algn="ctr"/>
                      <a:r>
                        <a:rPr lang="en-US" dirty="0"/>
                        <a:t>40</a:t>
                      </a:r>
                    </a:p>
                  </a:txBody>
                  <a:tcPr/>
                </a:tc>
                <a:tc>
                  <a:txBody>
                    <a:bodyPr/>
                    <a:lstStyle/>
                    <a:p>
                      <a:pPr algn="ctr"/>
                      <a:r>
                        <a:rPr lang="en-US" dirty="0"/>
                        <a:t>4</a:t>
                      </a:r>
                    </a:p>
                  </a:txBody>
                  <a:tcPr/>
                </a:tc>
                <a:tc>
                  <a:txBody>
                    <a:bodyPr/>
                    <a:lstStyle/>
                    <a:p>
                      <a:pPr algn="ctr"/>
                      <a:r>
                        <a:rPr lang="en-US" dirty="0"/>
                        <a:t>8</a:t>
                      </a:r>
                    </a:p>
                  </a:txBody>
                  <a:tcPr/>
                </a:tc>
                <a:extLst>
                  <a:ext uri="{0D108BD9-81ED-4DB2-BD59-A6C34878D82A}">
                    <a16:rowId xmlns:a16="http://schemas.microsoft.com/office/drawing/2014/main" val="10005"/>
                  </a:ext>
                </a:extLst>
              </a:tr>
              <a:tr h="370840">
                <a:tc>
                  <a:txBody>
                    <a:bodyPr/>
                    <a:lstStyle/>
                    <a:p>
                      <a:pPr algn="ctr"/>
                      <a:r>
                        <a:rPr lang="en-US" dirty="0"/>
                        <a:t>6</a:t>
                      </a:r>
                    </a:p>
                  </a:txBody>
                  <a:tcPr/>
                </a:tc>
                <a:tc>
                  <a:txBody>
                    <a:bodyPr/>
                    <a:lstStyle/>
                    <a:p>
                      <a:pPr algn="ctr"/>
                      <a:r>
                        <a:rPr lang="en-US" dirty="0"/>
                        <a:t>7</a:t>
                      </a:r>
                    </a:p>
                  </a:txBody>
                  <a:tcPr/>
                </a:tc>
                <a:tc>
                  <a:txBody>
                    <a:bodyPr/>
                    <a:lstStyle/>
                    <a:p>
                      <a:pPr algn="ctr"/>
                      <a:r>
                        <a:rPr lang="en-US" dirty="0"/>
                        <a:t>42</a:t>
                      </a:r>
                    </a:p>
                  </a:txBody>
                  <a:tcPr/>
                </a:tc>
                <a:tc>
                  <a:txBody>
                    <a:bodyPr/>
                    <a:lstStyle/>
                    <a:p>
                      <a:pPr algn="ctr"/>
                      <a:r>
                        <a:rPr lang="en-US" dirty="0"/>
                        <a:t>2</a:t>
                      </a:r>
                    </a:p>
                  </a:txBody>
                  <a:tcPr/>
                </a:tc>
                <a:tc>
                  <a:txBody>
                    <a:bodyPr/>
                    <a:lstStyle/>
                    <a:p>
                      <a:pPr algn="ctr"/>
                      <a:r>
                        <a:rPr lang="en-US" dirty="0"/>
                        <a:t>7</a:t>
                      </a:r>
                    </a:p>
                  </a:txBody>
                  <a:tcPr/>
                </a:tc>
                <a:extLst>
                  <a:ext uri="{0D108BD9-81ED-4DB2-BD59-A6C34878D82A}">
                    <a16:rowId xmlns:a16="http://schemas.microsoft.com/office/drawing/2014/main" val="10006"/>
                  </a:ext>
                </a:extLst>
              </a:tr>
              <a:tr h="370840">
                <a:tc>
                  <a:txBody>
                    <a:bodyPr/>
                    <a:lstStyle/>
                    <a:p>
                      <a:pPr algn="ctr"/>
                      <a:r>
                        <a:rPr lang="en-US" dirty="0"/>
                        <a:t>7</a:t>
                      </a:r>
                    </a:p>
                  </a:txBody>
                  <a:tcPr/>
                </a:tc>
                <a:tc>
                  <a:txBody>
                    <a:bodyPr/>
                    <a:lstStyle/>
                    <a:p>
                      <a:pPr algn="ctr"/>
                      <a:r>
                        <a:rPr lang="en-US" dirty="0"/>
                        <a:t>6</a:t>
                      </a:r>
                    </a:p>
                  </a:txBody>
                  <a:tcPr/>
                </a:tc>
                <a:tc>
                  <a:txBody>
                    <a:bodyPr/>
                    <a:lstStyle/>
                    <a:p>
                      <a:pPr algn="ctr"/>
                      <a:r>
                        <a:rPr lang="en-US" dirty="0"/>
                        <a:t>42</a:t>
                      </a:r>
                    </a:p>
                  </a:txBody>
                  <a:tcPr/>
                </a:tc>
                <a:tc>
                  <a:txBody>
                    <a:bodyPr/>
                    <a:lstStyle/>
                    <a:p>
                      <a:pPr algn="ctr"/>
                      <a:r>
                        <a:rPr lang="en-US" dirty="0"/>
                        <a:t>0</a:t>
                      </a:r>
                    </a:p>
                  </a:txBody>
                  <a:tcPr/>
                </a:tc>
                <a:tc>
                  <a:txBody>
                    <a:bodyPr/>
                    <a:lstStyle/>
                    <a:p>
                      <a:pPr algn="ctr"/>
                      <a:r>
                        <a:rPr lang="en-US" dirty="0"/>
                        <a:t>6</a:t>
                      </a:r>
                    </a:p>
                  </a:txBody>
                  <a:tcPr/>
                </a:tc>
                <a:extLst>
                  <a:ext uri="{0D108BD9-81ED-4DB2-BD59-A6C34878D82A}">
                    <a16:rowId xmlns:a16="http://schemas.microsoft.com/office/drawing/2014/main" val="10007"/>
                  </a:ext>
                </a:extLst>
              </a:tr>
              <a:tr h="370840">
                <a:tc>
                  <a:txBody>
                    <a:bodyPr/>
                    <a:lstStyle/>
                    <a:p>
                      <a:pPr algn="ctr"/>
                      <a:r>
                        <a:rPr lang="en-US" dirty="0"/>
                        <a:t>8</a:t>
                      </a:r>
                    </a:p>
                  </a:txBody>
                  <a:tcPr/>
                </a:tc>
                <a:tc>
                  <a:txBody>
                    <a:bodyPr/>
                    <a:lstStyle/>
                    <a:p>
                      <a:pPr algn="ctr"/>
                      <a:r>
                        <a:rPr lang="en-US" dirty="0"/>
                        <a:t>5</a:t>
                      </a:r>
                    </a:p>
                  </a:txBody>
                  <a:tcPr/>
                </a:tc>
                <a:tc>
                  <a:txBody>
                    <a:bodyPr/>
                    <a:lstStyle/>
                    <a:p>
                      <a:pPr algn="ctr"/>
                      <a:r>
                        <a:rPr lang="en-US" dirty="0"/>
                        <a:t>40</a:t>
                      </a:r>
                    </a:p>
                  </a:txBody>
                  <a:tcPr/>
                </a:tc>
                <a:tc>
                  <a:txBody>
                    <a:bodyPr/>
                    <a:lstStyle/>
                    <a:p>
                      <a:pPr algn="ctr"/>
                      <a:r>
                        <a:rPr lang="en-US" dirty="0"/>
                        <a:t>− 2</a:t>
                      </a:r>
                    </a:p>
                  </a:txBody>
                  <a:tcPr/>
                </a:tc>
                <a:tc>
                  <a:txBody>
                    <a:bodyPr/>
                    <a:lstStyle/>
                    <a:p>
                      <a:pPr algn="ctr"/>
                      <a:r>
                        <a:rPr lang="en-US" dirty="0"/>
                        <a:t>5</a:t>
                      </a:r>
                    </a:p>
                  </a:txBody>
                  <a:tcPr/>
                </a:tc>
                <a:extLst>
                  <a:ext uri="{0D108BD9-81ED-4DB2-BD59-A6C34878D82A}">
                    <a16:rowId xmlns:a16="http://schemas.microsoft.com/office/drawing/2014/main" val="10008"/>
                  </a:ext>
                </a:extLst>
              </a:tr>
              <a:tr h="370840">
                <a:tc>
                  <a:txBody>
                    <a:bodyPr/>
                    <a:lstStyle/>
                    <a:p>
                      <a:pPr algn="ctr"/>
                      <a:r>
                        <a:rPr lang="en-US" dirty="0"/>
                        <a:t>9</a:t>
                      </a:r>
                    </a:p>
                  </a:txBody>
                  <a:tcPr/>
                </a:tc>
                <a:tc>
                  <a:txBody>
                    <a:bodyPr/>
                    <a:lstStyle/>
                    <a:p>
                      <a:pPr algn="ctr"/>
                      <a:r>
                        <a:rPr lang="en-US" dirty="0"/>
                        <a:t>4</a:t>
                      </a:r>
                    </a:p>
                  </a:txBody>
                  <a:tcPr/>
                </a:tc>
                <a:tc>
                  <a:txBody>
                    <a:bodyPr/>
                    <a:lstStyle/>
                    <a:p>
                      <a:pPr algn="ctr"/>
                      <a:r>
                        <a:rPr lang="en-US" dirty="0"/>
                        <a:t>36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a:t>
                      </a:r>
                      <a:r>
                        <a:rPr lang="en-US" baseline="0" dirty="0"/>
                        <a:t> 4</a:t>
                      </a:r>
                      <a:endParaRPr lang="en-US" dirty="0"/>
                    </a:p>
                  </a:txBody>
                  <a:tcPr/>
                </a:tc>
                <a:tc>
                  <a:txBody>
                    <a:bodyPr/>
                    <a:lstStyle/>
                    <a:p>
                      <a:pPr algn="ctr"/>
                      <a:r>
                        <a:rPr lang="en-US" dirty="0"/>
                        <a:t>4</a:t>
                      </a:r>
                    </a:p>
                  </a:txBody>
                  <a:tcPr/>
                </a:tc>
                <a:extLst>
                  <a:ext uri="{0D108BD9-81ED-4DB2-BD59-A6C34878D82A}">
                    <a16:rowId xmlns:a16="http://schemas.microsoft.com/office/drawing/2014/main" val="10009"/>
                  </a:ext>
                </a:extLst>
              </a:tr>
              <a:tr h="370840">
                <a:tc>
                  <a:txBody>
                    <a:bodyPr/>
                    <a:lstStyle/>
                    <a:p>
                      <a:pPr algn="ctr"/>
                      <a:r>
                        <a:rPr lang="en-US" dirty="0"/>
                        <a:t>10</a:t>
                      </a:r>
                    </a:p>
                  </a:txBody>
                  <a:tcPr/>
                </a:tc>
                <a:tc>
                  <a:txBody>
                    <a:bodyPr/>
                    <a:lstStyle/>
                    <a:p>
                      <a:pPr algn="ctr"/>
                      <a:r>
                        <a:rPr lang="en-US" dirty="0"/>
                        <a:t>3</a:t>
                      </a:r>
                    </a:p>
                  </a:txBody>
                  <a:tcPr/>
                </a:tc>
                <a:tc>
                  <a:txBody>
                    <a:bodyPr/>
                    <a:lstStyle/>
                    <a:p>
                      <a:pPr algn="ctr"/>
                      <a:r>
                        <a:rPr lang="en-US" dirty="0"/>
                        <a:t>30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a:t>
                      </a:r>
                      <a:r>
                        <a:rPr lang="en-US" baseline="0" dirty="0"/>
                        <a:t> 6</a:t>
                      </a:r>
                      <a:endParaRPr lang="en-US" dirty="0"/>
                    </a:p>
                  </a:txBody>
                  <a:tcPr/>
                </a:tc>
                <a:tc>
                  <a:txBody>
                    <a:bodyPr/>
                    <a:lstStyle/>
                    <a:p>
                      <a:pPr algn="ctr"/>
                      <a:r>
                        <a:rPr lang="en-US" dirty="0"/>
                        <a:t>3</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30104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pPr algn="ctr"/>
            <a:r>
              <a:rPr lang="en-US" u="sng" dirty="0"/>
              <a:t>Changes in ‘b’</a:t>
            </a:r>
          </a:p>
        </p:txBody>
      </p:sp>
      <p:sp>
        <p:nvSpPr>
          <p:cNvPr id="3" name="Content Placeholder 2"/>
          <p:cNvSpPr>
            <a:spLocks noGrp="1"/>
          </p:cNvSpPr>
          <p:nvPr>
            <p:ph sz="quarter" idx="1"/>
          </p:nvPr>
        </p:nvSpPr>
        <p:spPr>
          <a:xfrm>
            <a:off x="914400" y="762000"/>
            <a:ext cx="7772400" cy="5257800"/>
          </a:xfrm>
        </p:spPr>
        <p:txBody>
          <a:bodyPr/>
          <a:lstStyle/>
          <a:p>
            <a:pPr lvl="2"/>
            <a:endParaRPr lang="en-US" dirty="0"/>
          </a:p>
          <a:p>
            <a:pPr lvl="2"/>
            <a:r>
              <a:rPr lang="en-US" dirty="0"/>
              <a:t>Changes to the price coefficient </a:t>
            </a:r>
            <a:r>
              <a:rPr lang="en-US" b="1" dirty="0"/>
              <a:t>b </a:t>
            </a:r>
            <a:r>
              <a:rPr lang="en-US" dirty="0"/>
              <a:t>will change the steepness of the demand curve</a:t>
            </a:r>
          </a:p>
          <a:p>
            <a:pPr lvl="2"/>
            <a:endParaRPr lang="en-US" dirty="0"/>
          </a:p>
          <a:p>
            <a:pPr lvl="4"/>
            <a:r>
              <a:rPr lang="en-US" dirty="0"/>
              <a:t>This changes the price elasticity of the demand curve</a:t>
            </a:r>
          </a:p>
          <a:p>
            <a:pPr lvl="4"/>
            <a:endParaRPr lang="en-US" dirty="0"/>
          </a:p>
          <a:p>
            <a:pPr lvl="2"/>
            <a:r>
              <a:rPr lang="en-US" b="1" dirty="0"/>
              <a:t>Example; </a:t>
            </a:r>
            <a:r>
              <a:rPr lang="en-US" dirty="0"/>
              <a:t>Suppose the demand function changes to </a:t>
            </a:r>
            <a:r>
              <a:rPr lang="en-US" b="1" dirty="0"/>
              <a:t>Q</a:t>
            </a:r>
            <a:r>
              <a:rPr lang="en-US" b="1" baseline="-25000" dirty="0"/>
              <a:t>D</a:t>
            </a:r>
            <a:r>
              <a:rPr lang="en-US" b="1" dirty="0"/>
              <a:t> = 600 – 30P </a:t>
            </a:r>
          </a:p>
          <a:p>
            <a:pPr lvl="4"/>
            <a:endParaRPr lang="en-US" dirty="0"/>
          </a:p>
        </p:txBody>
      </p:sp>
      <p:graphicFrame>
        <p:nvGraphicFramePr>
          <p:cNvPr id="6" name="Table 5"/>
          <p:cNvGraphicFramePr>
            <a:graphicFrameLocks noGrp="1"/>
          </p:cNvGraphicFramePr>
          <p:nvPr/>
        </p:nvGraphicFramePr>
        <p:xfrm>
          <a:off x="1752600" y="3505200"/>
          <a:ext cx="6324599" cy="2966720"/>
        </p:xfrm>
        <a:graphic>
          <a:graphicData uri="http://schemas.openxmlformats.org/drawingml/2006/table">
            <a:tbl>
              <a:tblPr firstRow="1" bandRow="1">
                <a:tableStyleId>{5940675A-B579-460E-94D1-54222C63F5DA}</a:tableStyleId>
              </a:tblPr>
              <a:tblGrid>
                <a:gridCol w="2590799">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370840">
                <a:tc gridSpan="2">
                  <a:txBody>
                    <a:bodyPr/>
                    <a:lstStyle/>
                    <a:p>
                      <a:pPr algn="ctr"/>
                      <a:r>
                        <a:rPr lang="en-US" b="1" dirty="0"/>
                        <a:t>Linear</a:t>
                      </a:r>
                      <a:r>
                        <a:rPr lang="en-US" b="1" baseline="0" dirty="0"/>
                        <a:t> demand schedule: Cappuccinos</a:t>
                      </a:r>
                      <a:endParaRPr lang="en-US" b="1" dirty="0"/>
                    </a:p>
                  </a:txBody>
                  <a:tcPr>
                    <a:solidFill>
                      <a:schemeClr val="accent1">
                        <a:lumMod val="60000"/>
                        <a:lumOff val="40000"/>
                      </a:schemeClr>
                    </a:solidFill>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b="1" dirty="0"/>
                        <a:t>Price of</a:t>
                      </a:r>
                      <a:r>
                        <a:rPr lang="en-US" b="1" baseline="0" dirty="0"/>
                        <a:t> Cappuccinos (P)</a:t>
                      </a:r>
                      <a:endParaRPr lang="en-US" b="1" dirty="0"/>
                    </a:p>
                  </a:txBody>
                  <a:tcPr>
                    <a:solidFill>
                      <a:schemeClr val="accent1">
                        <a:lumMod val="40000"/>
                        <a:lumOff val="60000"/>
                      </a:schemeClr>
                    </a:solidFill>
                  </a:tcPr>
                </a:tc>
                <a:tc>
                  <a:txBody>
                    <a:bodyPr/>
                    <a:lstStyle/>
                    <a:p>
                      <a:pPr algn="ctr"/>
                      <a:r>
                        <a:rPr lang="en-US" b="1" dirty="0"/>
                        <a:t>Quantity demanded</a:t>
                      </a:r>
                      <a:r>
                        <a:rPr lang="en-US" b="1" baseline="0" dirty="0"/>
                        <a:t>  per day (</a:t>
                      </a:r>
                      <a:r>
                        <a:rPr lang="en-US" b="1" dirty="0"/>
                        <a:t>Q</a:t>
                      </a:r>
                      <a:r>
                        <a:rPr lang="en-US" b="1" baseline="-25000" dirty="0"/>
                        <a:t>D</a:t>
                      </a:r>
                      <a:r>
                        <a:rPr lang="en-US" b="1" baseline="0" dirty="0"/>
                        <a:t>)</a:t>
                      </a:r>
                      <a:endParaRPr lang="en-US" b="1" dirty="0"/>
                    </a:p>
                  </a:txBody>
                  <a:tcPr>
                    <a:solidFill>
                      <a:schemeClr val="accent1">
                        <a:lumMod val="40000"/>
                        <a:lumOff val="60000"/>
                      </a:schemeClr>
                    </a:solidFill>
                  </a:tcPr>
                </a:tc>
                <a:extLst>
                  <a:ext uri="{0D108BD9-81ED-4DB2-BD59-A6C34878D82A}">
                    <a16:rowId xmlns:a16="http://schemas.microsoft.com/office/drawing/2014/main" val="10001"/>
                  </a:ext>
                </a:extLst>
              </a:tr>
              <a:tr h="370840">
                <a:tc>
                  <a:txBody>
                    <a:bodyPr/>
                    <a:lstStyle/>
                    <a:p>
                      <a:pPr algn="ctr"/>
                      <a:r>
                        <a:rPr lang="en-US" dirty="0"/>
                        <a:t>10</a:t>
                      </a:r>
                    </a:p>
                  </a:txBody>
                  <a:tcPr/>
                </a:tc>
                <a:tc>
                  <a:txBody>
                    <a:bodyPr/>
                    <a:lstStyle/>
                    <a:p>
                      <a:pPr algn="ctr"/>
                      <a:r>
                        <a:rPr lang="en-US" dirty="0"/>
                        <a:t>300</a:t>
                      </a:r>
                    </a:p>
                  </a:txBody>
                  <a:tcPr/>
                </a:tc>
                <a:extLst>
                  <a:ext uri="{0D108BD9-81ED-4DB2-BD59-A6C34878D82A}">
                    <a16:rowId xmlns:a16="http://schemas.microsoft.com/office/drawing/2014/main" val="10002"/>
                  </a:ext>
                </a:extLst>
              </a:tr>
              <a:tr h="370840">
                <a:tc>
                  <a:txBody>
                    <a:bodyPr/>
                    <a:lstStyle/>
                    <a:p>
                      <a:pPr algn="ctr"/>
                      <a:r>
                        <a:rPr lang="en-US" dirty="0"/>
                        <a:t>8</a:t>
                      </a:r>
                    </a:p>
                  </a:txBody>
                  <a:tcPr/>
                </a:tc>
                <a:tc>
                  <a:txBody>
                    <a:bodyPr/>
                    <a:lstStyle/>
                    <a:p>
                      <a:pPr algn="ctr"/>
                      <a:r>
                        <a:rPr lang="en-US" dirty="0"/>
                        <a:t>360</a:t>
                      </a:r>
                    </a:p>
                  </a:txBody>
                  <a:tcPr/>
                </a:tc>
                <a:extLst>
                  <a:ext uri="{0D108BD9-81ED-4DB2-BD59-A6C34878D82A}">
                    <a16:rowId xmlns:a16="http://schemas.microsoft.com/office/drawing/2014/main" val="10003"/>
                  </a:ext>
                </a:extLst>
              </a:tr>
              <a:tr h="370840">
                <a:tc>
                  <a:txBody>
                    <a:bodyPr/>
                    <a:lstStyle/>
                    <a:p>
                      <a:pPr algn="ctr"/>
                      <a:r>
                        <a:rPr lang="en-US" dirty="0"/>
                        <a:t>6</a:t>
                      </a:r>
                    </a:p>
                  </a:txBody>
                  <a:tcPr/>
                </a:tc>
                <a:tc>
                  <a:txBody>
                    <a:bodyPr/>
                    <a:lstStyle/>
                    <a:p>
                      <a:pPr algn="ctr"/>
                      <a:r>
                        <a:rPr lang="en-US" dirty="0"/>
                        <a:t>420</a:t>
                      </a:r>
                    </a:p>
                  </a:txBody>
                  <a:tcPr/>
                </a:tc>
                <a:extLst>
                  <a:ext uri="{0D108BD9-81ED-4DB2-BD59-A6C34878D82A}">
                    <a16:rowId xmlns:a16="http://schemas.microsoft.com/office/drawing/2014/main" val="10004"/>
                  </a:ext>
                </a:extLst>
              </a:tr>
              <a:tr h="370840">
                <a:tc>
                  <a:txBody>
                    <a:bodyPr/>
                    <a:lstStyle/>
                    <a:p>
                      <a:pPr algn="ctr"/>
                      <a:r>
                        <a:rPr lang="en-US" dirty="0"/>
                        <a:t>4</a:t>
                      </a:r>
                    </a:p>
                  </a:txBody>
                  <a:tcPr/>
                </a:tc>
                <a:tc>
                  <a:txBody>
                    <a:bodyPr/>
                    <a:lstStyle/>
                    <a:p>
                      <a:pPr algn="ctr"/>
                      <a:r>
                        <a:rPr lang="en-US" dirty="0"/>
                        <a:t>480</a:t>
                      </a:r>
                    </a:p>
                  </a:txBody>
                  <a:tcPr/>
                </a:tc>
                <a:extLst>
                  <a:ext uri="{0D108BD9-81ED-4DB2-BD59-A6C34878D82A}">
                    <a16:rowId xmlns:a16="http://schemas.microsoft.com/office/drawing/2014/main" val="10005"/>
                  </a:ext>
                </a:extLst>
              </a:tr>
              <a:tr h="370840">
                <a:tc>
                  <a:txBody>
                    <a:bodyPr/>
                    <a:lstStyle/>
                    <a:p>
                      <a:pPr algn="ctr"/>
                      <a:r>
                        <a:rPr lang="en-US" dirty="0"/>
                        <a:t>2</a:t>
                      </a:r>
                    </a:p>
                  </a:txBody>
                  <a:tcPr/>
                </a:tc>
                <a:tc>
                  <a:txBody>
                    <a:bodyPr/>
                    <a:lstStyle/>
                    <a:p>
                      <a:pPr algn="ctr"/>
                      <a:r>
                        <a:rPr lang="en-US" dirty="0"/>
                        <a:t>570</a:t>
                      </a:r>
                    </a:p>
                  </a:txBody>
                  <a:tcPr/>
                </a:tc>
                <a:extLst>
                  <a:ext uri="{0D108BD9-81ED-4DB2-BD59-A6C34878D82A}">
                    <a16:rowId xmlns:a16="http://schemas.microsoft.com/office/drawing/2014/main" val="10006"/>
                  </a:ext>
                </a:extLst>
              </a:tr>
              <a:tr h="370840">
                <a:tc>
                  <a:txBody>
                    <a:bodyPr/>
                    <a:lstStyle/>
                    <a:p>
                      <a:pPr algn="ctr"/>
                      <a:r>
                        <a:rPr lang="en-US" dirty="0"/>
                        <a:t>0</a:t>
                      </a:r>
                    </a:p>
                  </a:txBody>
                  <a:tcPr/>
                </a:tc>
                <a:tc>
                  <a:txBody>
                    <a:bodyPr/>
                    <a:lstStyle/>
                    <a:p>
                      <a:pPr algn="ctr"/>
                      <a:r>
                        <a:rPr lang="en-US" dirty="0"/>
                        <a:t>600</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4183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TMS Files 2014 - 2015\Economics- Images\Paper 3\Monopoly- T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04800"/>
            <a:ext cx="3870716" cy="32841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590800" y="3667971"/>
            <a:ext cx="3870716" cy="2806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00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Profit &amp; Revenue Maximization</a:t>
            </a:r>
          </a:p>
        </p:txBody>
      </p:sp>
      <p:sp>
        <p:nvSpPr>
          <p:cNvPr id="3" name="Content Placeholder 2"/>
          <p:cNvSpPr>
            <a:spLocks noGrp="1"/>
          </p:cNvSpPr>
          <p:nvPr>
            <p:ph sz="quarter" idx="1"/>
          </p:nvPr>
        </p:nvSpPr>
        <p:spPr>
          <a:xfrm>
            <a:off x="914400" y="1447800"/>
            <a:ext cx="7772400" cy="5181600"/>
          </a:xfrm>
        </p:spPr>
        <p:txBody>
          <a:bodyPr>
            <a:normAutofit lnSpcReduction="10000"/>
          </a:bodyPr>
          <a:lstStyle/>
          <a:p>
            <a:pPr lvl="2"/>
            <a:endParaRPr lang="en-US" dirty="0"/>
          </a:p>
          <a:p>
            <a:pPr lvl="2"/>
            <a:r>
              <a:rPr lang="en-US" dirty="0"/>
              <a:t>Recall, </a:t>
            </a:r>
            <a:r>
              <a:rPr lang="en-US" b="1" dirty="0"/>
              <a:t>Profit = Total revenue − Total cost</a:t>
            </a:r>
          </a:p>
          <a:p>
            <a:pPr marL="868680" lvl="3" indent="0">
              <a:buNone/>
            </a:pPr>
            <a:r>
              <a:rPr lang="en-US" b="1" dirty="0"/>
              <a:t>		      = TR − TC</a:t>
            </a:r>
          </a:p>
          <a:p>
            <a:pPr marL="594360" lvl="2" indent="0">
              <a:buNone/>
            </a:pPr>
            <a:r>
              <a:rPr lang="en-US" b="1" dirty="0"/>
              <a:t>		      = Total revenue − Explicit costs − Implicit costs</a:t>
            </a:r>
          </a:p>
          <a:p>
            <a:pPr marL="594360" lvl="2" indent="0">
              <a:buNone/>
            </a:pPr>
            <a:endParaRPr lang="en-US" b="1" dirty="0"/>
          </a:p>
          <a:p>
            <a:pPr lvl="2"/>
            <a:r>
              <a:rPr lang="en-US" dirty="0"/>
              <a:t>Economic profit can be positive, zero or negative</a:t>
            </a:r>
          </a:p>
          <a:p>
            <a:pPr lvl="4"/>
            <a:r>
              <a:rPr lang="en-US" b="1" dirty="0"/>
              <a:t>Supernormal profit: </a:t>
            </a:r>
            <a:r>
              <a:rPr lang="en-US" dirty="0"/>
              <a:t>TR &gt; Economic cost (</a:t>
            </a:r>
            <a:r>
              <a:rPr lang="en-US" b="1" dirty="0"/>
              <a:t>P &gt; AC</a:t>
            </a:r>
            <a:r>
              <a:rPr lang="en-US" dirty="0"/>
              <a:t>)</a:t>
            </a:r>
          </a:p>
          <a:p>
            <a:pPr lvl="4"/>
            <a:r>
              <a:rPr lang="en-US" b="1" dirty="0"/>
              <a:t>Normal profit: </a:t>
            </a:r>
            <a:r>
              <a:rPr lang="en-US" dirty="0"/>
              <a:t>TR = Economic cost (</a:t>
            </a:r>
            <a:r>
              <a:rPr lang="en-US" b="1" dirty="0"/>
              <a:t>P = AC</a:t>
            </a:r>
            <a:r>
              <a:rPr lang="en-US" dirty="0"/>
              <a:t>)</a:t>
            </a:r>
          </a:p>
          <a:p>
            <a:pPr lvl="4"/>
            <a:r>
              <a:rPr lang="en-US" b="1" dirty="0"/>
              <a:t>Loss: </a:t>
            </a:r>
            <a:r>
              <a:rPr lang="en-US" dirty="0"/>
              <a:t>TR &lt; Economic cost (</a:t>
            </a:r>
            <a:r>
              <a:rPr lang="en-US" b="1" dirty="0"/>
              <a:t>P &lt; AC</a:t>
            </a:r>
            <a:r>
              <a:rPr lang="en-US" dirty="0"/>
              <a:t>)</a:t>
            </a:r>
          </a:p>
          <a:p>
            <a:pPr marL="1417320" lvl="5" indent="0">
              <a:buNone/>
            </a:pPr>
            <a:r>
              <a:rPr lang="en-US" b="1" dirty="0"/>
              <a:t>	</a:t>
            </a:r>
          </a:p>
          <a:p>
            <a:pPr lvl="2"/>
            <a:r>
              <a:rPr lang="en-US" b="1" dirty="0"/>
              <a:t>Profit-maximization rule: </a:t>
            </a:r>
            <a:r>
              <a:rPr lang="en-US" dirty="0"/>
              <a:t>a firm in any market structure should produce as close as possible to the point at which marginal revenue equals its marginal costs of production, where </a:t>
            </a:r>
            <a:r>
              <a:rPr lang="en-US" b="1" dirty="0"/>
              <a:t>MR = MC</a:t>
            </a:r>
          </a:p>
          <a:p>
            <a:pPr lvl="2"/>
            <a:endParaRPr lang="en-US" b="1" dirty="0"/>
          </a:p>
          <a:p>
            <a:pPr lvl="2"/>
            <a:r>
              <a:rPr lang="en-US" b="1" dirty="0"/>
              <a:t>Revenue-maximization rule: </a:t>
            </a:r>
            <a:r>
              <a:rPr lang="en-US" dirty="0"/>
              <a:t>the revenue for a firm will be maximized at the output level in which </a:t>
            </a:r>
            <a:r>
              <a:rPr lang="en-US" b="1" dirty="0"/>
              <a:t>MR = 0</a:t>
            </a:r>
          </a:p>
        </p:txBody>
      </p:sp>
    </p:spTree>
    <p:extLst>
      <p:ext uri="{BB962C8B-B14F-4D97-AF65-F5344CB8AC3E}">
        <p14:creationId xmlns:p14="http://schemas.microsoft.com/office/powerpoint/2010/main" val="103588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pPr algn="ctr"/>
            <a:r>
              <a:rPr lang="en-US" u="sng" dirty="0"/>
              <a:t>Shut-Down &amp; Break-Even Price</a:t>
            </a:r>
          </a:p>
        </p:txBody>
      </p:sp>
      <p:sp>
        <p:nvSpPr>
          <p:cNvPr id="3" name="Content Placeholder 2"/>
          <p:cNvSpPr>
            <a:spLocks noGrp="1"/>
          </p:cNvSpPr>
          <p:nvPr>
            <p:ph sz="quarter" idx="1"/>
          </p:nvPr>
        </p:nvSpPr>
        <p:spPr>
          <a:xfrm>
            <a:off x="914400" y="914400"/>
            <a:ext cx="7772400" cy="4572000"/>
          </a:xfrm>
        </p:spPr>
        <p:txBody>
          <a:bodyPr/>
          <a:lstStyle/>
          <a:p>
            <a:pPr lvl="2"/>
            <a:endParaRPr lang="en-US" dirty="0"/>
          </a:p>
          <a:p>
            <a:pPr lvl="2"/>
            <a:r>
              <a:rPr lang="en-US" b="1" dirty="0"/>
              <a:t>Break-even price: </a:t>
            </a:r>
            <a:r>
              <a:rPr lang="en-US" dirty="0"/>
              <a:t>the firm’s break-even price occurs at the level of output for which the firm is earning a normal economic profit (</a:t>
            </a:r>
            <a:r>
              <a:rPr lang="en-US" b="1" dirty="0"/>
              <a:t>P = AC</a:t>
            </a:r>
            <a:r>
              <a:rPr lang="en-US" dirty="0"/>
              <a:t>)</a:t>
            </a:r>
          </a:p>
          <a:p>
            <a:pPr lvl="2"/>
            <a:endParaRPr lang="en-US" b="1" dirty="0"/>
          </a:p>
          <a:p>
            <a:pPr lvl="2"/>
            <a:r>
              <a:rPr lang="en-US" b="1" dirty="0"/>
              <a:t>Shut-down price: </a:t>
            </a:r>
            <a:r>
              <a:rPr lang="en-US" dirty="0"/>
              <a:t>a firm making an economic loss in the short-run will continue to produce a positive level of output as long as </a:t>
            </a:r>
            <a:r>
              <a:rPr lang="en-US" b="1" dirty="0"/>
              <a:t>P ≥ AVC</a:t>
            </a:r>
          </a:p>
        </p:txBody>
      </p:sp>
      <p:pic>
        <p:nvPicPr>
          <p:cNvPr id="1026" name="Picture 2" descr="E:\TMS Files 2014 - 2015\Economics- Images\Paper 3\Shut-down Ru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112401"/>
            <a:ext cx="6566393" cy="3509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04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Summary</a:t>
            </a:r>
          </a:p>
        </p:txBody>
      </p:sp>
      <p:graphicFrame>
        <p:nvGraphicFramePr>
          <p:cNvPr id="4" name="Table 3"/>
          <p:cNvGraphicFramePr>
            <a:graphicFrameLocks noGrp="1"/>
          </p:cNvGraphicFramePr>
          <p:nvPr>
            <p:extLst>
              <p:ext uri="{D42A27DB-BD31-4B8C-83A1-F6EECF244321}">
                <p14:modId xmlns:p14="http://schemas.microsoft.com/office/powerpoint/2010/main" val="1783147476"/>
              </p:ext>
            </p:extLst>
          </p:nvPr>
        </p:nvGraphicFramePr>
        <p:xfrm>
          <a:off x="228601" y="1600200"/>
          <a:ext cx="8686799" cy="4592320"/>
        </p:xfrm>
        <a:graphic>
          <a:graphicData uri="http://schemas.openxmlformats.org/drawingml/2006/table">
            <a:tbl>
              <a:tblPr firstRow="1" bandRow="1">
                <a:tableStyleId>{5940675A-B579-460E-94D1-54222C63F5DA}</a:tableStyleId>
              </a:tblPr>
              <a:tblGrid>
                <a:gridCol w="2971799">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370840">
                <a:tc>
                  <a:txBody>
                    <a:bodyPr/>
                    <a:lstStyle/>
                    <a:p>
                      <a:pPr algn="ctr"/>
                      <a:r>
                        <a:rPr lang="en-US" b="1" dirty="0"/>
                        <a:t>Concept</a:t>
                      </a:r>
                    </a:p>
                  </a:txBody>
                  <a:tcPr/>
                </a:tc>
                <a:tc>
                  <a:txBody>
                    <a:bodyPr/>
                    <a:lstStyle/>
                    <a:p>
                      <a:pPr algn="ctr"/>
                      <a:r>
                        <a:rPr lang="en-US" b="1" dirty="0"/>
                        <a:t>Definition</a:t>
                      </a:r>
                    </a:p>
                  </a:txBody>
                  <a:tcPr/>
                </a:tc>
                <a:tc>
                  <a:txBody>
                    <a:bodyPr/>
                    <a:lstStyle/>
                    <a:p>
                      <a:pPr algn="ctr"/>
                      <a:r>
                        <a:rPr lang="en-US" b="1" dirty="0"/>
                        <a:t>Equation</a:t>
                      </a:r>
                    </a:p>
                  </a:txBody>
                  <a:tcPr/>
                </a:tc>
                <a:extLst>
                  <a:ext uri="{0D108BD9-81ED-4DB2-BD59-A6C34878D82A}">
                    <a16:rowId xmlns:a16="http://schemas.microsoft.com/office/drawing/2014/main" val="10000"/>
                  </a:ext>
                </a:extLst>
              </a:tr>
              <a:tr h="370840">
                <a:tc gridSpan="3">
                  <a:txBody>
                    <a:bodyPr/>
                    <a:lstStyle/>
                    <a:p>
                      <a:pPr algn="ctr"/>
                      <a:r>
                        <a:rPr lang="en-US" b="1" dirty="0"/>
                        <a:t>Revenue </a:t>
                      </a:r>
                      <a:r>
                        <a:rPr lang="en-US" b="1" baseline="0" dirty="0"/>
                        <a:t>Concepts</a:t>
                      </a:r>
                      <a:endParaRPr lang="en-US" b="1" dirty="0"/>
                    </a:p>
                  </a:txBody>
                  <a:tcPr/>
                </a:tc>
                <a:tc hMerge="1">
                  <a:txBody>
                    <a:bodyPr/>
                    <a:lstStyle/>
                    <a:p>
                      <a:endParaRPr lang="en-US" b="1" dirty="0"/>
                    </a:p>
                  </a:txBody>
                  <a:tcPr/>
                </a:tc>
                <a:tc hMerge="1">
                  <a:txBody>
                    <a:bodyPr/>
                    <a:lstStyle/>
                    <a:p>
                      <a:endParaRPr lang="en-US"/>
                    </a:p>
                  </a:txBody>
                  <a:tcPr/>
                </a:tc>
                <a:extLst>
                  <a:ext uri="{0D108BD9-81ED-4DB2-BD59-A6C34878D82A}">
                    <a16:rowId xmlns:a16="http://schemas.microsoft.com/office/drawing/2014/main" val="10001"/>
                  </a:ext>
                </a:extLst>
              </a:tr>
              <a:tr h="370840">
                <a:tc>
                  <a:txBody>
                    <a:bodyPr/>
                    <a:lstStyle/>
                    <a:p>
                      <a:r>
                        <a:rPr lang="en-US" b="1" dirty="0"/>
                        <a:t>Total revenue</a:t>
                      </a:r>
                      <a:r>
                        <a:rPr lang="en-US" b="1" baseline="0" dirty="0"/>
                        <a:t> (TR)</a:t>
                      </a:r>
                      <a:endParaRPr lang="en-US" b="1" dirty="0"/>
                    </a:p>
                  </a:txBody>
                  <a:tcPr/>
                </a:tc>
                <a:tc>
                  <a:txBody>
                    <a:bodyPr/>
                    <a:lstStyle/>
                    <a:p>
                      <a:r>
                        <a:rPr lang="en-US" b="0" dirty="0"/>
                        <a:t>The total earnings of a firm from the sale of its output.</a:t>
                      </a:r>
                    </a:p>
                  </a:txBody>
                  <a:tcPr/>
                </a:tc>
                <a:tc>
                  <a:txBody>
                    <a:bodyPr/>
                    <a:lstStyle/>
                    <a:p>
                      <a:r>
                        <a:rPr lang="en-US" b="1" dirty="0"/>
                        <a:t>TR = P × Q</a:t>
                      </a:r>
                    </a:p>
                  </a:txBody>
                  <a:tcPr/>
                </a:tc>
                <a:extLst>
                  <a:ext uri="{0D108BD9-81ED-4DB2-BD59-A6C34878D82A}">
                    <a16:rowId xmlns:a16="http://schemas.microsoft.com/office/drawing/2014/main" val="10002"/>
                  </a:ext>
                </a:extLst>
              </a:tr>
              <a:tr h="370840">
                <a:tc>
                  <a:txBody>
                    <a:bodyPr/>
                    <a:lstStyle/>
                    <a:p>
                      <a:r>
                        <a:rPr lang="en-US" b="1" dirty="0"/>
                        <a:t>Marginal revenue (MR)</a:t>
                      </a:r>
                    </a:p>
                  </a:txBody>
                  <a:tcPr/>
                </a:tc>
                <a:tc>
                  <a:txBody>
                    <a:bodyPr/>
                    <a:lstStyle/>
                    <a:p>
                      <a:r>
                        <a:rPr lang="en-US" b="0" dirty="0"/>
                        <a:t>The additional revenue of a firm</a:t>
                      </a:r>
                      <a:r>
                        <a:rPr lang="en-US" b="0" baseline="0" dirty="0"/>
                        <a:t> arising from the sale of an additional unit</a:t>
                      </a:r>
                      <a:endParaRPr lang="en-US" b="0" dirty="0"/>
                    </a:p>
                  </a:txBody>
                  <a:tcPr/>
                </a:tc>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b="1" dirty="0"/>
                        <a:t>MR = ∆TR ÷ ∆Q</a:t>
                      </a:r>
                    </a:p>
                    <a:p>
                      <a:endParaRPr lang="en-US" b="1" dirty="0"/>
                    </a:p>
                  </a:txBody>
                  <a:tcPr/>
                </a:tc>
                <a:extLst>
                  <a:ext uri="{0D108BD9-81ED-4DB2-BD59-A6C34878D82A}">
                    <a16:rowId xmlns:a16="http://schemas.microsoft.com/office/drawing/2014/main" val="10003"/>
                  </a:ext>
                </a:extLst>
              </a:tr>
              <a:tr h="370840">
                <a:tc>
                  <a:txBody>
                    <a:bodyPr/>
                    <a:lstStyle/>
                    <a:p>
                      <a:r>
                        <a:rPr lang="en-US" b="1" dirty="0"/>
                        <a:t>Average revenue (AR)</a:t>
                      </a:r>
                    </a:p>
                  </a:txBody>
                  <a:tcPr/>
                </a:tc>
                <a:tc>
                  <a:txBody>
                    <a:bodyPr/>
                    <a:lstStyle/>
                    <a:p>
                      <a:r>
                        <a:rPr lang="en-US" b="0" dirty="0"/>
                        <a:t>Revenue per unit of output</a:t>
                      </a:r>
                      <a:r>
                        <a:rPr lang="en-US" b="0" baseline="0" dirty="0"/>
                        <a:t> </a:t>
                      </a:r>
                      <a:endParaRPr lang="en-US" b="0" dirty="0"/>
                    </a:p>
                  </a:txBody>
                  <a:tcPr/>
                </a:tc>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b="1" dirty="0"/>
                        <a:t>AR = TR ÷ Q</a:t>
                      </a:r>
                    </a:p>
                  </a:txBody>
                  <a:tcPr/>
                </a:tc>
                <a:extLst>
                  <a:ext uri="{0D108BD9-81ED-4DB2-BD59-A6C34878D82A}">
                    <a16:rowId xmlns:a16="http://schemas.microsoft.com/office/drawing/2014/main" val="10004"/>
                  </a:ext>
                </a:extLst>
              </a:tr>
              <a:tr h="370840">
                <a:tc gridSpan="3">
                  <a:txBody>
                    <a:bodyPr/>
                    <a:lstStyle/>
                    <a:p>
                      <a:pPr algn="ctr"/>
                      <a:r>
                        <a:rPr lang="en-US" b="1" dirty="0"/>
                        <a:t>Profit  Concepts</a:t>
                      </a:r>
                    </a:p>
                  </a:txBody>
                  <a:tcPr/>
                </a:tc>
                <a:tc hMerge="1">
                  <a:txBody>
                    <a:bodyPr/>
                    <a:lstStyle/>
                    <a:p>
                      <a:endParaRPr lang="en-US" b="1" dirty="0"/>
                    </a:p>
                  </a:txBody>
                  <a:tcPr/>
                </a:tc>
                <a:tc hMerge="1">
                  <a:txBody>
                    <a:bodyPr/>
                    <a:lstStyle/>
                    <a:p>
                      <a:endParaRPr lang="en-US"/>
                    </a:p>
                  </a:txBody>
                  <a:tcPr/>
                </a:tc>
                <a:extLst>
                  <a:ext uri="{0D108BD9-81ED-4DB2-BD59-A6C34878D82A}">
                    <a16:rowId xmlns:a16="http://schemas.microsoft.com/office/drawing/2014/main" val="10005"/>
                  </a:ext>
                </a:extLst>
              </a:tr>
              <a:tr h="370840">
                <a:tc>
                  <a:txBody>
                    <a:bodyPr/>
                    <a:lstStyle/>
                    <a:p>
                      <a:r>
                        <a:rPr lang="en-US" b="1" dirty="0"/>
                        <a:t>Economic profit</a:t>
                      </a:r>
                    </a:p>
                  </a:txBody>
                  <a:tcPr/>
                </a:tc>
                <a:tc>
                  <a:txBody>
                    <a:bodyPr/>
                    <a:lstStyle/>
                    <a:p>
                      <a:r>
                        <a:rPr lang="en-US" dirty="0"/>
                        <a:t>Total revenue minus economic costs (or total opportunity costs</a:t>
                      </a:r>
                      <a:r>
                        <a:rPr lang="en-US" baseline="0" dirty="0"/>
                        <a:t> which is the sum of explicit and implicit costs)</a:t>
                      </a:r>
                      <a:endParaRPr lang="en-US" dirty="0"/>
                    </a:p>
                  </a:txBody>
                  <a:tcPr/>
                </a:tc>
                <a:tc>
                  <a:txBody>
                    <a:bodyPr/>
                    <a:lstStyle/>
                    <a:p>
                      <a:r>
                        <a:rPr lang="en-US" b="1" dirty="0"/>
                        <a:t>Profit</a:t>
                      </a:r>
                      <a:r>
                        <a:rPr lang="en-US" b="1" baseline="0" dirty="0"/>
                        <a:t> = TR − TC</a:t>
                      </a:r>
                      <a:endParaRPr lang="en-US" b="1" dirty="0"/>
                    </a:p>
                  </a:txBody>
                  <a:tcPr/>
                </a:tc>
                <a:extLst>
                  <a:ext uri="{0D108BD9-81ED-4DB2-BD59-A6C34878D82A}">
                    <a16:rowId xmlns:a16="http://schemas.microsoft.com/office/drawing/2014/main" val="10006"/>
                  </a:ext>
                </a:extLst>
              </a:tr>
              <a:tr h="370840">
                <a:tc>
                  <a:txBody>
                    <a:bodyPr/>
                    <a:lstStyle/>
                    <a:p>
                      <a:r>
                        <a:rPr lang="en-US" b="1" dirty="0"/>
                        <a:t>Normal profit</a:t>
                      </a:r>
                    </a:p>
                  </a:txBody>
                  <a:tcPr/>
                </a:tc>
                <a:tc>
                  <a:txBody>
                    <a:bodyPr/>
                    <a:lstStyle/>
                    <a:p>
                      <a:r>
                        <a:rPr lang="en-US" dirty="0"/>
                        <a:t>The minimum amount of revenue required by</a:t>
                      </a:r>
                      <a:r>
                        <a:rPr lang="en-US" baseline="0" dirty="0"/>
                        <a:t> a firm so that it will be induced to keep running.</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TR</a:t>
                      </a:r>
                      <a:r>
                        <a:rPr lang="en-US" b="1" baseline="0" dirty="0"/>
                        <a:t> = TC </a:t>
                      </a:r>
                      <a:r>
                        <a:rPr lang="en-US" b="0" baseline="0" dirty="0"/>
                        <a:t>or </a:t>
                      </a:r>
                      <a:r>
                        <a:rPr lang="en-US" b="1" baseline="0" dirty="0"/>
                        <a:t>P = AC</a:t>
                      </a:r>
                      <a:endParaRPr lang="en-US" b="1"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1141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Measures of Economic Activity</a:t>
            </a:r>
          </a:p>
        </p:txBody>
      </p:sp>
    </p:spTree>
    <p:extLst>
      <p:ext uri="{BB962C8B-B14F-4D97-AF65-F5344CB8AC3E}">
        <p14:creationId xmlns:p14="http://schemas.microsoft.com/office/powerpoint/2010/main" val="30559128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Measures of Economic Activity</a:t>
            </a:r>
          </a:p>
        </p:txBody>
      </p:sp>
      <p:sp>
        <p:nvSpPr>
          <p:cNvPr id="3" name="Content Placeholder 2"/>
          <p:cNvSpPr>
            <a:spLocks noGrp="1"/>
          </p:cNvSpPr>
          <p:nvPr>
            <p:ph sz="quarter" idx="1"/>
          </p:nvPr>
        </p:nvSpPr>
        <p:spPr>
          <a:xfrm>
            <a:off x="914400" y="1447800"/>
            <a:ext cx="7772400" cy="5181600"/>
          </a:xfrm>
        </p:spPr>
        <p:txBody>
          <a:bodyPr>
            <a:normAutofit fontScale="92500" lnSpcReduction="20000"/>
          </a:bodyPr>
          <a:lstStyle/>
          <a:p>
            <a:pPr lvl="2"/>
            <a:endParaRPr lang="en-US" dirty="0"/>
          </a:p>
          <a:p>
            <a:pPr lvl="2"/>
            <a:r>
              <a:rPr lang="en-US" dirty="0"/>
              <a:t>Recall, there are three ways to measure the value of aggregate output, suggested by the circular flow income model, all giving rise to the same results</a:t>
            </a:r>
          </a:p>
          <a:p>
            <a:pPr lvl="2"/>
            <a:endParaRPr lang="en-US" dirty="0"/>
          </a:p>
          <a:p>
            <a:pPr lvl="2"/>
            <a:r>
              <a:rPr lang="en-US" b="1" dirty="0"/>
              <a:t>1) Expenditure Approach: </a:t>
            </a:r>
            <a:r>
              <a:rPr lang="en-US" dirty="0"/>
              <a:t>adds up all spending to buy final goods and services produced within a country over a period.</a:t>
            </a:r>
          </a:p>
          <a:p>
            <a:pPr marL="594360" lvl="2" indent="0">
              <a:buNone/>
            </a:pPr>
            <a:endParaRPr lang="en-US" dirty="0"/>
          </a:p>
          <a:p>
            <a:pPr lvl="4"/>
            <a:r>
              <a:rPr lang="en-US" b="1" dirty="0"/>
              <a:t>GDP = C + I + G + (X − M)</a:t>
            </a:r>
          </a:p>
          <a:p>
            <a:pPr lvl="4"/>
            <a:endParaRPr lang="en-US" b="1" dirty="0"/>
          </a:p>
          <a:p>
            <a:pPr lvl="2"/>
            <a:r>
              <a:rPr lang="en-US" b="1" dirty="0"/>
              <a:t>2) Income Approach: </a:t>
            </a:r>
            <a:r>
              <a:rPr lang="en-US" dirty="0"/>
              <a:t>adds up all income earned by the factors of production that produce all goods and services within a country over a time period.</a:t>
            </a:r>
          </a:p>
          <a:p>
            <a:pPr marL="594360" lvl="2" indent="0">
              <a:buNone/>
            </a:pPr>
            <a:endParaRPr lang="en-US" dirty="0"/>
          </a:p>
          <a:p>
            <a:pPr lvl="4"/>
            <a:r>
              <a:rPr lang="en-US" b="1" dirty="0"/>
              <a:t>GDP = W + I + R + P</a:t>
            </a:r>
          </a:p>
          <a:p>
            <a:pPr lvl="4"/>
            <a:endParaRPr lang="en-US" b="1" dirty="0"/>
          </a:p>
          <a:p>
            <a:pPr lvl="2"/>
            <a:r>
              <a:rPr lang="en-US" b="1" dirty="0"/>
              <a:t>3) Output Approach: </a:t>
            </a:r>
            <a:r>
              <a:rPr lang="en-US" dirty="0"/>
              <a:t>calculates the value of all final goods and services produced in a country over a time period.</a:t>
            </a:r>
            <a:endParaRPr lang="en-US" b="1" dirty="0"/>
          </a:p>
        </p:txBody>
      </p:sp>
    </p:spTree>
    <p:extLst>
      <p:ext uri="{BB962C8B-B14F-4D97-AF65-F5344CB8AC3E}">
        <p14:creationId xmlns:p14="http://schemas.microsoft.com/office/powerpoint/2010/main" val="82538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Distinction between GDP &amp; GNP</a:t>
            </a:r>
          </a:p>
        </p:txBody>
      </p:sp>
      <p:sp>
        <p:nvSpPr>
          <p:cNvPr id="3" name="Content Placeholder 2"/>
          <p:cNvSpPr>
            <a:spLocks noGrp="1"/>
          </p:cNvSpPr>
          <p:nvPr>
            <p:ph sz="quarter" idx="1"/>
          </p:nvPr>
        </p:nvSpPr>
        <p:spPr>
          <a:xfrm>
            <a:off x="914400" y="1447800"/>
            <a:ext cx="7772400" cy="5181600"/>
          </a:xfrm>
        </p:spPr>
        <p:txBody>
          <a:bodyPr>
            <a:normAutofit fontScale="92500" lnSpcReduction="20000"/>
          </a:bodyPr>
          <a:lstStyle/>
          <a:p>
            <a:pPr lvl="2"/>
            <a:endParaRPr lang="en-US" dirty="0"/>
          </a:p>
          <a:p>
            <a:pPr lvl="2"/>
            <a:r>
              <a:rPr lang="en-US" b="1" dirty="0"/>
              <a:t>Gross domestic product (GDP): </a:t>
            </a:r>
            <a:r>
              <a:rPr lang="en-US" dirty="0"/>
              <a:t>is the market value of all final goods and services produced in a country over a time period, usually a year.</a:t>
            </a:r>
          </a:p>
          <a:p>
            <a:pPr marL="594360" lvl="2" indent="0">
              <a:buNone/>
            </a:pPr>
            <a:endParaRPr lang="en-US" dirty="0"/>
          </a:p>
          <a:p>
            <a:pPr lvl="4"/>
            <a:r>
              <a:rPr lang="en-US" b="1" dirty="0"/>
              <a:t>GDP = C + I + G + (X − M)</a:t>
            </a:r>
            <a:endParaRPr lang="en-US" dirty="0"/>
          </a:p>
          <a:p>
            <a:pPr lvl="4"/>
            <a:endParaRPr lang="en-US" b="1" dirty="0"/>
          </a:p>
          <a:p>
            <a:pPr lvl="2"/>
            <a:r>
              <a:rPr lang="en-US" b="1" dirty="0"/>
              <a:t>Gross national product (GNP/GNI): </a:t>
            </a:r>
            <a:r>
              <a:rPr lang="en-US" dirty="0"/>
              <a:t>is the value of all final goods and services produced by the factors of production supplied by a country’s residents regardless of where the factors are located.</a:t>
            </a:r>
          </a:p>
          <a:p>
            <a:pPr marL="594360" lvl="2" indent="0">
              <a:buNone/>
            </a:pPr>
            <a:endParaRPr lang="en-US" dirty="0"/>
          </a:p>
          <a:p>
            <a:pPr lvl="4"/>
            <a:r>
              <a:rPr lang="en-US" b="1" dirty="0"/>
              <a:t>GNP = GDP + Income from abroad − Income sent abroad</a:t>
            </a:r>
          </a:p>
          <a:p>
            <a:pPr marL="1143000" lvl="4" indent="0">
              <a:buNone/>
            </a:pPr>
            <a:r>
              <a:rPr lang="en-US" b="1" dirty="0"/>
              <a:t>             = GDP + Net income from abroad</a:t>
            </a:r>
          </a:p>
          <a:p>
            <a:pPr marL="1143000" lvl="4" indent="0">
              <a:buNone/>
            </a:pPr>
            <a:endParaRPr lang="en-US" b="1" dirty="0"/>
          </a:p>
          <a:p>
            <a:pPr lvl="2"/>
            <a:r>
              <a:rPr lang="en-US" b="1" dirty="0"/>
              <a:t>Green GDP: </a:t>
            </a:r>
            <a:r>
              <a:rPr lang="en-US" dirty="0"/>
              <a:t>is an adjustment of traditional GDP, deducting resource and environmental costs in economic activities.</a:t>
            </a:r>
          </a:p>
          <a:p>
            <a:pPr marL="594360" lvl="2" indent="0">
              <a:buNone/>
            </a:pPr>
            <a:endParaRPr lang="en-US" dirty="0"/>
          </a:p>
          <a:p>
            <a:pPr lvl="4"/>
            <a:r>
              <a:rPr lang="en-US" b="1" dirty="0"/>
              <a:t>Green GDP = GDP − Value of environmental degradation</a:t>
            </a:r>
          </a:p>
          <a:p>
            <a:pPr marL="1143000" lvl="4" indent="0">
              <a:buNone/>
            </a:pPr>
            <a:r>
              <a:rPr lang="en-US" b="1" dirty="0"/>
              <a:t>                          </a:t>
            </a:r>
          </a:p>
        </p:txBody>
      </p:sp>
    </p:spTree>
    <p:extLst>
      <p:ext uri="{BB962C8B-B14F-4D97-AF65-F5344CB8AC3E}">
        <p14:creationId xmlns:p14="http://schemas.microsoft.com/office/powerpoint/2010/main" val="225285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Calculating GDP</a:t>
            </a:r>
          </a:p>
        </p:txBody>
      </p:sp>
      <p:sp>
        <p:nvSpPr>
          <p:cNvPr id="3" name="Content Placeholder 2"/>
          <p:cNvSpPr>
            <a:spLocks noGrp="1"/>
          </p:cNvSpPr>
          <p:nvPr>
            <p:ph sz="quarter" idx="1"/>
          </p:nvPr>
        </p:nvSpPr>
        <p:spPr>
          <a:xfrm>
            <a:off x="914400" y="1447800"/>
            <a:ext cx="7772400" cy="5181600"/>
          </a:xfrm>
        </p:spPr>
        <p:txBody>
          <a:bodyPr/>
          <a:lstStyle/>
          <a:p>
            <a:pPr lvl="2"/>
            <a:endParaRPr lang="en-US" dirty="0"/>
          </a:p>
          <a:p>
            <a:pPr lvl="2"/>
            <a:r>
              <a:rPr lang="en-US" b="1" dirty="0"/>
              <a:t>Example; </a:t>
            </a:r>
            <a:r>
              <a:rPr lang="en-US" dirty="0"/>
              <a:t>The table below shows the spending components for the United States national income in 2013.</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4"/>
            <a:r>
              <a:rPr lang="en-US" b="1" dirty="0"/>
              <a:t>GDP = C + I + G + (X − M)</a:t>
            </a:r>
          </a:p>
          <a:p>
            <a:pPr marL="1143000" lvl="4" indent="0">
              <a:buNone/>
            </a:pPr>
            <a:r>
              <a:rPr lang="en-US" b="1" dirty="0"/>
              <a:t>              </a:t>
            </a:r>
            <a:r>
              <a:rPr lang="en-US" dirty="0"/>
              <a:t>= $11.5 + $2.67 + $3.13 + ($2.10 − $2.67)</a:t>
            </a:r>
          </a:p>
          <a:p>
            <a:pPr marL="1143000" lvl="4" indent="0">
              <a:buNone/>
            </a:pPr>
            <a:r>
              <a:rPr lang="en-US" dirty="0"/>
              <a:t>              = $16.73 trillion</a:t>
            </a:r>
          </a:p>
          <a:p>
            <a:pPr marL="594360" lvl="2" indent="0">
              <a:buNone/>
            </a:pP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3384586402"/>
              </p:ext>
            </p:extLst>
          </p:nvPr>
        </p:nvGraphicFramePr>
        <p:xfrm>
          <a:off x="2667000" y="2667000"/>
          <a:ext cx="4419601" cy="2225040"/>
        </p:xfrm>
        <a:graphic>
          <a:graphicData uri="http://schemas.openxmlformats.org/drawingml/2006/table">
            <a:tbl>
              <a:tblPr firstRow="1" bandRow="1">
                <a:tableStyleId>{5940675A-B579-460E-94D1-54222C63F5DA}</a:tableStyleId>
              </a:tblPr>
              <a:tblGrid>
                <a:gridCol w="2514601">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tblGrid>
              <a:tr h="370840">
                <a:tc>
                  <a:txBody>
                    <a:bodyPr/>
                    <a:lstStyle/>
                    <a:p>
                      <a:r>
                        <a:rPr lang="en-US" b="1" dirty="0"/>
                        <a:t>Component</a:t>
                      </a:r>
                    </a:p>
                  </a:txBody>
                  <a:tcPr/>
                </a:tc>
                <a:tc>
                  <a:txBody>
                    <a:bodyPr/>
                    <a:lstStyle/>
                    <a:p>
                      <a:pPr algn="ctr"/>
                      <a:r>
                        <a:rPr lang="en-US" b="1" i="1" dirty="0"/>
                        <a:t>Value (in trillions)</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Consumption (C)</a:t>
                      </a:r>
                    </a:p>
                  </a:txBody>
                  <a:tcPr/>
                </a:tc>
                <a:tc>
                  <a:txBody>
                    <a:bodyPr/>
                    <a:lstStyle/>
                    <a:p>
                      <a:pPr algn="ctr"/>
                      <a:r>
                        <a:rPr lang="en-US" dirty="0"/>
                        <a:t>$11.5</a:t>
                      </a:r>
                    </a:p>
                  </a:txBody>
                  <a:tcPr/>
                </a:tc>
                <a:extLst>
                  <a:ext uri="{0D108BD9-81ED-4DB2-BD59-A6C34878D82A}">
                    <a16:rowId xmlns:a16="http://schemas.microsoft.com/office/drawing/2014/main" val="10001"/>
                  </a:ext>
                </a:extLst>
              </a:tr>
              <a:tr h="370840">
                <a:tc>
                  <a:txBody>
                    <a:bodyPr/>
                    <a:lstStyle/>
                    <a:p>
                      <a:r>
                        <a:rPr lang="en-US" b="0" dirty="0"/>
                        <a:t>Investment (I)</a:t>
                      </a:r>
                    </a:p>
                  </a:txBody>
                  <a:tcPr/>
                </a:tc>
                <a:tc>
                  <a:txBody>
                    <a:bodyPr/>
                    <a:lstStyle/>
                    <a:p>
                      <a:pPr algn="ctr"/>
                      <a:r>
                        <a:rPr lang="en-US" dirty="0"/>
                        <a:t>$2.67</a:t>
                      </a:r>
                    </a:p>
                  </a:txBody>
                  <a:tcPr/>
                </a:tc>
                <a:extLst>
                  <a:ext uri="{0D108BD9-81ED-4DB2-BD59-A6C34878D82A}">
                    <a16:rowId xmlns:a16="http://schemas.microsoft.com/office/drawing/2014/main" val="10002"/>
                  </a:ext>
                </a:extLst>
              </a:tr>
              <a:tr h="370840">
                <a:tc>
                  <a:txBody>
                    <a:bodyPr/>
                    <a:lstStyle/>
                    <a:p>
                      <a:r>
                        <a:rPr lang="en-US" b="0" dirty="0"/>
                        <a:t>Government</a:t>
                      </a:r>
                      <a:r>
                        <a:rPr lang="en-US" b="0" baseline="0" dirty="0"/>
                        <a:t> Spending (G)</a:t>
                      </a:r>
                      <a:endParaRPr lang="en-US" b="0" dirty="0"/>
                    </a:p>
                  </a:txBody>
                  <a:tcPr/>
                </a:tc>
                <a:tc>
                  <a:txBody>
                    <a:bodyPr/>
                    <a:lstStyle/>
                    <a:p>
                      <a:pPr algn="ctr"/>
                      <a:r>
                        <a:rPr lang="en-US" dirty="0"/>
                        <a:t>$3.13</a:t>
                      </a:r>
                    </a:p>
                  </a:txBody>
                  <a:tcPr/>
                </a:tc>
                <a:extLst>
                  <a:ext uri="{0D108BD9-81ED-4DB2-BD59-A6C34878D82A}">
                    <a16:rowId xmlns:a16="http://schemas.microsoft.com/office/drawing/2014/main" val="10003"/>
                  </a:ext>
                </a:extLst>
              </a:tr>
              <a:tr h="370840">
                <a:tc>
                  <a:txBody>
                    <a:bodyPr/>
                    <a:lstStyle/>
                    <a:p>
                      <a:r>
                        <a:rPr lang="en-US" b="0" dirty="0"/>
                        <a:t>Exports (X)</a:t>
                      </a:r>
                    </a:p>
                  </a:txBody>
                  <a:tcPr/>
                </a:tc>
                <a:tc>
                  <a:txBody>
                    <a:bodyPr/>
                    <a:lstStyle/>
                    <a:p>
                      <a:pPr algn="ctr"/>
                      <a:r>
                        <a:rPr lang="en-US" dirty="0"/>
                        <a:t>$2.10</a:t>
                      </a:r>
                    </a:p>
                  </a:txBody>
                  <a:tcPr/>
                </a:tc>
                <a:extLst>
                  <a:ext uri="{0D108BD9-81ED-4DB2-BD59-A6C34878D82A}">
                    <a16:rowId xmlns:a16="http://schemas.microsoft.com/office/drawing/2014/main" val="10004"/>
                  </a:ext>
                </a:extLst>
              </a:tr>
              <a:tr h="370840">
                <a:tc>
                  <a:txBody>
                    <a:bodyPr/>
                    <a:lstStyle/>
                    <a:p>
                      <a:r>
                        <a:rPr lang="en-US" b="0" dirty="0"/>
                        <a:t>Imports</a:t>
                      </a:r>
                      <a:r>
                        <a:rPr lang="en-US" b="0" baseline="0" dirty="0"/>
                        <a:t> (M)</a:t>
                      </a:r>
                      <a:endParaRPr lang="en-US" b="0" dirty="0"/>
                    </a:p>
                  </a:txBody>
                  <a:tcPr/>
                </a:tc>
                <a:tc>
                  <a:txBody>
                    <a:bodyPr/>
                    <a:lstStyle/>
                    <a:p>
                      <a:pPr algn="ctr"/>
                      <a:r>
                        <a:rPr lang="en-US" dirty="0"/>
                        <a:t>$2.67</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4697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Calculating GNP</a:t>
            </a:r>
          </a:p>
        </p:txBody>
      </p:sp>
      <p:sp>
        <p:nvSpPr>
          <p:cNvPr id="3" name="Content Placeholder 2"/>
          <p:cNvSpPr>
            <a:spLocks noGrp="1"/>
          </p:cNvSpPr>
          <p:nvPr>
            <p:ph sz="quarter" idx="1"/>
          </p:nvPr>
        </p:nvSpPr>
        <p:spPr/>
        <p:txBody>
          <a:bodyPr/>
          <a:lstStyle/>
          <a:p>
            <a:pPr lvl="2"/>
            <a:endParaRPr lang="en-US" dirty="0"/>
          </a:p>
          <a:p>
            <a:pPr lvl="2"/>
            <a:r>
              <a:rPr lang="en-US" b="1" dirty="0"/>
              <a:t>Example; </a:t>
            </a:r>
            <a:r>
              <a:rPr lang="en-US" dirty="0"/>
              <a:t>Suppose in 2013, Canada’s GDP was $1,821 billion; Income earned abroad and sent home to Canada was $110 billion; Income earned in Canada and sent abroad was $29 billion. What was Canada’s 2013 GNP?</a:t>
            </a:r>
          </a:p>
          <a:p>
            <a:pPr lvl="4"/>
            <a:endParaRPr lang="en-US" b="1" dirty="0"/>
          </a:p>
          <a:p>
            <a:pPr lvl="4"/>
            <a:r>
              <a:rPr lang="en-US" b="1" dirty="0"/>
              <a:t>GNP = GDP + Net income from abroad</a:t>
            </a:r>
          </a:p>
          <a:p>
            <a:pPr marL="1143000" lvl="4" indent="0">
              <a:buNone/>
            </a:pPr>
            <a:r>
              <a:rPr lang="en-US" b="1" dirty="0"/>
              <a:t>             </a:t>
            </a:r>
            <a:r>
              <a:rPr lang="en-US" dirty="0"/>
              <a:t>= $1,821 + ($110 − $29)</a:t>
            </a:r>
          </a:p>
          <a:p>
            <a:pPr marL="1143000" lvl="4" indent="0">
              <a:buNone/>
            </a:pPr>
            <a:r>
              <a:rPr lang="en-US" dirty="0"/>
              <a:t>             = $1,902 billion</a:t>
            </a:r>
          </a:p>
          <a:p>
            <a:pPr lvl="2"/>
            <a:endParaRPr lang="en-US" b="1" dirty="0"/>
          </a:p>
          <a:p>
            <a:pPr lvl="2"/>
            <a:r>
              <a:rPr lang="en-US" dirty="0"/>
              <a:t>Since </a:t>
            </a:r>
            <a:r>
              <a:rPr lang="en-US" b="1" dirty="0"/>
              <a:t>GNP &gt; GDP </a:t>
            </a:r>
            <a:r>
              <a:rPr lang="en-US" dirty="0"/>
              <a:t>it indicates that Canada has significant foreign presence, in either workers or companies.</a:t>
            </a:r>
          </a:p>
          <a:p>
            <a:pPr lvl="2"/>
            <a:endParaRPr lang="en-US" dirty="0"/>
          </a:p>
          <a:p>
            <a:pPr marL="1143000" lvl="4" indent="0">
              <a:buNone/>
            </a:pPr>
            <a:endParaRPr lang="en-US" b="1" dirty="0"/>
          </a:p>
        </p:txBody>
      </p:sp>
    </p:spTree>
    <p:extLst>
      <p:ext uri="{BB962C8B-B14F-4D97-AF65-F5344CB8AC3E}">
        <p14:creationId xmlns:p14="http://schemas.microsoft.com/office/powerpoint/2010/main" val="183170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Real GDP &amp; Nominal GDP</a:t>
            </a:r>
          </a:p>
        </p:txBody>
      </p:sp>
      <p:sp>
        <p:nvSpPr>
          <p:cNvPr id="3" name="Content Placeholder 2"/>
          <p:cNvSpPr>
            <a:spLocks noGrp="1"/>
          </p:cNvSpPr>
          <p:nvPr>
            <p:ph sz="quarter" idx="1"/>
          </p:nvPr>
        </p:nvSpPr>
        <p:spPr/>
        <p:txBody>
          <a:bodyPr>
            <a:normAutofit/>
          </a:bodyPr>
          <a:lstStyle/>
          <a:p>
            <a:pPr marL="594360" lvl="2" indent="0">
              <a:buNone/>
            </a:pPr>
            <a:endParaRPr lang="en-US" dirty="0"/>
          </a:p>
          <a:p>
            <a:pPr lvl="2"/>
            <a:r>
              <a:rPr lang="en-US" b="1" dirty="0"/>
              <a:t>Nominal GDP: </a:t>
            </a:r>
            <a:r>
              <a:rPr lang="en-US" dirty="0"/>
              <a:t>is measured in terms of current output valued at current prices, which does not account for changes in prices.</a:t>
            </a:r>
          </a:p>
          <a:p>
            <a:pPr lvl="2"/>
            <a:endParaRPr lang="en-US" b="1" dirty="0"/>
          </a:p>
          <a:p>
            <a:pPr lvl="2"/>
            <a:r>
              <a:rPr lang="en-US" b="1" dirty="0"/>
              <a:t>Real GDP: </a:t>
            </a:r>
            <a:r>
              <a:rPr lang="en-US" dirty="0"/>
              <a:t>is a</a:t>
            </a:r>
            <a:r>
              <a:rPr lang="en-US" b="1" dirty="0"/>
              <a:t> </a:t>
            </a:r>
            <a:r>
              <a:rPr lang="en-US" dirty="0"/>
              <a:t>measure of economic activity that has eliminated the influence of changes in prices.</a:t>
            </a:r>
          </a:p>
          <a:p>
            <a:pPr marL="594360" lvl="2" indent="0">
              <a:buNone/>
            </a:pPr>
            <a:endParaRPr lang="en-US" dirty="0"/>
          </a:p>
          <a:p>
            <a:pPr lvl="4"/>
            <a:r>
              <a:rPr lang="en-US" dirty="0"/>
              <a:t>It measures the value of current output valued at constant prices so a relative comparison can be made to the base year</a:t>
            </a:r>
          </a:p>
          <a:p>
            <a:pPr marL="1143000" lvl="4" indent="0">
              <a:buNone/>
            </a:pPr>
            <a:endParaRPr lang="en-US" dirty="0"/>
          </a:p>
          <a:p>
            <a:pPr lvl="4"/>
            <a:r>
              <a:rPr lang="en-US" dirty="0"/>
              <a:t>It is important to use real values when GDP is being compared over time</a:t>
            </a:r>
          </a:p>
        </p:txBody>
      </p:sp>
    </p:spTree>
    <p:extLst>
      <p:ext uri="{BB962C8B-B14F-4D97-AF65-F5344CB8AC3E}">
        <p14:creationId xmlns:p14="http://schemas.microsoft.com/office/powerpoint/2010/main" val="299744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304800"/>
            <a:ext cx="7772400" cy="624840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4"/>
            <a:endParaRPr lang="en-US" dirty="0"/>
          </a:p>
          <a:p>
            <a:pPr lvl="4"/>
            <a:r>
              <a:rPr lang="en-US" dirty="0"/>
              <a:t>The demand curve has become steeper, indicating consumers are less sensitive to price changes than previously</a:t>
            </a:r>
          </a:p>
          <a:p>
            <a:pPr lvl="4"/>
            <a:endParaRPr lang="en-US" dirty="0"/>
          </a:p>
          <a:p>
            <a:pPr lvl="4"/>
            <a:r>
              <a:rPr lang="en-US" dirty="0"/>
              <a:t>The overall demand for cappuccinos has become more inelastic</a:t>
            </a:r>
          </a:p>
        </p:txBody>
      </p:sp>
      <p:pic>
        <p:nvPicPr>
          <p:cNvPr id="3074" name="Picture 2" descr="F:\TMS Files 2011-2012\Economics\Textbook- Images\Linear Demand- Cappuccinos (Changes in b).png"/>
          <p:cNvPicPr>
            <a:picLocks noChangeAspect="1" noChangeArrowheads="1"/>
          </p:cNvPicPr>
          <p:nvPr/>
        </p:nvPicPr>
        <p:blipFill>
          <a:blip r:embed="rId2" cstate="print"/>
          <a:srcRect/>
          <a:stretch>
            <a:fillRect/>
          </a:stretch>
        </p:blipFill>
        <p:spPr bwMode="auto">
          <a:xfrm>
            <a:off x="2514600" y="228600"/>
            <a:ext cx="4572000" cy="4496389"/>
          </a:xfrm>
          <a:prstGeom prst="rect">
            <a:avLst/>
          </a:prstGeom>
          <a:noFill/>
        </p:spPr>
      </p:pic>
    </p:spTree>
    <p:extLst>
      <p:ext uri="{BB962C8B-B14F-4D97-AF65-F5344CB8AC3E}">
        <p14:creationId xmlns:p14="http://schemas.microsoft.com/office/powerpoint/2010/main" val="293556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868362"/>
          </a:xfrm>
        </p:spPr>
        <p:txBody>
          <a:bodyPr/>
          <a:lstStyle/>
          <a:p>
            <a:r>
              <a:rPr lang="en-US" u="sng" dirty="0"/>
              <a:t>Example; Real GDP &amp; Nominal GDP</a:t>
            </a:r>
          </a:p>
        </p:txBody>
      </p:sp>
      <p:graphicFrame>
        <p:nvGraphicFramePr>
          <p:cNvPr id="4" name="Table 3"/>
          <p:cNvGraphicFramePr>
            <a:graphicFrameLocks noGrp="1"/>
          </p:cNvGraphicFramePr>
          <p:nvPr>
            <p:extLst>
              <p:ext uri="{D42A27DB-BD31-4B8C-83A1-F6EECF244321}">
                <p14:modId xmlns:p14="http://schemas.microsoft.com/office/powerpoint/2010/main" val="845987546"/>
              </p:ext>
            </p:extLst>
          </p:nvPr>
        </p:nvGraphicFramePr>
        <p:xfrm>
          <a:off x="428756" y="1459469"/>
          <a:ext cx="8382000" cy="222504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20000"/>
                    </a:ext>
                  </a:extLst>
                </a:gridCol>
                <a:gridCol w="990601">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85799">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9144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762000">
                  <a:extLst>
                    <a:ext uri="{9D8B030D-6E8A-4147-A177-3AD203B41FA5}">
                      <a16:colId xmlns:a16="http://schemas.microsoft.com/office/drawing/2014/main" val="20009"/>
                    </a:ext>
                  </a:extLst>
                </a:gridCol>
              </a:tblGrid>
              <a:tr h="370840">
                <a:tc>
                  <a:txBody>
                    <a:bodyPr/>
                    <a:lstStyle/>
                    <a:p>
                      <a:endParaRPr lang="en-US" sz="1700" dirty="0"/>
                    </a:p>
                  </a:txBody>
                  <a:tcPr/>
                </a:tc>
                <a:tc gridSpan="3">
                  <a:txBody>
                    <a:bodyPr/>
                    <a:lstStyle/>
                    <a:p>
                      <a:pPr algn="ctr"/>
                      <a:r>
                        <a:rPr lang="en-US" sz="1700" b="1" dirty="0"/>
                        <a:t>2001</a:t>
                      </a:r>
                    </a:p>
                  </a:txBody>
                  <a:tcPr/>
                </a:tc>
                <a:tc hMerge="1">
                  <a:txBody>
                    <a:bodyPr/>
                    <a:lstStyle/>
                    <a:p>
                      <a:endParaRPr lang="en-US" dirty="0"/>
                    </a:p>
                  </a:txBody>
                  <a:tcPr/>
                </a:tc>
                <a:tc hMerge="1">
                  <a:txBody>
                    <a:bodyPr/>
                    <a:lstStyle/>
                    <a:p>
                      <a:endParaRPr lang="en-US" dirty="0"/>
                    </a:p>
                  </a:txBody>
                  <a:tcPr/>
                </a:tc>
                <a:tc gridSpan="3">
                  <a:txBody>
                    <a:bodyPr/>
                    <a:lstStyle/>
                    <a:p>
                      <a:pPr algn="ctr"/>
                      <a:r>
                        <a:rPr lang="en-US" sz="1700" b="1" dirty="0"/>
                        <a:t>2002</a:t>
                      </a:r>
                    </a:p>
                  </a:txBody>
                  <a:tcPr/>
                </a:tc>
                <a:tc hMerge="1">
                  <a:txBody>
                    <a:bodyPr/>
                    <a:lstStyle/>
                    <a:p>
                      <a:endParaRPr lang="en-US" sz="1700" dirty="0"/>
                    </a:p>
                  </a:txBody>
                  <a:tcPr/>
                </a:tc>
                <a:tc hMerge="1">
                  <a:txBody>
                    <a:bodyPr/>
                    <a:lstStyle/>
                    <a:p>
                      <a:endParaRPr lang="en-US" sz="1700" dirty="0"/>
                    </a:p>
                  </a:txBody>
                  <a:tcPr/>
                </a:tc>
                <a:tc gridSpan="3">
                  <a:txBody>
                    <a:bodyPr/>
                    <a:lstStyle/>
                    <a:p>
                      <a:pPr algn="ctr"/>
                      <a:r>
                        <a:rPr lang="en-US" sz="1700" b="1" dirty="0"/>
                        <a:t>2003</a:t>
                      </a:r>
                    </a:p>
                  </a:txBody>
                  <a:tcPr/>
                </a:tc>
                <a:tc hMerge="1">
                  <a:txBody>
                    <a:bodyPr/>
                    <a:lstStyle/>
                    <a:p>
                      <a:endParaRPr lang="en-US" sz="1700" dirty="0"/>
                    </a:p>
                  </a:txBody>
                  <a:tcPr/>
                </a:tc>
                <a:tc hMerge="1">
                  <a:txBody>
                    <a:bodyPr/>
                    <a:lstStyle/>
                    <a:p>
                      <a:endParaRPr lang="en-US" sz="1700" dirty="0"/>
                    </a:p>
                  </a:txBody>
                  <a:tcPr/>
                </a:tc>
                <a:extLst>
                  <a:ext uri="{0D108BD9-81ED-4DB2-BD59-A6C34878D82A}">
                    <a16:rowId xmlns:a16="http://schemas.microsoft.com/office/drawing/2014/main" val="10000"/>
                  </a:ext>
                </a:extLst>
              </a:tr>
              <a:tr h="370840">
                <a:tc>
                  <a:txBody>
                    <a:bodyPr/>
                    <a:lstStyle/>
                    <a:p>
                      <a:r>
                        <a:rPr lang="en-US" sz="1700" b="1" dirty="0"/>
                        <a:t>Item</a:t>
                      </a:r>
                    </a:p>
                  </a:txBody>
                  <a:tcPr/>
                </a:tc>
                <a:tc>
                  <a:txBody>
                    <a:bodyPr/>
                    <a:lstStyle/>
                    <a:p>
                      <a:pPr algn="ctr"/>
                      <a:r>
                        <a:rPr lang="en-US" sz="1700" dirty="0"/>
                        <a:t>Quantity</a:t>
                      </a:r>
                    </a:p>
                  </a:txBody>
                  <a:tcPr/>
                </a:tc>
                <a:tc>
                  <a:txBody>
                    <a:bodyPr/>
                    <a:lstStyle/>
                    <a:p>
                      <a:pPr algn="ctr"/>
                      <a:r>
                        <a:rPr lang="en-US" sz="1700" dirty="0"/>
                        <a:t>Price</a:t>
                      </a:r>
                    </a:p>
                  </a:txBody>
                  <a:tcPr/>
                </a:tc>
                <a:tc>
                  <a:txBody>
                    <a:bodyPr/>
                    <a:lstStyle/>
                    <a:p>
                      <a:pPr algn="ctr"/>
                      <a:r>
                        <a:rPr lang="en-US" sz="1700" dirty="0"/>
                        <a:t>Value</a:t>
                      </a:r>
                    </a:p>
                  </a:txBody>
                  <a:tcPr/>
                </a:tc>
                <a:tc>
                  <a:txBody>
                    <a:bodyPr/>
                    <a:lstStyle/>
                    <a:p>
                      <a:pPr algn="ctr"/>
                      <a:r>
                        <a:rPr lang="en-US" sz="1700" dirty="0"/>
                        <a:t>Quantity</a:t>
                      </a:r>
                    </a:p>
                  </a:txBody>
                  <a:tcPr/>
                </a:tc>
                <a:tc>
                  <a:txBody>
                    <a:bodyPr/>
                    <a:lstStyle/>
                    <a:p>
                      <a:pPr algn="ctr"/>
                      <a:r>
                        <a:rPr lang="en-US" sz="1700" dirty="0"/>
                        <a:t>Price</a:t>
                      </a:r>
                    </a:p>
                  </a:txBody>
                  <a:tcPr/>
                </a:tc>
                <a:tc>
                  <a:txBody>
                    <a:bodyPr/>
                    <a:lstStyle/>
                    <a:p>
                      <a:pPr algn="ctr"/>
                      <a:r>
                        <a:rPr lang="en-US" sz="1700" dirty="0"/>
                        <a:t>Value</a:t>
                      </a:r>
                    </a:p>
                  </a:txBody>
                  <a:tcPr/>
                </a:tc>
                <a:tc>
                  <a:txBody>
                    <a:bodyPr/>
                    <a:lstStyle/>
                    <a:p>
                      <a:pPr algn="ctr"/>
                      <a:r>
                        <a:rPr lang="en-US" sz="1700" dirty="0"/>
                        <a:t>Quantity</a:t>
                      </a:r>
                    </a:p>
                  </a:txBody>
                  <a:tcPr/>
                </a:tc>
                <a:tc>
                  <a:txBody>
                    <a:bodyPr/>
                    <a:lstStyle/>
                    <a:p>
                      <a:pPr algn="ctr"/>
                      <a:r>
                        <a:rPr lang="en-US" sz="1700" dirty="0"/>
                        <a:t>Price</a:t>
                      </a:r>
                    </a:p>
                  </a:txBody>
                  <a:tcPr/>
                </a:tc>
                <a:tc>
                  <a:txBody>
                    <a:bodyPr/>
                    <a:lstStyle/>
                    <a:p>
                      <a:pPr algn="ctr"/>
                      <a:r>
                        <a:rPr lang="en-US" sz="1700" dirty="0"/>
                        <a:t>Value</a:t>
                      </a:r>
                    </a:p>
                  </a:txBody>
                  <a:tcPr/>
                </a:tc>
                <a:extLst>
                  <a:ext uri="{0D108BD9-81ED-4DB2-BD59-A6C34878D82A}">
                    <a16:rowId xmlns:a16="http://schemas.microsoft.com/office/drawing/2014/main" val="10001"/>
                  </a:ext>
                </a:extLst>
              </a:tr>
              <a:tr h="370840">
                <a:tc>
                  <a:txBody>
                    <a:bodyPr/>
                    <a:lstStyle/>
                    <a:p>
                      <a:r>
                        <a:rPr lang="en-US" sz="1700" b="1" dirty="0"/>
                        <a:t>Burgers</a:t>
                      </a:r>
                    </a:p>
                  </a:txBody>
                  <a:tcPr/>
                </a:tc>
                <a:tc>
                  <a:txBody>
                    <a:bodyPr/>
                    <a:lstStyle/>
                    <a:p>
                      <a:pPr algn="ctr"/>
                      <a:r>
                        <a:rPr lang="en-US" sz="1700" dirty="0"/>
                        <a:t>37</a:t>
                      </a:r>
                    </a:p>
                  </a:txBody>
                  <a:tcPr/>
                </a:tc>
                <a:tc>
                  <a:txBody>
                    <a:bodyPr/>
                    <a:lstStyle/>
                    <a:p>
                      <a:pPr algn="ctr"/>
                      <a:r>
                        <a:rPr lang="en-US" sz="1700" dirty="0"/>
                        <a:t>$3</a:t>
                      </a:r>
                    </a:p>
                  </a:txBody>
                  <a:tcPr/>
                </a:tc>
                <a:tc>
                  <a:txBody>
                    <a:bodyPr/>
                    <a:lstStyle/>
                    <a:p>
                      <a:pPr algn="ctr"/>
                      <a:r>
                        <a:rPr lang="en-US" sz="1700" dirty="0"/>
                        <a:t>$111</a:t>
                      </a:r>
                    </a:p>
                  </a:txBody>
                  <a:tcPr/>
                </a:tc>
                <a:tc>
                  <a:txBody>
                    <a:bodyPr/>
                    <a:lstStyle/>
                    <a:p>
                      <a:pPr algn="ctr"/>
                      <a:r>
                        <a:rPr lang="en-US" sz="1700" dirty="0"/>
                        <a:t>40</a:t>
                      </a:r>
                    </a:p>
                  </a:txBody>
                  <a:tcPr/>
                </a:tc>
                <a:tc>
                  <a:txBody>
                    <a:bodyPr/>
                    <a:lstStyle/>
                    <a:p>
                      <a:pPr algn="ctr"/>
                      <a:r>
                        <a:rPr lang="en-US" sz="1700" dirty="0"/>
                        <a:t>$4</a:t>
                      </a:r>
                    </a:p>
                  </a:txBody>
                  <a:tcPr/>
                </a:tc>
                <a:tc>
                  <a:txBody>
                    <a:bodyPr/>
                    <a:lstStyle/>
                    <a:p>
                      <a:pPr algn="ctr"/>
                      <a:r>
                        <a:rPr lang="en-US" sz="1700" dirty="0"/>
                        <a:t>$160</a:t>
                      </a:r>
                    </a:p>
                  </a:txBody>
                  <a:tcPr/>
                </a:tc>
                <a:tc>
                  <a:txBody>
                    <a:bodyPr/>
                    <a:lstStyle/>
                    <a:p>
                      <a:pPr algn="ctr"/>
                      <a:r>
                        <a:rPr lang="en-US" sz="1700" dirty="0"/>
                        <a:t>39</a:t>
                      </a:r>
                    </a:p>
                  </a:txBody>
                  <a:tcPr/>
                </a:tc>
                <a:tc>
                  <a:txBody>
                    <a:bodyPr/>
                    <a:lstStyle/>
                    <a:p>
                      <a:pPr algn="ctr"/>
                      <a:r>
                        <a:rPr lang="en-US" sz="1700" dirty="0"/>
                        <a:t>$5</a:t>
                      </a:r>
                    </a:p>
                  </a:txBody>
                  <a:tcPr/>
                </a:tc>
                <a:tc>
                  <a:txBody>
                    <a:bodyPr/>
                    <a:lstStyle/>
                    <a:p>
                      <a:pPr algn="ctr"/>
                      <a:r>
                        <a:rPr lang="en-US" sz="1700" dirty="0"/>
                        <a:t>$195</a:t>
                      </a:r>
                    </a:p>
                  </a:txBody>
                  <a:tcPr/>
                </a:tc>
                <a:extLst>
                  <a:ext uri="{0D108BD9-81ED-4DB2-BD59-A6C34878D82A}">
                    <a16:rowId xmlns:a16="http://schemas.microsoft.com/office/drawing/2014/main" val="10002"/>
                  </a:ext>
                </a:extLst>
              </a:tr>
              <a:tr h="370840">
                <a:tc>
                  <a:txBody>
                    <a:bodyPr/>
                    <a:lstStyle/>
                    <a:p>
                      <a:r>
                        <a:rPr lang="en-US" sz="1700" b="1" dirty="0"/>
                        <a:t>Haircuts</a:t>
                      </a:r>
                    </a:p>
                  </a:txBody>
                  <a:tcPr/>
                </a:tc>
                <a:tc>
                  <a:txBody>
                    <a:bodyPr/>
                    <a:lstStyle/>
                    <a:p>
                      <a:pPr algn="ctr"/>
                      <a:r>
                        <a:rPr lang="en-US" sz="1700" dirty="0"/>
                        <a:t>15</a:t>
                      </a:r>
                    </a:p>
                  </a:txBody>
                  <a:tcPr/>
                </a:tc>
                <a:tc>
                  <a:txBody>
                    <a:bodyPr/>
                    <a:lstStyle/>
                    <a:p>
                      <a:pPr algn="ctr"/>
                      <a:r>
                        <a:rPr lang="en-US" sz="1700" dirty="0"/>
                        <a:t>$18</a:t>
                      </a:r>
                    </a:p>
                  </a:txBody>
                  <a:tcPr/>
                </a:tc>
                <a:tc>
                  <a:txBody>
                    <a:bodyPr/>
                    <a:lstStyle/>
                    <a:p>
                      <a:pPr algn="ctr"/>
                      <a:r>
                        <a:rPr lang="en-US" sz="1700" dirty="0"/>
                        <a:t>$270</a:t>
                      </a:r>
                    </a:p>
                  </a:txBody>
                  <a:tcPr/>
                </a:tc>
                <a:tc>
                  <a:txBody>
                    <a:bodyPr/>
                    <a:lstStyle/>
                    <a:p>
                      <a:pPr algn="ctr"/>
                      <a:r>
                        <a:rPr lang="en-US" sz="1700" dirty="0"/>
                        <a:t>17</a:t>
                      </a:r>
                    </a:p>
                  </a:txBody>
                  <a:tcPr/>
                </a:tc>
                <a:tc>
                  <a:txBody>
                    <a:bodyPr/>
                    <a:lstStyle/>
                    <a:p>
                      <a:pPr algn="ctr"/>
                      <a:r>
                        <a:rPr lang="en-US" sz="1700" dirty="0"/>
                        <a:t>$20</a:t>
                      </a:r>
                    </a:p>
                  </a:txBody>
                  <a:tcPr/>
                </a:tc>
                <a:tc>
                  <a:txBody>
                    <a:bodyPr/>
                    <a:lstStyle/>
                    <a:p>
                      <a:pPr algn="ctr"/>
                      <a:r>
                        <a:rPr lang="en-US" sz="1700" dirty="0"/>
                        <a:t>$340</a:t>
                      </a:r>
                    </a:p>
                  </a:txBody>
                  <a:tcPr/>
                </a:tc>
                <a:tc>
                  <a:txBody>
                    <a:bodyPr/>
                    <a:lstStyle/>
                    <a:p>
                      <a:pPr algn="ctr"/>
                      <a:r>
                        <a:rPr lang="en-US" sz="1700" dirty="0"/>
                        <a:t>18</a:t>
                      </a:r>
                    </a:p>
                  </a:txBody>
                  <a:tcPr/>
                </a:tc>
                <a:tc>
                  <a:txBody>
                    <a:bodyPr/>
                    <a:lstStyle/>
                    <a:p>
                      <a:pPr algn="ctr"/>
                      <a:r>
                        <a:rPr lang="en-US" sz="1700" dirty="0"/>
                        <a:t>$21</a:t>
                      </a:r>
                    </a:p>
                  </a:txBody>
                  <a:tcPr/>
                </a:tc>
                <a:tc>
                  <a:txBody>
                    <a:bodyPr/>
                    <a:lstStyle/>
                    <a:p>
                      <a:pPr algn="ctr"/>
                      <a:r>
                        <a:rPr lang="en-US" sz="1700" dirty="0"/>
                        <a:t>$378</a:t>
                      </a:r>
                    </a:p>
                  </a:txBody>
                  <a:tcPr/>
                </a:tc>
                <a:extLst>
                  <a:ext uri="{0D108BD9-81ED-4DB2-BD59-A6C34878D82A}">
                    <a16:rowId xmlns:a16="http://schemas.microsoft.com/office/drawing/2014/main" val="10003"/>
                  </a:ext>
                </a:extLst>
              </a:tr>
              <a:tr h="370840">
                <a:tc>
                  <a:txBody>
                    <a:bodyPr/>
                    <a:lstStyle/>
                    <a:p>
                      <a:r>
                        <a:rPr lang="en-US" sz="1700" b="1" dirty="0"/>
                        <a:t>Tractors</a:t>
                      </a:r>
                    </a:p>
                  </a:txBody>
                  <a:tcPr/>
                </a:tc>
                <a:tc>
                  <a:txBody>
                    <a:bodyPr/>
                    <a:lstStyle/>
                    <a:p>
                      <a:pPr algn="ctr"/>
                      <a:r>
                        <a:rPr lang="en-US" sz="1700" dirty="0"/>
                        <a:t>10</a:t>
                      </a:r>
                    </a:p>
                  </a:txBody>
                  <a:tcPr/>
                </a:tc>
                <a:tc>
                  <a:txBody>
                    <a:bodyPr/>
                    <a:lstStyle/>
                    <a:p>
                      <a:pPr algn="ctr"/>
                      <a:r>
                        <a:rPr lang="en-US" sz="1700" dirty="0"/>
                        <a:t>$50</a:t>
                      </a:r>
                    </a:p>
                  </a:txBody>
                  <a:tcPr/>
                </a:tc>
                <a:tc>
                  <a:txBody>
                    <a:bodyPr/>
                    <a:lstStyle/>
                    <a:p>
                      <a:pPr algn="ctr"/>
                      <a:r>
                        <a:rPr lang="en-US" sz="1700" dirty="0"/>
                        <a:t>$500</a:t>
                      </a:r>
                    </a:p>
                  </a:txBody>
                  <a:tcPr/>
                </a:tc>
                <a:tc>
                  <a:txBody>
                    <a:bodyPr/>
                    <a:lstStyle/>
                    <a:p>
                      <a:pPr algn="ctr"/>
                      <a:r>
                        <a:rPr lang="en-US" sz="1700" dirty="0"/>
                        <a:t>11</a:t>
                      </a:r>
                    </a:p>
                  </a:txBody>
                  <a:tcPr/>
                </a:tc>
                <a:tc>
                  <a:txBody>
                    <a:bodyPr/>
                    <a:lstStyle/>
                    <a:p>
                      <a:pPr algn="ctr"/>
                      <a:r>
                        <a:rPr lang="en-US" sz="1700" dirty="0"/>
                        <a:t>$60</a:t>
                      </a:r>
                    </a:p>
                  </a:txBody>
                  <a:tcPr/>
                </a:tc>
                <a:tc>
                  <a:txBody>
                    <a:bodyPr/>
                    <a:lstStyle/>
                    <a:p>
                      <a:pPr algn="ctr"/>
                      <a:r>
                        <a:rPr lang="en-US" sz="1700" dirty="0"/>
                        <a:t>$660</a:t>
                      </a:r>
                    </a:p>
                  </a:txBody>
                  <a:tcPr/>
                </a:tc>
                <a:tc>
                  <a:txBody>
                    <a:bodyPr/>
                    <a:lstStyle/>
                    <a:p>
                      <a:pPr algn="ctr"/>
                      <a:r>
                        <a:rPr lang="en-US" sz="1700" dirty="0"/>
                        <a:t>10</a:t>
                      </a:r>
                    </a:p>
                  </a:txBody>
                  <a:tcPr/>
                </a:tc>
                <a:tc>
                  <a:txBody>
                    <a:bodyPr/>
                    <a:lstStyle/>
                    <a:p>
                      <a:pPr algn="ctr"/>
                      <a:r>
                        <a:rPr lang="en-US" sz="1700" dirty="0"/>
                        <a:t>$65</a:t>
                      </a:r>
                    </a:p>
                  </a:txBody>
                  <a:tcPr/>
                </a:tc>
                <a:tc>
                  <a:txBody>
                    <a:bodyPr/>
                    <a:lstStyle/>
                    <a:p>
                      <a:pPr algn="ctr"/>
                      <a:r>
                        <a:rPr lang="en-US" sz="1700" dirty="0"/>
                        <a:t>$650</a:t>
                      </a:r>
                    </a:p>
                  </a:txBody>
                  <a:tcPr/>
                </a:tc>
                <a:extLst>
                  <a:ext uri="{0D108BD9-81ED-4DB2-BD59-A6C34878D82A}">
                    <a16:rowId xmlns:a16="http://schemas.microsoft.com/office/drawing/2014/main" val="10004"/>
                  </a:ext>
                </a:extLst>
              </a:tr>
              <a:tr h="370840">
                <a:tc>
                  <a:txBody>
                    <a:bodyPr/>
                    <a:lstStyle/>
                    <a:p>
                      <a:r>
                        <a:rPr lang="en-US" sz="1700" b="1" dirty="0"/>
                        <a:t>Nominal</a:t>
                      </a:r>
                      <a:r>
                        <a:rPr lang="en-US" sz="1700" b="1" baseline="0" dirty="0"/>
                        <a:t> GDP</a:t>
                      </a:r>
                      <a:endParaRPr lang="en-US" sz="1700" b="1" dirty="0"/>
                    </a:p>
                  </a:txBody>
                  <a:tcPr/>
                </a:tc>
                <a:tc>
                  <a:txBody>
                    <a:bodyPr/>
                    <a:lstStyle/>
                    <a:p>
                      <a:pPr algn="ctr"/>
                      <a:endParaRPr lang="en-US" sz="1700"/>
                    </a:p>
                  </a:txBody>
                  <a:tcPr/>
                </a:tc>
                <a:tc>
                  <a:txBody>
                    <a:bodyPr/>
                    <a:lstStyle/>
                    <a:p>
                      <a:pPr algn="ctr"/>
                      <a:endParaRPr lang="en-US" sz="1700"/>
                    </a:p>
                  </a:txBody>
                  <a:tcPr/>
                </a:tc>
                <a:tc>
                  <a:txBody>
                    <a:bodyPr/>
                    <a:lstStyle/>
                    <a:p>
                      <a:pPr algn="ctr"/>
                      <a:r>
                        <a:rPr lang="en-US" sz="1700" dirty="0"/>
                        <a:t>$881</a:t>
                      </a:r>
                    </a:p>
                  </a:txBody>
                  <a:tcPr/>
                </a:tc>
                <a:tc>
                  <a:txBody>
                    <a:bodyPr/>
                    <a:lstStyle/>
                    <a:p>
                      <a:pPr algn="ctr"/>
                      <a:endParaRPr lang="en-US" sz="1700"/>
                    </a:p>
                  </a:txBody>
                  <a:tcPr/>
                </a:tc>
                <a:tc>
                  <a:txBody>
                    <a:bodyPr/>
                    <a:lstStyle/>
                    <a:p>
                      <a:pPr algn="ctr"/>
                      <a:endParaRPr lang="en-US" sz="1700"/>
                    </a:p>
                  </a:txBody>
                  <a:tcPr/>
                </a:tc>
                <a:tc>
                  <a:txBody>
                    <a:bodyPr/>
                    <a:lstStyle/>
                    <a:p>
                      <a:pPr algn="ctr"/>
                      <a:r>
                        <a:rPr lang="en-US" sz="1700" dirty="0"/>
                        <a:t>$1160</a:t>
                      </a:r>
                    </a:p>
                  </a:txBody>
                  <a:tcPr/>
                </a:tc>
                <a:tc>
                  <a:txBody>
                    <a:bodyPr/>
                    <a:lstStyle/>
                    <a:p>
                      <a:pPr algn="ctr"/>
                      <a:endParaRPr lang="en-US" sz="1700" dirty="0"/>
                    </a:p>
                  </a:txBody>
                  <a:tcPr/>
                </a:tc>
                <a:tc>
                  <a:txBody>
                    <a:bodyPr/>
                    <a:lstStyle/>
                    <a:p>
                      <a:pPr algn="ctr"/>
                      <a:endParaRPr lang="en-US" sz="1700"/>
                    </a:p>
                  </a:txBody>
                  <a:tcPr/>
                </a:tc>
                <a:tc>
                  <a:txBody>
                    <a:bodyPr/>
                    <a:lstStyle/>
                    <a:p>
                      <a:pPr algn="ctr"/>
                      <a:r>
                        <a:rPr lang="en-US" sz="1700" dirty="0"/>
                        <a:t>$1223</a:t>
                      </a:r>
                    </a:p>
                  </a:txBody>
                  <a:tcPr/>
                </a:tc>
                <a:extLst>
                  <a:ext uri="{0D108BD9-81ED-4DB2-BD59-A6C34878D82A}">
                    <a16:rowId xmlns:a16="http://schemas.microsoft.com/office/drawing/2014/main" val="1000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91710594"/>
              </p:ext>
            </p:extLst>
          </p:nvPr>
        </p:nvGraphicFramePr>
        <p:xfrm>
          <a:off x="381000" y="4419600"/>
          <a:ext cx="8382000" cy="222504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20000"/>
                    </a:ext>
                  </a:extLst>
                </a:gridCol>
                <a:gridCol w="990601">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85799">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9144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762000">
                  <a:extLst>
                    <a:ext uri="{9D8B030D-6E8A-4147-A177-3AD203B41FA5}">
                      <a16:colId xmlns:a16="http://schemas.microsoft.com/office/drawing/2014/main" val="20009"/>
                    </a:ext>
                  </a:extLst>
                </a:gridCol>
              </a:tblGrid>
              <a:tr h="370840">
                <a:tc>
                  <a:txBody>
                    <a:bodyPr/>
                    <a:lstStyle/>
                    <a:p>
                      <a:endParaRPr lang="en-US" sz="1700" dirty="0"/>
                    </a:p>
                  </a:txBody>
                  <a:tcPr/>
                </a:tc>
                <a:tc gridSpan="3">
                  <a:txBody>
                    <a:bodyPr/>
                    <a:lstStyle/>
                    <a:p>
                      <a:pPr algn="ctr"/>
                      <a:r>
                        <a:rPr lang="en-US" sz="1700" b="1" dirty="0"/>
                        <a:t>2001</a:t>
                      </a:r>
                    </a:p>
                  </a:txBody>
                  <a:tcPr/>
                </a:tc>
                <a:tc hMerge="1">
                  <a:txBody>
                    <a:bodyPr/>
                    <a:lstStyle/>
                    <a:p>
                      <a:endParaRPr lang="en-US" dirty="0"/>
                    </a:p>
                  </a:txBody>
                  <a:tcPr/>
                </a:tc>
                <a:tc hMerge="1">
                  <a:txBody>
                    <a:bodyPr/>
                    <a:lstStyle/>
                    <a:p>
                      <a:endParaRPr lang="en-US" dirty="0"/>
                    </a:p>
                  </a:txBody>
                  <a:tcPr/>
                </a:tc>
                <a:tc gridSpan="3">
                  <a:txBody>
                    <a:bodyPr/>
                    <a:lstStyle/>
                    <a:p>
                      <a:pPr algn="ctr"/>
                      <a:r>
                        <a:rPr lang="en-US" sz="1700" b="1" dirty="0"/>
                        <a:t>2002</a:t>
                      </a:r>
                    </a:p>
                  </a:txBody>
                  <a:tcPr/>
                </a:tc>
                <a:tc hMerge="1">
                  <a:txBody>
                    <a:bodyPr/>
                    <a:lstStyle/>
                    <a:p>
                      <a:endParaRPr lang="en-US" sz="1700" dirty="0"/>
                    </a:p>
                  </a:txBody>
                  <a:tcPr/>
                </a:tc>
                <a:tc hMerge="1">
                  <a:txBody>
                    <a:bodyPr/>
                    <a:lstStyle/>
                    <a:p>
                      <a:endParaRPr lang="en-US" sz="1700" dirty="0"/>
                    </a:p>
                  </a:txBody>
                  <a:tcPr/>
                </a:tc>
                <a:tc gridSpan="3">
                  <a:txBody>
                    <a:bodyPr/>
                    <a:lstStyle/>
                    <a:p>
                      <a:pPr algn="ctr"/>
                      <a:r>
                        <a:rPr lang="en-US" sz="1700" b="1" dirty="0"/>
                        <a:t>2003</a:t>
                      </a:r>
                    </a:p>
                  </a:txBody>
                  <a:tcPr/>
                </a:tc>
                <a:tc hMerge="1">
                  <a:txBody>
                    <a:bodyPr/>
                    <a:lstStyle/>
                    <a:p>
                      <a:endParaRPr lang="en-US" sz="1700" dirty="0"/>
                    </a:p>
                  </a:txBody>
                  <a:tcPr/>
                </a:tc>
                <a:tc hMerge="1">
                  <a:txBody>
                    <a:bodyPr/>
                    <a:lstStyle/>
                    <a:p>
                      <a:endParaRPr lang="en-US" sz="1700" dirty="0"/>
                    </a:p>
                  </a:txBody>
                  <a:tcPr/>
                </a:tc>
                <a:extLst>
                  <a:ext uri="{0D108BD9-81ED-4DB2-BD59-A6C34878D82A}">
                    <a16:rowId xmlns:a16="http://schemas.microsoft.com/office/drawing/2014/main" val="10000"/>
                  </a:ext>
                </a:extLst>
              </a:tr>
              <a:tr h="370840">
                <a:tc>
                  <a:txBody>
                    <a:bodyPr/>
                    <a:lstStyle/>
                    <a:p>
                      <a:r>
                        <a:rPr lang="en-US" sz="1700" b="1" dirty="0"/>
                        <a:t>Item</a:t>
                      </a:r>
                    </a:p>
                  </a:txBody>
                  <a:tcPr/>
                </a:tc>
                <a:tc>
                  <a:txBody>
                    <a:bodyPr/>
                    <a:lstStyle/>
                    <a:p>
                      <a:pPr algn="ctr"/>
                      <a:r>
                        <a:rPr lang="en-US" sz="1700" dirty="0"/>
                        <a:t>Quantity</a:t>
                      </a:r>
                    </a:p>
                  </a:txBody>
                  <a:tcPr/>
                </a:tc>
                <a:tc>
                  <a:txBody>
                    <a:bodyPr/>
                    <a:lstStyle/>
                    <a:p>
                      <a:pPr algn="ctr"/>
                      <a:r>
                        <a:rPr lang="en-US" sz="1700" dirty="0"/>
                        <a:t>Price</a:t>
                      </a:r>
                    </a:p>
                  </a:txBody>
                  <a:tcPr/>
                </a:tc>
                <a:tc>
                  <a:txBody>
                    <a:bodyPr/>
                    <a:lstStyle/>
                    <a:p>
                      <a:pPr algn="ctr"/>
                      <a:r>
                        <a:rPr lang="en-US" sz="1700" dirty="0"/>
                        <a:t>Value</a:t>
                      </a:r>
                    </a:p>
                  </a:txBody>
                  <a:tcPr/>
                </a:tc>
                <a:tc>
                  <a:txBody>
                    <a:bodyPr/>
                    <a:lstStyle/>
                    <a:p>
                      <a:pPr algn="ctr"/>
                      <a:r>
                        <a:rPr lang="en-US" sz="1700" dirty="0"/>
                        <a:t>Quantity</a:t>
                      </a:r>
                    </a:p>
                  </a:txBody>
                  <a:tcPr/>
                </a:tc>
                <a:tc>
                  <a:txBody>
                    <a:bodyPr/>
                    <a:lstStyle/>
                    <a:p>
                      <a:pPr algn="ctr"/>
                      <a:r>
                        <a:rPr lang="en-US" sz="1700" dirty="0"/>
                        <a:t>Price</a:t>
                      </a:r>
                    </a:p>
                  </a:txBody>
                  <a:tcPr/>
                </a:tc>
                <a:tc>
                  <a:txBody>
                    <a:bodyPr/>
                    <a:lstStyle/>
                    <a:p>
                      <a:pPr algn="ctr"/>
                      <a:r>
                        <a:rPr lang="en-US" sz="1700" dirty="0"/>
                        <a:t>Value</a:t>
                      </a:r>
                    </a:p>
                  </a:txBody>
                  <a:tcPr/>
                </a:tc>
                <a:tc>
                  <a:txBody>
                    <a:bodyPr/>
                    <a:lstStyle/>
                    <a:p>
                      <a:pPr algn="ctr"/>
                      <a:r>
                        <a:rPr lang="en-US" sz="1700" dirty="0"/>
                        <a:t>Quantity</a:t>
                      </a:r>
                    </a:p>
                  </a:txBody>
                  <a:tcPr/>
                </a:tc>
                <a:tc>
                  <a:txBody>
                    <a:bodyPr/>
                    <a:lstStyle/>
                    <a:p>
                      <a:pPr algn="ctr"/>
                      <a:r>
                        <a:rPr lang="en-US" sz="1700" dirty="0"/>
                        <a:t>Price</a:t>
                      </a:r>
                    </a:p>
                  </a:txBody>
                  <a:tcPr/>
                </a:tc>
                <a:tc>
                  <a:txBody>
                    <a:bodyPr/>
                    <a:lstStyle/>
                    <a:p>
                      <a:pPr algn="ctr"/>
                      <a:r>
                        <a:rPr lang="en-US" sz="1700" dirty="0"/>
                        <a:t>Value</a:t>
                      </a:r>
                    </a:p>
                  </a:txBody>
                  <a:tcPr/>
                </a:tc>
                <a:extLst>
                  <a:ext uri="{0D108BD9-81ED-4DB2-BD59-A6C34878D82A}">
                    <a16:rowId xmlns:a16="http://schemas.microsoft.com/office/drawing/2014/main" val="10001"/>
                  </a:ext>
                </a:extLst>
              </a:tr>
              <a:tr h="370840">
                <a:tc>
                  <a:txBody>
                    <a:bodyPr/>
                    <a:lstStyle/>
                    <a:p>
                      <a:r>
                        <a:rPr lang="en-US" sz="1700" b="1" dirty="0"/>
                        <a:t>Burgers</a:t>
                      </a:r>
                    </a:p>
                  </a:txBody>
                  <a:tcPr/>
                </a:tc>
                <a:tc>
                  <a:txBody>
                    <a:bodyPr/>
                    <a:lstStyle/>
                    <a:p>
                      <a:pPr algn="ctr"/>
                      <a:r>
                        <a:rPr lang="en-US" sz="1700" dirty="0"/>
                        <a:t>37</a:t>
                      </a:r>
                    </a:p>
                  </a:txBody>
                  <a:tcPr/>
                </a:tc>
                <a:tc>
                  <a:txBody>
                    <a:bodyPr/>
                    <a:lstStyle/>
                    <a:p>
                      <a:pPr algn="ctr"/>
                      <a:r>
                        <a:rPr lang="en-US" sz="1700" dirty="0"/>
                        <a:t>$3</a:t>
                      </a:r>
                    </a:p>
                  </a:txBody>
                  <a:tcPr>
                    <a:solidFill>
                      <a:srgbClr val="FFFF00"/>
                    </a:solidFill>
                  </a:tcPr>
                </a:tc>
                <a:tc>
                  <a:txBody>
                    <a:bodyPr/>
                    <a:lstStyle/>
                    <a:p>
                      <a:pPr algn="ctr"/>
                      <a:r>
                        <a:rPr lang="en-US" sz="1700" dirty="0"/>
                        <a:t>$111</a:t>
                      </a:r>
                    </a:p>
                  </a:txBody>
                  <a:tcPr/>
                </a:tc>
                <a:tc>
                  <a:txBody>
                    <a:bodyPr/>
                    <a:lstStyle/>
                    <a:p>
                      <a:pPr algn="ctr"/>
                      <a:r>
                        <a:rPr lang="en-US" sz="1700" dirty="0"/>
                        <a:t>40</a:t>
                      </a:r>
                    </a:p>
                  </a:txBody>
                  <a:tcPr/>
                </a:tc>
                <a:tc>
                  <a:txBody>
                    <a:bodyPr/>
                    <a:lstStyle/>
                    <a:p>
                      <a:pPr algn="ctr"/>
                      <a:r>
                        <a:rPr lang="en-US" sz="1700" dirty="0"/>
                        <a:t>$3</a:t>
                      </a:r>
                    </a:p>
                  </a:txBody>
                  <a:tcPr>
                    <a:solidFill>
                      <a:srgbClr val="FFFF00"/>
                    </a:solidFill>
                  </a:tcPr>
                </a:tc>
                <a:tc>
                  <a:txBody>
                    <a:bodyPr/>
                    <a:lstStyle/>
                    <a:p>
                      <a:pPr algn="ctr"/>
                      <a:r>
                        <a:rPr lang="en-US" sz="1700" dirty="0"/>
                        <a:t>$120</a:t>
                      </a:r>
                    </a:p>
                  </a:txBody>
                  <a:tcPr/>
                </a:tc>
                <a:tc>
                  <a:txBody>
                    <a:bodyPr/>
                    <a:lstStyle/>
                    <a:p>
                      <a:pPr algn="ctr"/>
                      <a:r>
                        <a:rPr lang="en-US" sz="1700" dirty="0"/>
                        <a:t>39</a:t>
                      </a:r>
                    </a:p>
                  </a:txBody>
                  <a:tcPr/>
                </a:tc>
                <a:tc>
                  <a:txBody>
                    <a:bodyPr/>
                    <a:lstStyle/>
                    <a:p>
                      <a:pPr algn="ctr"/>
                      <a:r>
                        <a:rPr lang="en-US" sz="1700" dirty="0"/>
                        <a:t>$3</a:t>
                      </a:r>
                    </a:p>
                  </a:txBody>
                  <a:tcPr>
                    <a:solidFill>
                      <a:srgbClr val="FFFF00"/>
                    </a:solidFill>
                  </a:tcPr>
                </a:tc>
                <a:tc>
                  <a:txBody>
                    <a:bodyPr/>
                    <a:lstStyle/>
                    <a:p>
                      <a:pPr algn="ctr"/>
                      <a:r>
                        <a:rPr lang="en-US" sz="1700" dirty="0"/>
                        <a:t>$117</a:t>
                      </a:r>
                    </a:p>
                  </a:txBody>
                  <a:tcPr/>
                </a:tc>
                <a:extLst>
                  <a:ext uri="{0D108BD9-81ED-4DB2-BD59-A6C34878D82A}">
                    <a16:rowId xmlns:a16="http://schemas.microsoft.com/office/drawing/2014/main" val="10002"/>
                  </a:ext>
                </a:extLst>
              </a:tr>
              <a:tr h="370840">
                <a:tc>
                  <a:txBody>
                    <a:bodyPr/>
                    <a:lstStyle/>
                    <a:p>
                      <a:r>
                        <a:rPr lang="en-US" sz="1700" b="1" dirty="0"/>
                        <a:t>Haircuts</a:t>
                      </a:r>
                    </a:p>
                  </a:txBody>
                  <a:tcPr/>
                </a:tc>
                <a:tc>
                  <a:txBody>
                    <a:bodyPr/>
                    <a:lstStyle/>
                    <a:p>
                      <a:pPr algn="ctr"/>
                      <a:r>
                        <a:rPr lang="en-US" sz="1700" dirty="0"/>
                        <a:t>15</a:t>
                      </a:r>
                    </a:p>
                  </a:txBody>
                  <a:tcPr/>
                </a:tc>
                <a:tc>
                  <a:txBody>
                    <a:bodyPr/>
                    <a:lstStyle/>
                    <a:p>
                      <a:pPr algn="ctr"/>
                      <a:r>
                        <a:rPr lang="en-US" sz="1700" dirty="0"/>
                        <a:t>$18</a:t>
                      </a:r>
                    </a:p>
                  </a:txBody>
                  <a:tcPr>
                    <a:solidFill>
                      <a:srgbClr val="FFFF00"/>
                    </a:solidFill>
                  </a:tcPr>
                </a:tc>
                <a:tc>
                  <a:txBody>
                    <a:bodyPr/>
                    <a:lstStyle/>
                    <a:p>
                      <a:pPr algn="ctr"/>
                      <a:r>
                        <a:rPr lang="en-US" sz="1700" dirty="0"/>
                        <a:t>$270</a:t>
                      </a:r>
                    </a:p>
                  </a:txBody>
                  <a:tcPr/>
                </a:tc>
                <a:tc>
                  <a:txBody>
                    <a:bodyPr/>
                    <a:lstStyle/>
                    <a:p>
                      <a:pPr algn="ctr"/>
                      <a:r>
                        <a:rPr lang="en-US" sz="1700" dirty="0"/>
                        <a:t>17</a:t>
                      </a:r>
                    </a:p>
                  </a:txBody>
                  <a:tcPr/>
                </a:tc>
                <a:tc>
                  <a:txBody>
                    <a:bodyPr/>
                    <a:lstStyle/>
                    <a:p>
                      <a:pPr algn="ctr"/>
                      <a:r>
                        <a:rPr lang="en-US" sz="1700" dirty="0"/>
                        <a:t>$18</a:t>
                      </a:r>
                    </a:p>
                  </a:txBody>
                  <a:tcPr>
                    <a:solidFill>
                      <a:srgbClr val="FFFF00"/>
                    </a:solidFill>
                  </a:tcPr>
                </a:tc>
                <a:tc>
                  <a:txBody>
                    <a:bodyPr/>
                    <a:lstStyle/>
                    <a:p>
                      <a:pPr algn="ctr"/>
                      <a:r>
                        <a:rPr lang="en-US" sz="1700" dirty="0"/>
                        <a:t>$306</a:t>
                      </a:r>
                    </a:p>
                  </a:txBody>
                  <a:tcPr/>
                </a:tc>
                <a:tc>
                  <a:txBody>
                    <a:bodyPr/>
                    <a:lstStyle/>
                    <a:p>
                      <a:pPr algn="ctr"/>
                      <a:r>
                        <a:rPr lang="en-US" sz="1700" dirty="0"/>
                        <a:t>18</a:t>
                      </a:r>
                    </a:p>
                  </a:txBody>
                  <a:tcPr/>
                </a:tc>
                <a:tc>
                  <a:txBody>
                    <a:bodyPr/>
                    <a:lstStyle/>
                    <a:p>
                      <a:pPr algn="ctr"/>
                      <a:r>
                        <a:rPr lang="en-US" sz="1700" dirty="0"/>
                        <a:t>$18</a:t>
                      </a:r>
                    </a:p>
                  </a:txBody>
                  <a:tcPr>
                    <a:solidFill>
                      <a:srgbClr val="FFFF00"/>
                    </a:solidFill>
                  </a:tcPr>
                </a:tc>
                <a:tc>
                  <a:txBody>
                    <a:bodyPr/>
                    <a:lstStyle/>
                    <a:p>
                      <a:pPr algn="ctr"/>
                      <a:r>
                        <a:rPr lang="en-US" sz="1700" dirty="0"/>
                        <a:t>$324</a:t>
                      </a:r>
                    </a:p>
                  </a:txBody>
                  <a:tcPr/>
                </a:tc>
                <a:extLst>
                  <a:ext uri="{0D108BD9-81ED-4DB2-BD59-A6C34878D82A}">
                    <a16:rowId xmlns:a16="http://schemas.microsoft.com/office/drawing/2014/main" val="10003"/>
                  </a:ext>
                </a:extLst>
              </a:tr>
              <a:tr h="370840">
                <a:tc>
                  <a:txBody>
                    <a:bodyPr/>
                    <a:lstStyle/>
                    <a:p>
                      <a:r>
                        <a:rPr lang="en-US" sz="1700" b="1" dirty="0"/>
                        <a:t>Tractors</a:t>
                      </a:r>
                    </a:p>
                  </a:txBody>
                  <a:tcPr/>
                </a:tc>
                <a:tc>
                  <a:txBody>
                    <a:bodyPr/>
                    <a:lstStyle/>
                    <a:p>
                      <a:pPr algn="ctr"/>
                      <a:r>
                        <a:rPr lang="en-US" sz="1700" dirty="0"/>
                        <a:t>10</a:t>
                      </a:r>
                    </a:p>
                  </a:txBody>
                  <a:tcPr/>
                </a:tc>
                <a:tc>
                  <a:txBody>
                    <a:bodyPr/>
                    <a:lstStyle/>
                    <a:p>
                      <a:pPr algn="ctr"/>
                      <a:r>
                        <a:rPr lang="en-US" sz="1700" dirty="0"/>
                        <a:t>$50</a:t>
                      </a:r>
                    </a:p>
                  </a:txBody>
                  <a:tcPr>
                    <a:solidFill>
                      <a:srgbClr val="FFFF00"/>
                    </a:solidFill>
                  </a:tcPr>
                </a:tc>
                <a:tc>
                  <a:txBody>
                    <a:bodyPr/>
                    <a:lstStyle/>
                    <a:p>
                      <a:pPr algn="ctr"/>
                      <a:r>
                        <a:rPr lang="en-US" sz="1700" dirty="0"/>
                        <a:t>$500</a:t>
                      </a:r>
                    </a:p>
                  </a:txBody>
                  <a:tcPr/>
                </a:tc>
                <a:tc>
                  <a:txBody>
                    <a:bodyPr/>
                    <a:lstStyle/>
                    <a:p>
                      <a:pPr algn="ctr"/>
                      <a:r>
                        <a:rPr lang="en-US" sz="1700" dirty="0"/>
                        <a:t>11</a:t>
                      </a:r>
                    </a:p>
                  </a:txBody>
                  <a:tcPr/>
                </a:tc>
                <a:tc>
                  <a:txBody>
                    <a:bodyPr/>
                    <a:lstStyle/>
                    <a:p>
                      <a:pPr algn="ctr"/>
                      <a:r>
                        <a:rPr lang="en-US" sz="1700" dirty="0"/>
                        <a:t>$50</a:t>
                      </a:r>
                    </a:p>
                  </a:txBody>
                  <a:tcPr>
                    <a:solidFill>
                      <a:srgbClr val="FFFF00"/>
                    </a:solidFill>
                  </a:tcPr>
                </a:tc>
                <a:tc>
                  <a:txBody>
                    <a:bodyPr/>
                    <a:lstStyle/>
                    <a:p>
                      <a:pPr algn="ctr"/>
                      <a:r>
                        <a:rPr lang="en-US" sz="1700" dirty="0"/>
                        <a:t>$550</a:t>
                      </a:r>
                    </a:p>
                  </a:txBody>
                  <a:tcPr/>
                </a:tc>
                <a:tc>
                  <a:txBody>
                    <a:bodyPr/>
                    <a:lstStyle/>
                    <a:p>
                      <a:pPr algn="ctr"/>
                      <a:r>
                        <a:rPr lang="en-US" sz="1700" dirty="0"/>
                        <a:t>10</a:t>
                      </a:r>
                    </a:p>
                  </a:txBody>
                  <a:tcPr/>
                </a:tc>
                <a:tc>
                  <a:txBody>
                    <a:bodyPr/>
                    <a:lstStyle/>
                    <a:p>
                      <a:pPr algn="ctr"/>
                      <a:r>
                        <a:rPr lang="en-US" sz="1700" dirty="0"/>
                        <a:t>$50</a:t>
                      </a:r>
                    </a:p>
                  </a:txBody>
                  <a:tcPr>
                    <a:solidFill>
                      <a:srgbClr val="FFFF00"/>
                    </a:solidFill>
                  </a:tcPr>
                </a:tc>
                <a:tc>
                  <a:txBody>
                    <a:bodyPr/>
                    <a:lstStyle/>
                    <a:p>
                      <a:pPr algn="ctr"/>
                      <a:r>
                        <a:rPr lang="en-US" sz="1700" dirty="0"/>
                        <a:t>$500</a:t>
                      </a:r>
                    </a:p>
                  </a:txBody>
                  <a:tcPr/>
                </a:tc>
                <a:extLst>
                  <a:ext uri="{0D108BD9-81ED-4DB2-BD59-A6C34878D82A}">
                    <a16:rowId xmlns:a16="http://schemas.microsoft.com/office/drawing/2014/main" val="10004"/>
                  </a:ext>
                </a:extLst>
              </a:tr>
              <a:tr h="370840">
                <a:tc>
                  <a:txBody>
                    <a:bodyPr/>
                    <a:lstStyle/>
                    <a:p>
                      <a:r>
                        <a:rPr lang="en-US" sz="1700" b="1" dirty="0"/>
                        <a:t>Real</a:t>
                      </a:r>
                      <a:r>
                        <a:rPr lang="en-US" sz="1700" b="1" baseline="0" dirty="0"/>
                        <a:t> GDP</a:t>
                      </a:r>
                      <a:endParaRPr lang="en-US" sz="1700" b="1" dirty="0"/>
                    </a:p>
                  </a:txBody>
                  <a:tcPr/>
                </a:tc>
                <a:tc>
                  <a:txBody>
                    <a:bodyPr/>
                    <a:lstStyle/>
                    <a:p>
                      <a:pPr algn="ctr"/>
                      <a:endParaRPr lang="en-US" sz="1700"/>
                    </a:p>
                  </a:txBody>
                  <a:tcPr/>
                </a:tc>
                <a:tc>
                  <a:txBody>
                    <a:bodyPr/>
                    <a:lstStyle/>
                    <a:p>
                      <a:pPr algn="ctr"/>
                      <a:endParaRPr lang="en-US" sz="1700"/>
                    </a:p>
                  </a:txBody>
                  <a:tcPr/>
                </a:tc>
                <a:tc>
                  <a:txBody>
                    <a:bodyPr/>
                    <a:lstStyle/>
                    <a:p>
                      <a:pPr algn="ctr"/>
                      <a:r>
                        <a:rPr lang="en-US" sz="1700" dirty="0"/>
                        <a:t>$881</a:t>
                      </a:r>
                    </a:p>
                  </a:txBody>
                  <a:tcPr/>
                </a:tc>
                <a:tc>
                  <a:txBody>
                    <a:bodyPr/>
                    <a:lstStyle/>
                    <a:p>
                      <a:pPr algn="ctr"/>
                      <a:endParaRPr lang="en-US" sz="1700"/>
                    </a:p>
                  </a:txBody>
                  <a:tcPr/>
                </a:tc>
                <a:tc>
                  <a:txBody>
                    <a:bodyPr/>
                    <a:lstStyle/>
                    <a:p>
                      <a:pPr algn="ctr"/>
                      <a:endParaRPr lang="en-US" sz="1700"/>
                    </a:p>
                  </a:txBody>
                  <a:tcPr/>
                </a:tc>
                <a:tc>
                  <a:txBody>
                    <a:bodyPr/>
                    <a:lstStyle/>
                    <a:p>
                      <a:pPr algn="ctr"/>
                      <a:r>
                        <a:rPr lang="en-US" sz="1700" dirty="0"/>
                        <a:t>$976</a:t>
                      </a:r>
                    </a:p>
                  </a:txBody>
                  <a:tcPr/>
                </a:tc>
                <a:tc>
                  <a:txBody>
                    <a:bodyPr/>
                    <a:lstStyle/>
                    <a:p>
                      <a:pPr algn="ctr"/>
                      <a:endParaRPr lang="en-US" sz="1700"/>
                    </a:p>
                  </a:txBody>
                  <a:tcPr/>
                </a:tc>
                <a:tc>
                  <a:txBody>
                    <a:bodyPr/>
                    <a:lstStyle/>
                    <a:p>
                      <a:pPr algn="ctr"/>
                      <a:endParaRPr lang="en-US" sz="1700"/>
                    </a:p>
                  </a:txBody>
                  <a:tcPr/>
                </a:tc>
                <a:tc>
                  <a:txBody>
                    <a:bodyPr/>
                    <a:lstStyle/>
                    <a:p>
                      <a:pPr algn="ctr"/>
                      <a:r>
                        <a:rPr lang="en-US" sz="1700" dirty="0"/>
                        <a:t>$941</a:t>
                      </a:r>
                    </a:p>
                  </a:txBody>
                  <a:tcPr/>
                </a:tc>
                <a:extLst>
                  <a:ext uri="{0D108BD9-81ED-4DB2-BD59-A6C34878D82A}">
                    <a16:rowId xmlns:a16="http://schemas.microsoft.com/office/drawing/2014/main" val="10005"/>
                  </a:ext>
                </a:extLst>
              </a:tr>
            </a:tbl>
          </a:graphicData>
        </a:graphic>
      </p:graphicFrame>
      <p:sp>
        <p:nvSpPr>
          <p:cNvPr id="8" name="TextBox 7"/>
          <p:cNvSpPr txBox="1"/>
          <p:nvPr/>
        </p:nvSpPr>
        <p:spPr>
          <a:xfrm>
            <a:off x="3276600" y="1053130"/>
            <a:ext cx="2686313" cy="369332"/>
          </a:xfrm>
          <a:prstGeom prst="rect">
            <a:avLst/>
          </a:prstGeom>
          <a:noFill/>
        </p:spPr>
        <p:txBody>
          <a:bodyPr wrap="none" rtlCol="0">
            <a:spAutoFit/>
          </a:bodyPr>
          <a:lstStyle/>
          <a:p>
            <a:r>
              <a:rPr lang="en-US" b="1" u="sng" dirty="0">
                <a:solidFill>
                  <a:prstClr val="black"/>
                </a:solidFill>
              </a:rPr>
              <a:t>Calculating Nominal GDP</a:t>
            </a:r>
          </a:p>
        </p:txBody>
      </p:sp>
      <p:sp>
        <p:nvSpPr>
          <p:cNvPr id="9" name="TextBox 8"/>
          <p:cNvSpPr txBox="1"/>
          <p:nvPr/>
        </p:nvSpPr>
        <p:spPr>
          <a:xfrm>
            <a:off x="3048000" y="4013077"/>
            <a:ext cx="4066826" cy="369332"/>
          </a:xfrm>
          <a:prstGeom prst="rect">
            <a:avLst/>
          </a:prstGeom>
          <a:noFill/>
        </p:spPr>
        <p:txBody>
          <a:bodyPr wrap="square" rtlCol="0">
            <a:spAutoFit/>
          </a:bodyPr>
          <a:lstStyle/>
          <a:p>
            <a:r>
              <a:rPr lang="en-US" b="1" u="sng" dirty="0">
                <a:solidFill>
                  <a:prstClr val="black"/>
                </a:solidFill>
              </a:rPr>
              <a:t>Calculating Real GDP (Base year- 2001)</a:t>
            </a:r>
          </a:p>
        </p:txBody>
      </p:sp>
    </p:spTree>
    <p:extLst>
      <p:ext uri="{BB962C8B-B14F-4D97-AF65-F5344CB8AC3E}">
        <p14:creationId xmlns:p14="http://schemas.microsoft.com/office/powerpoint/2010/main" val="27055510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pPr algn="ctr"/>
            <a:r>
              <a:rPr lang="en-US" u="sng" dirty="0"/>
              <a:t>GDP Deflator</a:t>
            </a:r>
          </a:p>
        </p:txBody>
      </p:sp>
      <p:sp>
        <p:nvSpPr>
          <p:cNvPr id="3" name="Content Placeholder 2"/>
          <p:cNvSpPr>
            <a:spLocks noGrp="1"/>
          </p:cNvSpPr>
          <p:nvPr>
            <p:ph sz="quarter" idx="1"/>
          </p:nvPr>
        </p:nvSpPr>
        <p:spPr>
          <a:xfrm>
            <a:off x="914400" y="990600"/>
            <a:ext cx="7772400" cy="4572000"/>
          </a:xfrm>
        </p:spPr>
        <p:txBody>
          <a:bodyPr/>
          <a:lstStyle/>
          <a:p>
            <a:pPr lvl="2"/>
            <a:endParaRPr lang="en-US" dirty="0"/>
          </a:p>
          <a:p>
            <a:pPr lvl="2"/>
            <a:r>
              <a:rPr lang="en-US" dirty="0"/>
              <a:t>The GDP deflator is a price index that is an indicator of price changes for all good and services produced in the economy</a:t>
            </a:r>
          </a:p>
          <a:p>
            <a:pPr marL="1143000" lvl="4" indent="0">
              <a:buNone/>
            </a:pPr>
            <a:endParaRPr lang="en-US" dirty="0"/>
          </a:p>
          <a:p>
            <a:pPr lvl="4"/>
            <a:r>
              <a:rPr lang="en-US" b="1" dirty="0"/>
              <a:t>GDP Deflator = (Nominal GDP ÷ Real GDP) × 100</a:t>
            </a:r>
          </a:p>
          <a:p>
            <a:pPr lvl="4"/>
            <a:endParaRPr lang="en-US" b="1" dirty="0"/>
          </a:p>
          <a:p>
            <a:pPr lvl="4"/>
            <a:r>
              <a:rPr lang="en-US" dirty="0"/>
              <a:t>The index number for the base year is always 100, for all indices</a:t>
            </a:r>
          </a:p>
          <a:p>
            <a:pPr lvl="4"/>
            <a:endParaRPr lang="en-US" dirty="0"/>
          </a:p>
          <a:p>
            <a:pPr lvl="4"/>
            <a:r>
              <a:rPr lang="en-US" dirty="0"/>
              <a:t>An increasing GDP deflator indicates rising prices on average, while a decreasing GDP deflator indicates falling prices.</a:t>
            </a:r>
          </a:p>
          <a:p>
            <a:pPr lvl="4"/>
            <a:endParaRPr lang="en-US" dirty="0"/>
          </a:p>
          <a:p>
            <a:pPr lvl="4"/>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3333524801"/>
              </p:ext>
            </p:extLst>
          </p:nvPr>
        </p:nvGraphicFramePr>
        <p:xfrm>
          <a:off x="2590800" y="4800600"/>
          <a:ext cx="4876801" cy="1483360"/>
        </p:xfrm>
        <a:graphic>
          <a:graphicData uri="http://schemas.openxmlformats.org/drawingml/2006/table">
            <a:tbl>
              <a:tblPr firstRow="1" bandRow="1">
                <a:tableStyleId>{5940675A-B579-460E-94D1-54222C63F5DA}</a:tableStyleId>
              </a:tblPr>
              <a:tblGrid>
                <a:gridCol w="6858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143001">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r>
                        <a:rPr lang="en-US" b="1" dirty="0"/>
                        <a:t>Year</a:t>
                      </a:r>
                    </a:p>
                  </a:txBody>
                  <a:tcPr/>
                </a:tc>
                <a:tc>
                  <a:txBody>
                    <a:bodyPr/>
                    <a:lstStyle/>
                    <a:p>
                      <a:r>
                        <a:rPr lang="en-US" b="1" dirty="0"/>
                        <a:t>Nominal GDP</a:t>
                      </a:r>
                    </a:p>
                  </a:txBody>
                  <a:tcPr/>
                </a:tc>
                <a:tc>
                  <a:txBody>
                    <a:bodyPr/>
                    <a:lstStyle/>
                    <a:p>
                      <a:r>
                        <a:rPr lang="en-US" b="1" dirty="0"/>
                        <a:t>Real GDP</a:t>
                      </a:r>
                    </a:p>
                  </a:txBody>
                  <a:tcPr/>
                </a:tc>
                <a:tc>
                  <a:txBody>
                    <a:bodyPr/>
                    <a:lstStyle/>
                    <a:p>
                      <a:r>
                        <a:rPr lang="en-US" b="1" dirty="0"/>
                        <a:t>GDP Deflator</a:t>
                      </a:r>
                    </a:p>
                  </a:txBody>
                  <a:tcPr/>
                </a:tc>
                <a:extLst>
                  <a:ext uri="{0D108BD9-81ED-4DB2-BD59-A6C34878D82A}">
                    <a16:rowId xmlns:a16="http://schemas.microsoft.com/office/drawing/2014/main" val="10000"/>
                  </a:ext>
                </a:extLst>
              </a:tr>
              <a:tr h="370840">
                <a:tc>
                  <a:txBody>
                    <a:bodyPr/>
                    <a:lstStyle/>
                    <a:p>
                      <a:r>
                        <a:rPr lang="en-US" b="1" dirty="0"/>
                        <a:t>2001</a:t>
                      </a:r>
                    </a:p>
                  </a:txBody>
                  <a:tcPr/>
                </a:tc>
                <a:tc>
                  <a:txBody>
                    <a:bodyPr/>
                    <a:lstStyle/>
                    <a:p>
                      <a:pPr algn="ctr"/>
                      <a:r>
                        <a:rPr lang="en-US" dirty="0"/>
                        <a:t>$881</a:t>
                      </a:r>
                    </a:p>
                  </a:txBody>
                  <a:tcPr/>
                </a:tc>
                <a:tc>
                  <a:txBody>
                    <a:bodyPr/>
                    <a:lstStyle/>
                    <a:p>
                      <a:pPr algn="ctr"/>
                      <a:r>
                        <a:rPr lang="en-US"/>
                        <a:t>$881</a:t>
                      </a:r>
                      <a:endParaRPr lang="en-US" dirty="0"/>
                    </a:p>
                  </a:txBody>
                  <a:tcPr/>
                </a:tc>
                <a:tc>
                  <a:txBody>
                    <a:bodyPr/>
                    <a:lstStyle/>
                    <a:p>
                      <a:pPr algn="ctr"/>
                      <a:r>
                        <a:rPr lang="en-US" dirty="0"/>
                        <a:t>100</a:t>
                      </a:r>
                    </a:p>
                  </a:txBody>
                  <a:tcPr>
                    <a:solidFill>
                      <a:srgbClr val="FFFF00"/>
                    </a:solidFill>
                  </a:tcPr>
                </a:tc>
                <a:extLst>
                  <a:ext uri="{0D108BD9-81ED-4DB2-BD59-A6C34878D82A}">
                    <a16:rowId xmlns:a16="http://schemas.microsoft.com/office/drawing/2014/main" val="10001"/>
                  </a:ext>
                </a:extLst>
              </a:tr>
              <a:tr h="370840">
                <a:tc>
                  <a:txBody>
                    <a:bodyPr/>
                    <a:lstStyle/>
                    <a:p>
                      <a:r>
                        <a:rPr lang="en-US" b="1" dirty="0"/>
                        <a:t>2002</a:t>
                      </a:r>
                    </a:p>
                  </a:txBody>
                  <a:tcPr/>
                </a:tc>
                <a:tc>
                  <a:txBody>
                    <a:bodyPr/>
                    <a:lstStyle/>
                    <a:p>
                      <a:pPr algn="ctr"/>
                      <a:r>
                        <a:rPr lang="en-US" dirty="0"/>
                        <a:t>$1160</a:t>
                      </a:r>
                    </a:p>
                  </a:txBody>
                  <a:tcPr/>
                </a:tc>
                <a:tc>
                  <a:txBody>
                    <a:bodyPr/>
                    <a:lstStyle/>
                    <a:p>
                      <a:pPr algn="ctr"/>
                      <a:r>
                        <a:rPr lang="en-US" dirty="0"/>
                        <a:t>$976</a:t>
                      </a:r>
                    </a:p>
                  </a:txBody>
                  <a:tcPr/>
                </a:tc>
                <a:tc>
                  <a:txBody>
                    <a:bodyPr/>
                    <a:lstStyle/>
                    <a:p>
                      <a:pPr algn="ctr"/>
                      <a:r>
                        <a:rPr lang="en-US" dirty="0"/>
                        <a:t>118.8</a:t>
                      </a:r>
                    </a:p>
                  </a:txBody>
                  <a:tcPr/>
                </a:tc>
                <a:extLst>
                  <a:ext uri="{0D108BD9-81ED-4DB2-BD59-A6C34878D82A}">
                    <a16:rowId xmlns:a16="http://schemas.microsoft.com/office/drawing/2014/main" val="10002"/>
                  </a:ext>
                </a:extLst>
              </a:tr>
              <a:tr h="370840">
                <a:tc>
                  <a:txBody>
                    <a:bodyPr/>
                    <a:lstStyle/>
                    <a:p>
                      <a:r>
                        <a:rPr lang="en-US" b="1" dirty="0"/>
                        <a:t>2003</a:t>
                      </a:r>
                    </a:p>
                  </a:txBody>
                  <a:tcPr/>
                </a:tc>
                <a:tc>
                  <a:txBody>
                    <a:bodyPr/>
                    <a:lstStyle/>
                    <a:p>
                      <a:pPr algn="ctr"/>
                      <a:r>
                        <a:rPr lang="en-US" dirty="0"/>
                        <a:t>$1223</a:t>
                      </a:r>
                    </a:p>
                  </a:txBody>
                  <a:tcPr/>
                </a:tc>
                <a:tc>
                  <a:txBody>
                    <a:bodyPr/>
                    <a:lstStyle/>
                    <a:p>
                      <a:pPr algn="ctr"/>
                      <a:r>
                        <a:rPr lang="en-US" dirty="0"/>
                        <a:t>$941</a:t>
                      </a:r>
                    </a:p>
                  </a:txBody>
                  <a:tcPr/>
                </a:tc>
                <a:tc>
                  <a:txBody>
                    <a:bodyPr/>
                    <a:lstStyle/>
                    <a:p>
                      <a:pPr algn="ctr"/>
                      <a:r>
                        <a:rPr lang="en-US" dirty="0"/>
                        <a:t>130</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7807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pPr algn="ctr"/>
            <a:r>
              <a:rPr lang="en-US" u="sng" dirty="0"/>
              <a:t>GDP Deflator &amp; Real GDP</a:t>
            </a:r>
          </a:p>
        </p:txBody>
      </p:sp>
      <p:sp>
        <p:nvSpPr>
          <p:cNvPr id="3" name="Content Placeholder 2"/>
          <p:cNvSpPr>
            <a:spLocks noGrp="1"/>
          </p:cNvSpPr>
          <p:nvPr>
            <p:ph sz="quarter" idx="1"/>
          </p:nvPr>
        </p:nvSpPr>
        <p:spPr>
          <a:xfrm>
            <a:off x="914400" y="1143000"/>
            <a:ext cx="7772400" cy="5410200"/>
          </a:xfrm>
        </p:spPr>
        <p:txBody>
          <a:bodyPr>
            <a:normAutofit fontScale="92500" lnSpcReduction="20000"/>
          </a:bodyPr>
          <a:lstStyle/>
          <a:p>
            <a:pPr lvl="2"/>
            <a:endParaRPr lang="en-US" dirty="0"/>
          </a:p>
          <a:p>
            <a:pPr lvl="2"/>
            <a:r>
              <a:rPr lang="en-US" dirty="0"/>
              <a:t>The GDP deflator is a price index that is commonly used to covert nominal GDP to real GDP.</a:t>
            </a:r>
          </a:p>
          <a:p>
            <a:pPr lvl="2"/>
            <a:endParaRPr lang="en-US" dirty="0"/>
          </a:p>
          <a:p>
            <a:pPr lvl="4"/>
            <a:r>
              <a:rPr lang="en-US" b="1" dirty="0"/>
              <a:t>Real GDP = (Nominal GDP ÷ GDP Deflator) × 100</a:t>
            </a:r>
          </a:p>
          <a:p>
            <a:pPr marL="1143000" lvl="4" indent="0">
              <a:buNone/>
            </a:pPr>
            <a:r>
              <a:rPr lang="en-US" b="1" dirty="0"/>
              <a:t>                       = (Nominal GDP ÷ CPI) × 100</a:t>
            </a:r>
          </a:p>
          <a:p>
            <a:pPr marL="1143000" lvl="4" indent="0">
              <a:buNone/>
            </a:pPr>
            <a:r>
              <a:rPr lang="en-US" b="1" dirty="0"/>
              <a:t>                           </a:t>
            </a:r>
          </a:p>
          <a:p>
            <a:pPr lvl="2"/>
            <a:r>
              <a:rPr lang="en-US" b="1" dirty="0"/>
              <a:t>Example; </a:t>
            </a:r>
            <a:r>
              <a:rPr lang="en-US" dirty="0"/>
              <a:t>Suppose the nominal GDP was $7,850 billion in 2001; $9,237 billion in 2002; and $10,732 billion in 2003. The GDP deflator was 100 in 2001; 118.8 in 2002; and 130 in 2003.</a:t>
            </a:r>
          </a:p>
          <a:p>
            <a:pPr lvl="2"/>
            <a:endParaRPr lang="en-US" b="1" dirty="0"/>
          </a:p>
          <a:p>
            <a:pPr lvl="4"/>
            <a:r>
              <a:rPr lang="en-US" b="1" dirty="0"/>
              <a:t>Real GDP</a:t>
            </a:r>
            <a:r>
              <a:rPr lang="en-US" b="1" baseline="-25000" dirty="0"/>
              <a:t>2001</a:t>
            </a:r>
            <a:r>
              <a:rPr lang="en-US" b="1" dirty="0"/>
              <a:t> = ($7,850 ÷ 100) × 100</a:t>
            </a:r>
          </a:p>
          <a:p>
            <a:pPr marL="1143000" lvl="4" indent="0">
              <a:buNone/>
            </a:pPr>
            <a:r>
              <a:rPr lang="en-US" b="1" dirty="0"/>
              <a:t>                             </a:t>
            </a:r>
            <a:r>
              <a:rPr lang="en-US" dirty="0"/>
              <a:t>= $7,850 billion</a:t>
            </a:r>
          </a:p>
          <a:p>
            <a:pPr marL="1143000" lvl="4" indent="0">
              <a:buNone/>
            </a:pPr>
            <a:endParaRPr lang="en-US" b="1" dirty="0"/>
          </a:p>
          <a:p>
            <a:pPr lvl="4"/>
            <a:r>
              <a:rPr lang="en-US" b="1" dirty="0"/>
              <a:t>Real GDP</a:t>
            </a:r>
            <a:r>
              <a:rPr lang="en-US" b="1" baseline="-25000" dirty="0"/>
              <a:t>2002</a:t>
            </a:r>
            <a:r>
              <a:rPr lang="en-US" b="1" dirty="0"/>
              <a:t> = ($9,237÷ 118.8) × 100</a:t>
            </a:r>
          </a:p>
          <a:p>
            <a:pPr marL="1143000" lvl="4" indent="0">
              <a:buNone/>
            </a:pPr>
            <a:r>
              <a:rPr lang="en-US" b="1" dirty="0"/>
              <a:t>                             </a:t>
            </a:r>
            <a:r>
              <a:rPr lang="en-US" dirty="0"/>
              <a:t>= $7,775 billion</a:t>
            </a:r>
          </a:p>
          <a:p>
            <a:pPr lvl="4"/>
            <a:endParaRPr lang="en-US" b="1" dirty="0"/>
          </a:p>
          <a:p>
            <a:pPr lvl="4"/>
            <a:r>
              <a:rPr lang="en-US" b="1" dirty="0"/>
              <a:t>Real GDP</a:t>
            </a:r>
            <a:r>
              <a:rPr lang="en-US" b="1" baseline="-25000" dirty="0"/>
              <a:t>2003</a:t>
            </a:r>
            <a:r>
              <a:rPr lang="en-US" b="1" dirty="0"/>
              <a:t> = ($10,732 ÷ 130) × 100</a:t>
            </a:r>
          </a:p>
          <a:p>
            <a:pPr marL="1143000" lvl="4" indent="0">
              <a:buNone/>
            </a:pPr>
            <a:r>
              <a:rPr lang="en-US" b="1" dirty="0"/>
              <a:t>                             </a:t>
            </a:r>
            <a:r>
              <a:rPr lang="en-US" dirty="0"/>
              <a:t>= $8,255 billion</a:t>
            </a:r>
          </a:p>
          <a:p>
            <a:pPr lvl="4"/>
            <a:endParaRPr lang="en-US" b="1" dirty="0"/>
          </a:p>
          <a:p>
            <a:pPr marL="1143000" lvl="4" indent="0">
              <a:buNone/>
            </a:pPr>
            <a:endParaRPr lang="en-US" b="1" dirty="0"/>
          </a:p>
          <a:p>
            <a:pPr lvl="2"/>
            <a:endParaRPr lang="en-US" dirty="0"/>
          </a:p>
          <a:p>
            <a:pPr lvl="2"/>
            <a:endParaRPr lang="en-US" dirty="0"/>
          </a:p>
          <a:p>
            <a:pPr lvl="2"/>
            <a:endParaRPr lang="en-US" dirty="0"/>
          </a:p>
        </p:txBody>
      </p:sp>
    </p:spTree>
    <p:extLst>
      <p:ext uri="{BB962C8B-B14F-4D97-AF65-F5344CB8AC3E}">
        <p14:creationId xmlns:p14="http://schemas.microsoft.com/office/powerpoint/2010/main" val="326914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Calculating Economic Growth</a:t>
            </a:r>
          </a:p>
        </p:txBody>
      </p:sp>
      <p:sp>
        <p:nvSpPr>
          <p:cNvPr id="3" name="Content Placeholder 2"/>
          <p:cNvSpPr>
            <a:spLocks noGrp="1"/>
          </p:cNvSpPr>
          <p:nvPr>
            <p:ph sz="quarter" idx="1"/>
          </p:nvPr>
        </p:nvSpPr>
        <p:spPr>
          <a:xfrm>
            <a:off x="914400" y="1447800"/>
            <a:ext cx="7772400" cy="5029200"/>
          </a:xfrm>
        </p:spPr>
        <p:txBody>
          <a:bodyPr>
            <a:normAutofit lnSpcReduction="10000"/>
          </a:bodyPr>
          <a:lstStyle/>
          <a:p>
            <a:pPr lvl="2"/>
            <a:endParaRPr lang="en-US" dirty="0"/>
          </a:p>
          <a:p>
            <a:pPr lvl="2"/>
            <a:r>
              <a:rPr lang="en-US" dirty="0"/>
              <a:t>Recall, economic growth refers to an increase in real GDP over time.</a:t>
            </a:r>
          </a:p>
          <a:p>
            <a:pPr marL="594360" lvl="2" indent="0">
              <a:buNone/>
            </a:pPr>
            <a:endParaRPr lang="en-US" dirty="0"/>
          </a:p>
          <a:p>
            <a:pPr lvl="4"/>
            <a:r>
              <a:rPr lang="en-US" dirty="0"/>
              <a:t>It is usually expressed as a percentage change in real GDP over a specified period of time. </a:t>
            </a:r>
          </a:p>
          <a:p>
            <a:pPr lvl="4"/>
            <a:endParaRPr lang="en-US" dirty="0"/>
          </a:p>
          <a:p>
            <a:pPr lvl="4"/>
            <a:r>
              <a:rPr lang="en-US" b="1" dirty="0"/>
              <a:t>%∆GDP= (GDP</a:t>
            </a:r>
            <a:r>
              <a:rPr lang="en-US" b="1" baseline="-25000" dirty="0"/>
              <a:t>NEW</a:t>
            </a:r>
            <a:r>
              <a:rPr lang="en-US" b="1" dirty="0"/>
              <a:t> − GDP</a:t>
            </a:r>
            <a:r>
              <a:rPr lang="en-US" b="1" baseline="-25000" dirty="0"/>
              <a:t>OLD</a:t>
            </a:r>
            <a:r>
              <a:rPr lang="en-US" b="1" dirty="0"/>
              <a:t>) ÷ GDP</a:t>
            </a:r>
            <a:r>
              <a:rPr lang="en-US" b="1" baseline="-25000" dirty="0"/>
              <a:t>OLD</a:t>
            </a:r>
          </a:p>
          <a:p>
            <a:pPr lvl="4"/>
            <a:endParaRPr lang="en-US" b="1" baseline="-25000" dirty="0"/>
          </a:p>
          <a:p>
            <a:pPr lvl="2"/>
            <a:r>
              <a:rPr lang="en-US" dirty="0"/>
              <a:t>It is important to distinguish between a decrease in GDP and a decrease in GDP growth</a:t>
            </a:r>
          </a:p>
          <a:p>
            <a:pPr marL="594360" lvl="2" indent="0">
              <a:buNone/>
            </a:pPr>
            <a:endParaRPr lang="en-US" dirty="0"/>
          </a:p>
          <a:p>
            <a:pPr lvl="4"/>
            <a:r>
              <a:rPr lang="en-US" dirty="0"/>
              <a:t>A decrease in GDP involves a fall in the value of output produced, which gives rise to a negative growth rate</a:t>
            </a:r>
          </a:p>
          <a:p>
            <a:pPr marL="1143000" lvl="4" indent="0">
              <a:buNone/>
            </a:pPr>
            <a:endParaRPr lang="en-US" dirty="0"/>
          </a:p>
          <a:p>
            <a:pPr lvl="4"/>
            <a:r>
              <a:rPr lang="en-US" dirty="0"/>
              <a:t>A decrease in GDP growth, involves falling rates of growth, but the rates may be positive</a:t>
            </a:r>
          </a:p>
          <a:p>
            <a:pPr lvl="2"/>
            <a:endParaRPr lang="en-US" dirty="0"/>
          </a:p>
          <a:p>
            <a:pPr lvl="2"/>
            <a:endParaRPr lang="en-US" dirty="0"/>
          </a:p>
          <a:p>
            <a:pPr marL="1143000" lvl="4" indent="0">
              <a:buNone/>
            </a:pPr>
            <a:endParaRPr lang="en-US" dirty="0"/>
          </a:p>
        </p:txBody>
      </p:sp>
    </p:spTree>
    <p:extLst>
      <p:ext uri="{BB962C8B-B14F-4D97-AF65-F5344CB8AC3E}">
        <p14:creationId xmlns:p14="http://schemas.microsoft.com/office/powerpoint/2010/main" val="98468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Example; Economic Growth</a:t>
            </a:r>
          </a:p>
        </p:txBody>
      </p:sp>
      <p:sp>
        <p:nvSpPr>
          <p:cNvPr id="3" name="Content Placeholder 2"/>
          <p:cNvSpPr>
            <a:spLocks noGrp="1"/>
          </p:cNvSpPr>
          <p:nvPr>
            <p:ph sz="quarter" idx="1"/>
          </p:nvPr>
        </p:nvSpPr>
        <p:spPr/>
        <p:txBody>
          <a:bodyPr/>
          <a:lstStyle/>
          <a:p>
            <a:pPr marL="594360" lvl="2" indent="0">
              <a:buNone/>
            </a:pPr>
            <a:endParaRPr lang="en-US" dirty="0"/>
          </a:p>
          <a:p>
            <a:pPr lvl="2"/>
            <a:r>
              <a:rPr lang="en-US" b="1" dirty="0"/>
              <a:t>Example; </a:t>
            </a:r>
            <a:r>
              <a:rPr lang="en-US" dirty="0"/>
              <a:t>Given the values for real GDP we can calculate the growth rates between successive years. </a:t>
            </a:r>
            <a:endParaRPr lang="en-US" b="1"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75961866"/>
              </p:ext>
            </p:extLst>
          </p:nvPr>
        </p:nvGraphicFramePr>
        <p:xfrm>
          <a:off x="1828800" y="2743200"/>
          <a:ext cx="6553200" cy="2225040"/>
        </p:xfrm>
        <a:graphic>
          <a:graphicData uri="http://schemas.openxmlformats.org/drawingml/2006/table">
            <a:tbl>
              <a:tblPr firstRow="1" bandRow="1">
                <a:tableStyleId>{5940675A-B579-460E-94D1-54222C63F5DA}</a:tableStyleId>
              </a:tblPr>
              <a:tblGrid>
                <a:gridCol w="685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370840">
                <a:tc>
                  <a:txBody>
                    <a:bodyPr/>
                    <a:lstStyle/>
                    <a:p>
                      <a:pPr algn="ctr"/>
                      <a:r>
                        <a:rPr lang="en-US" b="1" dirty="0"/>
                        <a:t>Year</a:t>
                      </a:r>
                    </a:p>
                  </a:txBody>
                  <a:tcPr/>
                </a:tc>
                <a:tc>
                  <a:txBody>
                    <a:bodyPr/>
                    <a:lstStyle/>
                    <a:p>
                      <a:pPr algn="ctr"/>
                      <a:r>
                        <a:rPr lang="en-US" b="1" dirty="0"/>
                        <a:t>Real GDP ($ Billion)</a:t>
                      </a:r>
                    </a:p>
                  </a:txBody>
                  <a:tcPr/>
                </a:tc>
                <a:tc>
                  <a:txBody>
                    <a:bodyPr/>
                    <a:lstStyle/>
                    <a:p>
                      <a:pPr algn="ctr"/>
                      <a:r>
                        <a:rPr lang="en-US" b="1" dirty="0"/>
                        <a:t>Growth Rate</a:t>
                      </a:r>
                    </a:p>
                  </a:txBody>
                  <a:tcPr/>
                </a:tc>
                <a:tc>
                  <a:txBody>
                    <a:bodyPr/>
                    <a:lstStyle/>
                    <a:p>
                      <a:pPr algn="ctr"/>
                      <a:r>
                        <a:rPr lang="en-US" b="1" dirty="0"/>
                        <a:t>Description</a:t>
                      </a:r>
                    </a:p>
                  </a:txBody>
                  <a:tcPr/>
                </a:tc>
                <a:extLst>
                  <a:ext uri="{0D108BD9-81ED-4DB2-BD59-A6C34878D82A}">
                    <a16:rowId xmlns:a16="http://schemas.microsoft.com/office/drawing/2014/main" val="10000"/>
                  </a:ext>
                </a:extLst>
              </a:tr>
              <a:tr h="370840">
                <a:tc>
                  <a:txBody>
                    <a:bodyPr/>
                    <a:lstStyle/>
                    <a:p>
                      <a:pPr algn="ctr"/>
                      <a:r>
                        <a:rPr lang="en-US" b="1" dirty="0"/>
                        <a:t>2010</a:t>
                      </a:r>
                    </a:p>
                  </a:txBody>
                  <a:tcPr/>
                </a:tc>
                <a:tc>
                  <a:txBody>
                    <a:bodyPr/>
                    <a:lstStyle/>
                    <a:p>
                      <a:pPr algn="ctr"/>
                      <a:r>
                        <a:rPr lang="en-US" dirty="0"/>
                        <a:t>210</a:t>
                      </a:r>
                    </a:p>
                  </a:txBody>
                  <a:tcPr/>
                </a:tc>
                <a:tc>
                  <a:txBody>
                    <a:bodyPr/>
                    <a:lstStyle/>
                    <a:p>
                      <a:pPr algn="ctr"/>
                      <a:r>
                        <a:rPr lang="en-US"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tc>
                <a:extLst>
                  <a:ext uri="{0D108BD9-81ED-4DB2-BD59-A6C34878D82A}">
                    <a16:rowId xmlns:a16="http://schemas.microsoft.com/office/drawing/2014/main" val="10001"/>
                  </a:ext>
                </a:extLst>
              </a:tr>
              <a:tr h="370840">
                <a:tc>
                  <a:txBody>
                    <a:bodyPr/>
                    <a:lstStyle/>
                    <a:p>
                      <a:pPr algn="ctr"/>
                      <a:r>
                        <a:rPr lang="en-US" b="1" dirty="0"/>
                        <a:t>2011</a:t>
                      </a:r>
                    </a:p>
                  </a:txBody>
                  <a:tcPr/>
                </a:tc>
                <a:tc>
                  <a:txBody>
                    <a:bodyPr/>
                    <a:lstStyle/>
                    <a:p>
                      <a:pPr algn="ctr"/>
                      <a:r>
                        <a:rPr lang="en-US" dirty="0"/>
                        <a:t>215.5</a:t>
                      </a:r>
                    </a:p>
                  </a:txBody>
                  <a:tcPr/>
                </a:tc>
                <a:tc>
                  <a:txBody>
                    <a:bodyPr/>
                    <a:lstStyle/>
                    <a:p>
                      <a:pPr algn="ctr"/>
                      <a:r>
                        <a:rPr lang="en-US" dirty="0"/>
                        <a:t>2.6%</a:t>
                      </a:r>
                    </a:p>
                  </a:txBody>
                  <a:tcPr>
                    <a:solidFill>
                      <a:srgbClr val="66FF33"/>
                    </a:solidFill>
                  </a:tcPr>
                </a:tc>
                <a:tc>
                  <a:txBody>
                    <a:bodyPr/>
                    <a:lstStyle/>
                    <a:p>
                      <a:r>
                        <a:rPr lang="en-US" dirty="0"/>
                        <a:t>Increasing GDP</a:t>
                      </a:r>
                    </a:p>
                  </a:txBody>
                  <a:tcPr/>
                </a:tc>
                <a:extLst>
                  <a:ext uri="{0D108BD9-81ED-4DB2-BD59-A6C34878D82A}">
                    <a16:rowId xmlns:a16="http://schemas.microsoft.com/office/drawing/2014/main" val="10002"/>
                  </a:ext>
                </a:extLst>
              </a:tr>
              <a:tr h="370840">
                <a:tc>
                  <a:txBody>
                    <a:bodyPr/>
                    <a:lstStyle/>
                    <a:p>
                      <a:pPr algn="ctr"/>
                      <a:r>
                        <a:rPr lang="en-US" b="1" dirty="0"/>
                        <a:t>2012</a:t>
                      </a:r>
                    </a:p>
                  </a:txBody>
                  <a:tcPr/>
                </a:tc>
                <a:tc>
                  <a:txBody>
                    <a:bodyPr/>
                    <a:lstStyle/>
                    <a:p>
                      <a:pPr algn="ctr"/>
                      <a:r>
                        <a:rPr lang="en-US" dirty="0"/>
                        <a:t>219.5</a:t>
                      </a:r>
                    </a:p>
                  </a:txBody>
                  <a:tcPr/>
                </a:tc>
                <a:tc>
                  <a:txBody>
                    <a:bodyPr/>
                    <a:lstStyle/>
                    <a:p>
                      <a:pPr algn="ctr"/>
                      <a:r>
                        <a:rPr lang="en-US" dirty="0"/>
                        <a:t>1.9%</a:t>
                      </a:r>
                    </a:p>
                  </a:txBody>
                  <a:tcPr>
                    <a:solidFill>
                      <a:srgbClr val="66FF33"/>
                    </a:solidFill>
                  </a:tcPr>
                </a:tc>
                <a:tc>
                  <a:txBody>
                    <a:bodyPr/>
                    <a:lstStyle/>
                    <a:p>
                      <a:r>
                        <a:rPr lang="en-US" dirty="0"/>
                        <a:t>Falling GDP growth</a:t>
                      </a:r>
                    </a:p>
                  </a:txBody>
                  <a:tcPr/>
                </a:tc>
                <a:extLst>
                  <a:ext uri="{0D108BD9-81ED-4DB2-BD59-A6C34878D82A}">
                    <a16:rowId xmlns:a16="http://schemas.microsoft.com/office/drawing/2014/main" val="10003"/>
                  </a:ext>
                </a:extLst>
              </a:tr>
              <a:tr h="370840">
                <a:tc>
                  <a:txBody>
                    <a:bodyPr/>
                    <a:lstStyle/>
                    <a:p>
                      <a:pPr algn="ctr"/>
                      <a:r>
                        <a:rPr lang="en-US" b="1" dirty="0"/>
                        <a:t>2013</a:t>
                      </a:r>
                    </a:p>
                  </a:txBody>
                  <a:tcPr/>
                </a:tc>
                <a:tc>
                  <a:txBody>
                    <a:bodyPr/>
                    <a:lstStyle/>
                    <a:p>
                      <a:pPr algn="ctr"/>
                      <a:r>
                        <a:rPr lang="en-US" dirty="0"/>
                        <a:t>223.1</a:t>
                      </a:r>
                    </a:p>
                  </a:txBody>
                  <a:tcPr/>
                </a:tc>
                <a:tc>
                  <a:txBody>
                    <a:bodyPr/>
                    <a:lstStyle/>
                    <a:p>
                      <a:pPr algn="ctr"/>
                      <a:r>
                        <a:rPr lang="en-US" dirty="0"/>
                        <a:t>1.6%</a:t>
                      </a:r>
                    </a:p>
                  </a:txBody>
                  <a:tcPr>
                    <a:solidFill>
                      <a:srgbClr val="66FF33"/>
                    </a:solidFill>
                  </a:tcPr>
                </a:tc>
                <a:tc>
                  <a:txBody>
                    <a:bodyPr/>
                    <a:lstStyle/>
                    <a:p>
                      <a:r>
                        <a:rPr lang="en-US" dirty="0"/>
                        <a:t>Falling GDP growth</a:t>
                      </a:r>
                    </a:p>
                  </a:txBody>
                  <a:tcPr/>
                </a:tc>
                <a:extLst>
                  <a:ext uri="{0D108BD9-81ED-4DB2-BD59-A6C34878D82A}">
                    <a16:rowId xmlns:a16="http://schemas.microsoft.com/office/drawing/2014/main" val="10004"/>
                  </a:ext>
                </a:extLst>
              </a:tr>
              <a:tr h="370840">
                <a:tc>
                  <a:txBody>
                    <a:bodyPr/>
                    <a:lstStyle/>
                    <a:p>
                      <a:pPr algn="ctr"/>
                      <a:r>
                        <a:rPr lang="en-US" b="1" dirty="0"/>
                        <a:t>2014</a:t>
                      </a:r>
                    </a:p>
                  </a:txBody>
                  <a:tcPr/>
                </a:tc>
                <a:tc>
                  <a:txBody>
                    <a:bodyPr/>
                    <a:lstStyle/>
                    <a:p>
                      <a:pPr algn="ctr"/>
                      <a:r>
                        <a:rPr lang="en-US" dirty="0"/>
                        <a:t>217.0</a:t>
                      </a:r>
                    </a:p>
                  </a:txBody>
                  <a:tcPr/>
                </a:tc>
                <a:tc>
                  <a:txBody>
                    <a:bodyPr/>
                    <a:lstStyle/>
                    <a:p>
                      <a:pPr algn="ctr"/>
                      <a:r>
                        <a:rPr lang="en-US" dirty="0"/>
                        <a:t>−2.7%</a:t>
                      </a:r>
                    </a:p>
                  </a:txBody>
                  <a:tcPr>
                    <a:solidFill>
                      <a:srgbClr val="FFFF00"/>
                    </a:solidFill>
                  </a:tcPr>
                </a:tc>
                <a:tc>
                  <a:txBody>
                    <a:bodyPr/>
                    <a:lstStyle/>
                    <a:p>
                      <a:r>
                        <a:rPr lang="en-US" dirty="0"/>
                        <a:t>Negative</a:t>
                      </a:r>
                      <a:r>
                        <a:rPr lang="en-US" baseline="0" dirty="0"/>
                        <a:t> GDP growth</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0541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Keynesian Multiplier</a:t>
            </a:r>
          </a:p>
        </p:txBody>
      </p:sp>
      <p:sp>
        <p:nvSpPr>
          <p:cNvPr id="3" name="Content Placeholder 2"/>
          <p:cNvSpPr>
            <a:spLocks noGrp="1"/>
          </p:cNvSpPr>
          <p:nvPr>
            <p:ph sz="quarter" idx="1"/>
          </p:nvPr>
        </p:nvSpPr>
        <p:spPr>
          <a:xfrm>
            <a:off x="914400" y="1447800"/>
            <a:ext cx="7772400" cy="5105400"/>
          </a:xfrm>
        </p:spPr>
        <p:txBody>
          <a:bodyPr>
            <a:normAutofit lnSpcReduction="10000"/>
          </a:bodyPr>
          <a:lstStyle/>
          <a:p>
            <a:pPr lvl="2"/>
            <a:endParaRPr lang="en-US" dirty="0"/>
          </a:p>
          <a:p>
            <a:pPr lvl="2"/>
            <a:r>
              <a:rPr lang="en-US" b="1" dirty="0"/>
              <a:t>Keynesian Multiplier (k): </a:t>
            </a:r>
            <a:r>
              <a:rPr lang="en-US" dirty="0"/>
              <a:t>tells us the amount by which a particular injection of government spending, investment, or export spending will increase the nation’s total GDP</a:t>
            </a:r>
          </a:p>
          <a:p>
            <a:pPr lvl="2"/>
            <a:endParaRPr lang="en-US" dirty="0"/>
          </a:p>
          <a:p>
            <a:pPr lvl="2"/>
            <a:r>
              <a:rPr lang="en-US" dirty="0"/>
              <a:t>The spending multiplier is a function of the marginal propensity to consume and is determined from the formula,</a:t>
            </a:r>
          </a:p>
          <a:p>
            <a:pPr lvl="2"/>
            <a:endParaRPr lang="en-US" dirty="0"/>
          </a:p>
          <a:p>
            <a:pPr lvl="4"/>
            <a:r>
              <a:rPr lang="en-US" b="1" dirty="0"/>
              <a:t>k = Change in Real GDP ÷ Initial Change in Expenditure</a:t>
            </a:r>
          </a:p>
          <a:p>
            <a:pPr marL="1143000" lvl="4" indent="0">
              <a:buNone/>
            </a:pPr>
            <a:r>
              <a:rPr lang="en-US" b="1" dirty="0"/>
              <a:t>        = 1 ÷ (1 − MPC)</a:t>
            </a:r>
          </a:p>
          <a:p>
            <a:pPr marL="1143000" lvl="4" indent="0">
              <a:buNone/>
            </a:pPr>
            <a:r>
              <a:rPr lang="en-US" b="1" dirty="0"/>
              <a:t>        = 1 ÷ (MPS + MPT + MPM)</a:t>
            </a:r>
          </a:p>
          <a:p>
            <a:pPr lvl="2"/>
            <a:endParaRPr lang="en-US" dirty="0"/>
          </a:p>
          <a:p>
            <a:pPr lvl="2"/>
            <a:r>
              <a:rPr lang="en-US" dirty="0"/>
              <a:t>Recall, that </a:t>
            </a:r>
            <a:r>
              <a:rPr lang="en-US" b="1" dirty="0"/>
              <a:t>MPC + MPS + MPT + MPM = 1 </a:t>
            </a:r>
            <a:r>
              <a:rPr lang="en-US" dirty="0"/>
              <a:t>since if national income increases fractions of the funds will be consumed, saved, taxed and spent on imports</a:t>
            </a:r>
            <a:endParaRPr lang="en-US" b="1" dirty="0"/>
          </a:p>
        </p:txBody>
      </p:sp>
    </p:spTree>
    <p:extLst>
      <p:ext uri="{BB962C8B-B14F-4D97-AF65-F5344CB8AC3E}">
        <p14:creationId xmlns:p14="http://schemas.microsoft.com/office/powerpoint/2010/main" val="91980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28600"/>
            <a:ext cx="7772400" cy="5791200"/>
          </a:xfrm>
        </p:spPr>
        <p:txBody>
          <a:bodyPr/>
          <a:lstStyle/>
          <a:p>
            <a:pPr lvl="2"/>
            <a:endParaRPr lang="en-US" dirty="0"/>
          </a:p>
          <a:p>
            <a:pPr lvl="2"/>
            <a:r>
              <a:rPr lang="en-US" dirty="0"/>
              <a:t>The larger the </a:t>
            </a:r>
            <a:r>
              <a:rPr lang="en-US" b="1" dirty="0"/>
              <a:t>MPC</a:t>
            </a:r>
            <a:r>
              <a:rPr lang="en-US" dirty="0"/>
              <a:t> and the smaller the leakages from the spending stream,</a:t>
            </a:r>
            <a:r>
              <a:rPr lang="en-US" b="1" dirty="0"/>
              <a:t> </a:t>
            </a:r>
            <a:r>
              <a:rPr lang="en-US" dirty="0"/>
              <a:t>the greater the value of the multiplier</a:t>
            </a:r>
          </a:p>
          <a:p>
            <a:pPr lvl="2"/>
            <a:endParaRPr lang="en-US" dirty="0"/>
          </a:p>
          <a:p>
            <a:pPr lvl="2"/>
            <a:r>
              <a:rPr lang="en-US" dirty="0"/>
              <a:t>The change in GDP (</a:t>
            </a:r>
            <a:r>
              <a:rPr lang="en-US" b="1" dirty="0"/>
              <a:t>∆GDP</a:t>
            </a:r>
            <a:r>
              <a:rPr lang="en-US" dirty="0"/>
              <a:t>) resulting from an initial change in expenditures (</a:t>
            </a:r>
            <a:r>
              <a:rPr lang="en-US" b="1" dirty="0"/>
              <a:t>∆E</a:t>
            </a:r>
            <a:r>
              <a:rPr lang="en-US" dirty="0"/>
              <a:t>) is,</a:t>
            </a:r>
          </a:p>
          <a:p>
            <a:pPr marL="1143000" lvl="4" indent="0">
              <a:buNone/>
            </a:pPr>
            <a:endParaRPr lang="en-US" dirty="0"/>
          </a:p>
          <a:p>
            <a:pPr lvl="4"/>
            <a:r>
              <a:rPr lang="en-US" dirty="0"/>
              <a:t>∆</a:t>
            </a:r>
            <a:r>
              <a:rPr lang="en-US" b="1" dirty="0"/>
              <a:t>GDP = k × ∆E</a:t>
            </a:r>
          </a:p>
          <a:p>
            <a:pPr lvl="4"/>
            <a:endParaRPr lang="en-US" b="1" dirty="0"/>
          </a:p>
          <a:p>
            <a:pPr lvl="2"/>
            <a:r>
              <a:rPr lang="en-US" b="1" dirty="0"/>
              <a:t>Example; </a:t>
            </a:r>
            <a:r>
              <a:rPr lang="en-US" dirty="0"/>
              <a:t>Suppose the economy is in a recession and the government increases expenditures by $8 million. Assuming the MPC = 0.75 we can determine the value of the multiplier and change in real GDP.</a:t>
            </a:r>
            <a:endParaRPr lang="en-US" b="1" dirty="0"/>
          </a:p>
          <a:p>
            <a:pPr lvl="2"/>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423322973"/>
              </p:ext>
            </p:extLst>
          </p:nvPr>
        </p:nvGraphicFramePr>
        <p:xfrm>
          <a:off x="1981200" y="4419600"/>
          <a:ext cx="5715000" cy="2225040"/>
        </p:xfrm>
        <a:graphic>
          <a:graphicData uri="http://schemas.openxmlformats.org/drawingml/2006/table">
            <a:tbl>
              <a:tblPr firstRow="1" bandRow="1">
                <a:tableStyleId>{5940675A-B579-460E-94D1-54222C63F5DA}</a:tableStyleId>
              </a:tblPr>
              <a:tblGrid>
                <a:gridCol w="9906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r>
                        <a:rPr lang="en-US" b="1" dirty="0"/>
                        <a:t>Round</a:t>
                      </a:r>
                    </a:p>
                  </a:txBody>
                  <a:tcPr/>
                </a:tc>
                <a:tc>
                  <a:txBody>
                    <a:bodyPr/>
                    <a:lstStyle/>
                    <a:p>
                      <a:r>
                        <a:rPr lang="en-US" b="1" dirty="0"/>
                        <a:t>∆GDP ($ million)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∆Consumption ($ million)</a:t>
                      </a:r>
                      <a:endParaRPr lang="en-US" dirty="0"/>
                    </a:p>
                  </a:txBody>
                  <a:tcPr/>
                </a:tc>
                <a:extLst>
                  <a:ext uri="{0D108BD9-81ED-4DB2-BD59-A6C34878D82A}">
                    <a16:rowId xmlns:a16="http://schemas.microsoft.com/office/drawing/2014/main" val="10000"/>
                  </a:ext>
                </a:extLst>
              </a:tr>
              <a:tr h="370840">
                <a:tc>
                  <a:txBody>
                    <a:bodyPr/>
                    <a:lstStyle/>
                    <a:p>
                      <a:pPr algn="ctr"/>
                      <a:r>
                        <a:rPr lang="en-US" b="0" dirty="0"/>
                        <a:t>1</a:t>
                      </a:r>
                    </a:p>
                  </a:txBody>
                  <a:tcPr/>
                </a:tc>
                <a:tc>
                  <a:txBody>
                    <a:bodyPr/>
                    <a:lstStyle/>
                    <a:p>
                      <a:pPr algn="ctr"/>
                      <a:r>
                        <a:rPr lang="en-US" dirty="0"/>
                        <a:t>8</a:t>
                      </a:r>
                    </a:p>
                  </a:txBody>
                  <a:tcPr/>
                </a:tc>
                <a:tc>
                  <a:txBody>
                    <a:bodyPr/>
                    <a:lstStyle/>
                    <a:p>
                      <a:pPr algn="ctr"/>
                      <a:r>
                        <a:rPr lang="en-US" dirty="0"/>
                        <a:t>0.75</a:t>
                      </a:r>
                      <a:r>
                        <a:rPr lang="en-US" baseline="0" dirty="0"/>
                        <a:t> × 8 = 6</a:t>
                      </a:r>
                      <a:endParaRPr lang="en-US" dirty="0"/>
                    </a:p>
                  </a:txBody>
                  <a:tcPr/>
                </a:tc>
                <a:extLst>
                  <a:ext uri="{0D108BD9-81ED-4DB2-BD59-A6C34878D82A}">
                    <a16:rowId xmlns:a16="http://schemas.microsoft.com/office/drawing/2014/main" val="10001"/>
                  </a:ext>
                </a:extLst>
              </a:tr>
              <a:tr h="370840">
                <a:tc>
                  <a:txBody>
                    <a:bodyPr/>
                    <a:lstStyle/>
                    <a:p>
                      <a:pPr algn="ctr"/>
                      <a:r>
                        <a:rPr lang="en-US" b="0" dirty="0"/>
                        <a:t>2</a:t>
                      </a:r>
                    </a:p>
                  </a:txBody>
                  <a:tcPr/>
                </a:tc>
                <a:tc>
                  <a:txBody>
                    <a:bodyPr/>
                    <a:lstStyle/>
                    <a:p>
                      <a:pPr algn="ctr"/>
                      <a:r>
                        <a:rPr lang="en-US" dirty="0"/>
                        <a:t>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0.75</a:t>
                      </a:r>
                      <a:r>
                        <a:rPr lang="en-US" baseline="0" dirty="0"/>
                        <a:t> × 6 = 4.5</a:t>
                      </a:r>
                      <a:endParaRPr lang="en-US" dirty="0"/>
                    </a:p>
                  </a:txBody>
                  <a:tcPr/>
                </a:tc>
                <a:extLst>
                  <a:ext uri="{0D108BD9-81ED-4DB2-BD59-A6C34878D82A}">
                    <a16:rowId xmlns:a16="http://schemas.microsoft.com/office/drawing/2014/main" val="10002"/>
                  </a:ext>
                </a:extLst>
              </a:tr>
              <a:tr h="370840">
                <a:tc>
                  <a:txBody>
                    <a:bodyPr/>
                    <a:lstStyle/>
                    <a:p>
                      <a:pPr algn="ctr"/>
                      <a:r>
                        <a:rPr lang="en-US" b="0" dirty="0"/>
                        <a:t>3</a:t>
                      </a:r>
                    </a:p>
                  </a:txBody>
                  <a:tcPr/>
                </a:tc>
                <a:tc>
                  <a:txBody>
                    <a:bodyPr/>
                    <a:lstStyle/>
                    <a:p>
                      <a:pPr algn="ctr"/>
                      <a:r>
                        <a:rPr lang="en-US" dirty="0"/>
                        <a:t>4.5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0.75</a:t>
                      </a:r>
                      <a:r>
                        <a:rPr lang="en-US" baseline="0" dirty="0"/>
                        <a:t> × 4.5 = 3.38</a:t>
                      </a:r>
                      <a:endParaRPr lang="en-US" dirty="0"/>
                    </a:p>
                  </a:txBody>
                  <a:tcPr/>
                </a:tc>
                <a:extLst>
                  <a:ext uri="{0D108BD9-81ED-4DB2-BD59-A6C34878D82A}">
                    <a16:rowId xmlns:a16="http://schemas.microsoft.com/office/drawing/2014/main" val="10003"/>
                  </a:ext>
                </a:extLst>
              </a:tr>
              <a:tr h="370840">
                <a:tc>
                  <a:txBody>
                    <a:bodyPr/>
                    <a:lstStyle/>
                    <a:p>
                      <a:pPr algn="ctr"/>
                      <a:r>
                        <a:rPr lang="en-US" b="0" dirty="0"/>
                        <a:t>4</a:t>
                      </a:r>
                    </a:p>
                  </a:txBody>
                  <a:tcPr/>
                </a:tc>
                <a:tc>
                  <a:txBody>
                    <a:bodyPr/>
                    <a:lstStyle/>
                    <a:p>
                      <a:pPr algn="ctr"/>
                      <a:r>
                        <a:rPr lang="en-US" dirty="0"/>
                        <a:t>3.38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0.75</a:t>
                      </a:r>
                      <a:r>
                        <a:rPr lang="en-US" baseline="0" dirty="0"/>
                        <a:t> × 3.38 = 2.5</a:t>
                      </a:r>
                      <a:endParaRPr lang="en-US" dirty="0"/>
                    </a:p>
                  </a:txBody>
                  <a:tcPr/>
                </a:tc>
                <a:extLst>
                  <a:ext uri="{0D108BD9-81ED-4DB2-BD59-A6C34878D82A}">
                    <a16:rowId xmlns:a16="http://schemas.microsoft.com/office/drawing/2014/main" val="10004"/>
                  </a:ext>
                </a:extLst>
              </a:tr>
              <a:tr h="370840">
                <a:tc>
                  <a:txBody>
                    <a:bodyPr/>
                    <a:lstStyle/>
                    <a:p>
                      <a:pPr algn="ctr"/>
                      <a:r>
                        <a:rPr lang="en-US" b="1" dirty="0"/>
                        <a:t>Total</a:t>
                      </a:r>
                    </a:p>
                  </a:txBody>
                  <a:tcPr/>
                </a:tc>
                <a:tc>
                  <a:txBody>
                    <a:bodyPr/>
                    <a:lstStyle/>
                    <a:p>
                      <a:pPr algn="ctr"/>
                      <a:r>
                        <a:rPr lang="en-US" dirty="0"/>
                        <a:t>32</a:t>
                      </a: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0.75</a:t>
                      </a:r>
                      <a:r>
                        <a:rPr lang="en-US" baseline="0" dirty="0"/>
                        <a:t> × 32 = 24</a:t>
                      </a:r>
                      <a:endParaRPr lang="en-US" dirty="0"/>
                    </a:p>
                  </a:txBody>
                  <a:tcPr>
                    <a:solidFill>
                      <a:srgbClr val="FFFF0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8857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28600"/>
            <a:ext cx="7772400" cy="5791200"/>
          </a:xfrm>
        </p:spPr>
        <p:txBody>
          <a:bodyPr/>
          <a:lstStyle/>
          <a:p>
            <a:pPr marL="594360" lvl="2" indent="0">
              <a:buNone/>
            </a:pPr>
            <a:endParaRPr lang="en-US" dirty="0"/>
          </a:p>
          <a:p>
            <a:pPr lvl="2"/>
            <a:r>
              <a:rPr lang="en-US" dirty="0"/>
              <a:t>The Keynesian multiplier, </a:t>
            </a:r>
            <a:r>
              <a:rPr lang="en-US" b="1" dirty="0"/>
              <a:t> k = 1 ÷ (1 − MPC)</a:t>
            </a:r>
          </a:p>
          <a:p>
            <a:pPr marL="594360" lvl="2" indent="0">
              <a:buNone/>
            </a:pPr>
            <a:r>
              <a:rPr lang="en-US" b="1" dirty="0"/>
              <a:t>			             = 1 ÷ (1 − 0.75)</a:t>
            </a:r>
          </a:p>
          <a:p>
            <a:pPr marL="594360" lvl="2" indent="0">
              <a:buNone/>
            </a:pPr>
            <a:r>
              <a:rPr lang="en-US" b="1" dirty="0"/>
              <a:t>                                                   = 4</a:t>
            </a:r>
          </a:p>
          <a:p>
            <a:pPr marL="594360" lvl="2" indent="0">
              <a:buNone/>
            </a:pPr>
            <a:endParaRPr lang="en-US" dirty="0"/>
          </a:p>
          <a:p>
            <a:pPr lvl="2"/>
            <a:r>
              <a:rPr lang="en-US" dirty="0"/>
              <a:t>Real GDP increases more than proportionally and the government expenditure of $8 million increases real GDP by $32 million.</a:t>
            </a:r>
          </a:p>
        </p:txBody>
      </p:sp>
      <p:pic>
        <p:nvPicPr>
          <p:cNvPr id="1026" name="Picture 2" descr="E:\TMS Files 2014 - 2015\Economics- Images\Paper 3\Keynesian Multiplier- Paper 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2869904"/>
            <a:ext cx="4350326" cy="38115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77000" y="3352800"/>
            <a:ext cx="2209800" cy="923330"/>
          </a:xfrm>
          <a:prstGeom prst="rect">
            <a:avLst/>
          </a:prstGeom>
          <a:noFill/>
        </p:spPr>
        <p:txBody>
          <a:bodyPr wrap="square" rtlCol="0">
            <a:spAutoFit/>
          </a:bodyPr>
          <a:lstStyle/>
          <a:p>
            <a:pPr marL="0" lvl="4"/>
            <a:r>
              <a:rPr lang="en-US" dirty="0">
                <a:solidFill>
                  <a:prstClr val="black"/>
                </a:solidFill>
              </a:rPr>
              <a:t>∆</a:t>
            </a:r>
            <a:r>
              <a:rPr lang="en-US" b="1" dirty="0">
                <a:solidFill>
                  <a:prstClr val="black"/>
                </a:solidFill>
              </a:rPr>
              <a:t>GDP = k × ∆E</a:t>
            </a:r>
          </a:p>
          <a:p>
            <a:pPr marL="0" lvl="4"/>
            <a:r>
              <a:rPr lang="en-US" dirty="0">
                <a:solidFill>
                  <a:prstClr val="black"/>
                </a:solidFill>
              </a:rPr>
              <a:t>             = 4 × $8</a:t>
            </a:r>
          </a:p>
          <a:p>
            <a:pPr marL="0" lvl="4"/>
            <a:r>
              <a:rPr lang="en-US" dirty="0">
                <a:solidFill>
                  <a:prstClr val="black"/>
                </a:solidFill>
              </a:rPr>
              <a:t>             = $32 million</a:t>
            </a:r>
          </a:p>
        </p:txBody>
      </p:sp>
      <p:sp>
        <p:nvSpPr>
          <p:cNvPr id="5" name="Rectangle 4"/>
          <p:cNvSpPr/>
          <p:nvPr/>
        </p:nvSpPr>
        <p:spPr>
          <a:xfrm>
            <a:off x="6477000" y="3352800"/>
            <a:ext cx="2057400" cy="9233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9151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Study Questions</a:t>
            </a:r>
          </a:p>
        </p:txBody>
      </p:sp>
      <p:sp>
        <p:nvSpPr>
          <p:cNvPr id="3" name="Content Placeholder 2"/>
          <p:cNvSpPr>
            <a:spLocks noGrp="1"/>
          </p:cNvSpPr>
          <p:nvPr>
            <p:ph sz="quarter" idx="1"/>
          </p:nvPr>
        </p:nvSpPr>
        <p:spPr>
          <a:xfrm>
            <a:off x="914400" y="1447800"/>
            <a:ext cx="7772400" cy="5105400"/>
          </a:xfrm>
        </p:spPr>
        <p:txBody>
          <a:bodyPr>
            <a:normAutofit/>
          </a:bodyPr>
          <a:lstStyle/>
          <a:p>
            <a:pPr lvl="2"/>
            <a:endParaRPr lang="en-US" dirty="0"/>
          </a:p>
          <a:p>
            <a:pPr lvl="4"/>
            <a:r>
              <a:rPr lang="en-US" b="1" dirty="0"/>
              <a:t>1.</a:t>
            </a:r>
            <a:r>
              <a:rPr lang="en-US" dirty="0"/>
              <a:t>	You are given the following information on an imaginary 		country called Lakeland.</a:t>
            </a:r>
          </a:p>
          <a:p>
            <a:pPr lvl="4"/>
            <a:endParaRPr lang="en-US" dirty="0"/>
          </a:p>
          <a:p>
            <a:pPr lvl="4"/>
            <a:endParaRPr lang="en-US" dirty="0"/>
          </a:p>
          <a:p>
            <a:pPr lvl="4"/>
            <a:endParaRPr lang="en-US" dirty="0"/>
          </a:p>
          <a:p>
            <a:pPr marL="1143000" lvl="4" indent="0">
              <a:buNone/>
            </a:pPr>
            <a:endParaRPr lang="en-US" dirty="0"/>
          </a:p>
          <a:p>
            <a:pPr lvl="4"/>
            <a:r>
              <a:rPr lang="en-US" b="1" dirty="0"/>
              <a:t>A.</a:t>
            </a:r>
            <a:r>
              <a:rPr lang="en-US" dirty="0"/>
              <a:t>	Which year is the base year</a:t>
            </a:r>
          </a:p>
          <a:p>
            <a:pPr lvl="4"/>
            <a:r>
              <a:rPr lang="en-US" b="1" dirty="0"/>
              <a:t>B.</a:t>
            </a:r>
            <a:r>
              <a:rPr lang="en-US" dirty="0"/>
              <a:t>	Calculate real GDP for each of the five years in the table</a:t>
            </a:r>
          </a:p>
          <a:p>
            <a:pPr lvl="4"/>
            <a:endParaRPr lang="en-US" dirty="0"/>
          </a:p>
          <a:p>
            <a:pPr lvl="4"/>
            <a:r>
              <a:rPr lang="en-US" b="1" dirty="0"/>
              <a:t>2.	</a:t>
            </a:r>
            <a:r>
              <a:rPr lang="en-US" dirty="0"/>
              <a:t>Calculate nominal GDP, given the following information from 	the national accounts of Flatland (all figures are in billions). 	Consumer spending $125; Government spending $46; Exports 	of $12 and imports of $17.</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3114516020"/>
              </p:ext>
            </p:extLst>
          </p:nvPr>
        </p:nvGraphicFramePr>
        <p:xfrm>
          <a:off x="2819400" y="2667000"/>
          <a:ext cx="5257799" cy="1112520"/>
        </p:xfrm>
        <a:graphic>
          <a:graphicData uri="http://schemas.openxmlformats.org/drawingml/2006/table">
            <a:tbl>
              <a:tblPr firstRow="1" bandRow="1">
                <a:tableStyleId>{5940675A-B579-460E-94D1-54222C63F5DA}</a:tableStyleId>
              </a:tblPr>
              <a:tblGrid>
                <a:gridCol w="1549401">
                  <a:extLst>
                    <a:ext uri="{9D8B030D-6E8A-4147-A177-3AD203B41FA5}">
                      <a16:colId xmlns:a16="http://schemas.microsoft.com/office/drawing/2014/main" val="20000"/>
                    </a:ext>
                  </a:extLst>
                </a:gridCol>
                <a:gridCol w="660398">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tblGrid>
              <a:tr h="370840">
                <a:tc>
                  <a:txBody>
                    <a:bodyPr/>
                    <a:lstStyle/>
                    <a:p>
                      <a:pPr algn="ctr"/>
                      <a:r>
                        <a:rPr lang="en-US" b="1" dirty="0"/>
                        <a:t>Year</a:t>
                      </a:r>
                    </a:p>
                  </a:txBody>
                  <a:tcPr/>
                </a:tc>
                <a:tc>
                  <a:txBody>
                    <a:bodyPr/>
                    <a:lstStyle/>
                    <a:p>
                      <a:pPr algn="ctr"/>
                      <a:r>
                        <a:rPr lang="en-US" b="1" dirty="0"/>
                        <a:t>2006</a:t>
                      </a:r>
                    </a:p>
                  </a:txBody>
                  <a:tcPr/>
                </a:tc>
                <a:tc>
                  <a:txBody>
                    <a:bodyPr/>
                    <a:lstStyle/>
                    <a:p>
                      <a:pPr algn="ctr"/>
                      <a:r>
                        <a:rPr lang="en-US" b="1" dirty="0"/>
                        <a:t>2007</a:t>
                      </a:r>
                    </a:p>
                  </a:txBody>
                  <a:tcPr/>
                </a:tc>
                <a:tc>
                  <a:txBody>
                    <a:bodyPr/>
                    <a:lstStyle/>
                    <a:p>
                      <a:pPr algn="ctr"/>
                      <a:r>
                        <a:rPr lang="en-US" b="1" dirty="0"/>
                        <a:t>2008</a:t>
                      </a:r>
                    </a:p>
                  </a:txBody>
                  <a:tcPr/>
                </a:tc>
                <a:tc>
                  <a:txBody>
                    <a:bodyPr/>
                    <a:lstStyle/>
                    <a:p>
                      <a:pPr algn="ctr"/>
                      <a:r>
                        <a:rPr lang="en-US" b="1" dirty="0"/>
                        <a:t>2009</a:t>
                      </a:r>
                    </a:p>
                  </a:txBody>
                  <a:tcPr/>
                </a:tc>
                <a:tc>
                  <a:txBody>
                    <a:bodyPr/>
                    <a:lstStyle/>
                    <a:p>
                      <a:pPr algn="ctr"/>
                      <a:r>
                        <a:rPr lang="en-US" b="1" dirty="0"/>
                        <a:t>2010</a:t>
                      </a:r>
                    </a:p>
                  </a:txBody>
                  <a:tcPr/>
                </a:tc>
                <a:extLst>
                  <a:ext uri="{0D108BD9-81ED-4DB2-BD59-A6C34878D82A}">
                    <a16:rowId xmlns:a16="http://schemas.microsoft.com/office/drawing/2014/main" val="10000"/>
                  </a:ext>
                </a:extLst>
              </a:tr>
              <a:tr h="370840">
                <a:tc>
                  <a:txBody>
                    <a:bodyPr/>
                    <a:lstStyle/>
                    <a:p>
                      <a:pPr algn="ctr"/>
                      <a:r>
                        <a:rPr lang="en-US" b="1" dirty="0"/>
                        <a:t>Nominal GDP</a:t>
                      </a:r>
                    </a:p>
                  </a:txBody>
                  <a:tcPr/>
                </a:tc>
                <a:tc>
                  <a:txBody>
                    <a:bodyPr/>
                    <a:lstStyle/>
                    <a:p>
                      <a:pPr algn="ctr"/>
                      <a:r>
                        <a:rPr lang="en-US" dirty="0"/>
                        <a:t>19.9</a:t>
                      </a:r>
                    </a:p>
                  </a:txBody>
                  <a:tcPr/>
                </a:tc>
                <a:tc>
                  <a:txBody>
                    <a:bodyPr/>
                    <a:lstStyle/>
                    <a:p>
                      <a:pPr algn="ctr"/>
                      <a:r>
                        <a:rPr lang="en-US" dirty="0"/>
                        <a:t>20.7</a:t>
                      </a:r>
                    </a:p>
                  </a:txBody>
                  <a:tcPr/>
                </a:tc>
                <a:tc>
                  <a:txBody>
                    <a:bodyPr/>
                    <a:lstStyle/>
                    <a:p>
                      <a:pPr algn="ctr"/>
                      <a:r>
                        <a:rPr lang="en-US" dirty="0"/>
                        <a:t>21.9</a:t>
                      </a:r>
                    </a:p>
                  </a:txBody>
                  <a:tcPr/>
                </a:tc>
                <a:tc>
                  <a:txBody>
                    <a:bodyPr/>
                    <a:lstStyle/>
                    <a:p>
                      <a:pPr algn="ctr"/>
                      <a:r>
                        <a:rPr lang="en-US" dirty="0"/>
                        <a:t>22.6</a:t>
                      </a:r>
                    </a:p>
                  </a:txBody>
                  <a:tcPr/>
                </a:tc>
                <a:tc>
                  <a:txBody>
                    <a:bodyPr/>
                    <a:lstStyle/>
                    <a:p>
                      <a:pPr algn="ctr"/>
                      <a:r>
                        <a:rPr lang="en-US" dirty="0"/>
                        <a:t>22.3</a:t>
                      </a:r>
                    </a:p>
                  </a:txBody>
                  <a:tcPr/>
                </a:tc>
                <a:extLst>
                  <a:ext uri="{0D108BD9-81ED-4DB2-BD59-A6C34878D82A}">
                    <a16:rowId xmlns:a16="http://schemas.microsoft.com/office/drawing/2014/main" val="10001"/>
                  </a:ext>
                </a:extLst>
              </a:tr>
              <a:tr h="370840">
                <a:tc>
                  <a:txBody>
                    <a:bodyPr/>
                    <a:lstStyle/>
                    <a:p>
                      <a:pPr algn="ctr"/>
                      <a:r>
                        <a:rPr lang="en-US" b="1" dirty="0"/>
                        <a:t>GDP Deflator</a:t>
                      </a:r>
                    </a:p>
                  </a:txBody>
                  <a:tcPr/>
                </a:tc>
                <a:tc>
                  <a:txBody>
                    <a:bodyPr/>
                    <a:lstStyle/>
                    <a:p>
                      <a:pPr algn="ctr"/>
                      <a:r>
                        <a:rPr lang="en-US" dirty="0"/>
                        <a:t>98.5</a:t>
                      </a:r>
                    </a:p>
                  </a:txBody>
                  <a:tcPr/>
                </a:tc>
                <a:tc>
                  <a:txBody>
                    <a:bodyPr/>
                    <a:lstStyle/>
                    <a:p>
                      <a:pPr algn="ctr"/>
                      <a:r>
                        <a:rPr lang="en-US" dirty="0"/>
                        <a:t>100</a:t>
                      </a:r>
                    </a:p>
                  </a:txBody>
                  <a:tcPr/>
                </a:tc>
                <a:tc>
                  <a:txBody>
                    <a:bodyPr/>
                    <a:lstStyle/>
                    <a:p>
                      <a:pPr algn="ctr"/>
                      <a:r>
                        <a:rPr lang="en-US" dirty="0"/>
                        <a:t>102.3</a:t>
                      </a:r>
                    </a:p>
                  </a:txBody>
                  <a:tcPr/>
                </a:tc>
                <a:tc>
                  <a:txBody>
                    <a:bodyPr/>
                    <a:lstStyle/>
                    <a:p>
                      <a:pPr algn="ctr"/>
                      <a:r>
                        <a:rPr lang="en-US" dirty="0"/>
                        <a:t>107.6</a:t>
                      </a:r>
                    </a:p>
                  </a:txBody>
                  <a:tcPr/>
                </a:tc>
                <a:tc>
                  <a:txBody>
                    <a:bodyPr/>
                    <a:lstStyle/>
                    <a:p>
                      <a:pPr algn="ctr"/>
                      <a:r>
                        <a:rPr lang="en-US" dirty="0"/>
                        <a:t>103.7</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2721317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Macroeconomic Objectives</a:t>
            </a:r>
          </a:p>
        </p:txBody>
      </p:sp>
    </p:spTree>
    <p:extLst>
      <p:ext uri="{BB962C8B-B14F-4D97-AF65-F5344CB8AC3E}">
        <p14:creationId xmlns:p14="http://schemas.microsoft.com/office/powerpoint/2010/main" val="1930405529"/>
      </p:ext>
    </p:extLst>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1_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2_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5.xml><?xml version="1.0" encoding="utf-8"?>
<a:theme xmlns:a="http://schemas.openxmlformats.org/drawingml/2006/main" name="3_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6.xml><?xml version="1.0" encoding="utf-8"?>
<a:theme xmlns:a="http://schemas.openxmlformats.org/drawingml/2006/main" name="4_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7.xml><?xml version="1.0" encoding="utf-8"?>
<a:theme xmlns:a="http://schemas.openxmlformats.org/drawingml/2006/main" name="5_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8.xml><?xml version="1.0" encoding="utf-8"?>
<a:theme xmlns:a="http://schemas.openxmlformats.org/drawingml/2006/main" name="6_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9.xml><?xml version="1.0" encoding="utf-8"?>
<a:theme xmlns:a="http://schemas.openxmlformats.org/drawingml/2006/main" name="7_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9954</Words>
  <Application>Microsoft Office PowerPoint</Application>
  <PresentationFormat>On-screen Show (4:3)</PresentationFormat>
  <Paragraphs>2506</Paragraphs>
  <Slides>146</Slides>
  <Notes>2</Notes>
  <HiddenSlides>0</HiddenSlides>
  <MMClips>0</MMClips>
  <ScaleCrop>false</ScaleCrop>
  <HeadingPairs>
    <vt:vector size="6" baseType="variant">
      <vt:variant>
        <vt:lpstr>Fonts Used</vt:lpstr>
      </vt:variant>
      <vt:variant>
        <vt:i4>5</vt:i4>
      </vt:variant>
      <vt:variant>
        <vt:lpstr>Theme</vt:lpstr>
      </vt:variant>
      <vt:variant>
        <vt:i4>10</vt:i4>
      </vt:variant>
      <vt:variant>
        <vt:lpstr>Slide Titles</vt:lpstr>
      </vt:variant>
      <vt:variant>
        <vt:i4>146</vt:i4>
      </vt:variant>
    </vt:vector>
  </HeadingPairs>
  <TitlesOfParts>
    <vt:vector size="161" baseType="lpstr">
      <vt:lpstr>Arial</vt:lpstr>
      <vt:lpstr>Calibri</vt:lpstr>
      <vt:lpstr>Franklin Gothic Book</vt:lpstr>
      <vt:lpstr>Perpetua</vt:lpstr>
      <vt:lpstr>Wingdings 2</vt:lpstr>
      <vt:lpstr>Office Theme</vt:lpstr>
      <vt:lpstr>Equity</vt:lpstr>
      <vt:lpstr>1_Equity</vt:lpstr>
      <vt:lpstr>2_Equity</vt:lpstr>
      <vt:lpstr>3_Equity</vt:lpstr>
      <vt:lpstr>4_Equity</vt:lpstr>
      <vt:lpstr>5_Equity</vt:lpstr>
      <vt:lpstr>6_Equity</vt:lpstr>
      <vt:lpstr>7_Equity</vt:lpstr>
      <vt:lpstr>8_Equity</vt:lpstr>
      <vt:lpstr>Mathematical Economics</vt:lpstr>
      <vt:lpstr>Linear Demand &amp; Supply Functions</vt:lpstr>
      <vt:lpstr>Typical Demand Function</vt:lpstr>
      <vt:lpstr>Example; Demand for Cappuccinos</vt:lpstr>
      <vt:lpstr>PowerPoint Presentation</vt:lpstr>
      <vt:lpstr>Changes in ‘a’</vt:lpstr>
      <vt:lpstr>PowerPoint Presentation</vt:lpstr>
      <vt:lpstr>Changes in ‘b’</vt:lpstr>
      <vt:lpstr>PowerPoint Presentation</vt:lpstr>
      <vt:lpstr>Typical Supply Function</vt:lpstr>
      <vt:lpstr>Example; Supply Cappuccinos</vt:lpstr>
      <vt:lpstr>PowerPoint Presentation</vt:lpstr>
      <vt:lpstr>Changes in ‘c’</vt:lpstr>
      <vt:lpstr>PowerPoint Presentation</vt:lpstr>
      <vt:lpstr>Changes in ‘d’</vt:lpstr>
      <vt:lpstr>PowerPoint Presentation</vt:lpstr>
      <vt:lpstr>Summary</vt:lpstr>
      <vt:lpstr>Study Questions</vt:lpstr>
      <vt:lpstr>Study Questions</vt:lpstr>
      <vt:lpstr>Market Equilibrium and Linear Equations</vt:lpstr>
      <vt:lpstr>Market Equilibrium and Linear Equations</vt:lpstr>
      <vt:lpstr>PowerPoint Presentation</vt:lpstr>
      <vt:lpstr>Shifts in Supply and Equilibrium</vt:lpstr>
      <vt:lpstr>PowerPoint Presentation</vt:lpstr>
      <vt:lpstr>Shifts in Demand and Equilibrium</vt:lpstr>
      <vt:lpstr>PowerPoint Presentation</vt:lpstr>
      <vt:lpstr>Tax &amp; Subsidies and Linear Functions</vt:lpstr>
      <vt:lpstr>Overview</vt:lpstr>
      <vt:lpstr>Recap- Indirect Taxes</vt:lpstr>
      <vt:lpstr>Tax Incidence and Linear Functions</vt:lpstr>
      <vt:lpstr>PowerPoint Presentation</vt:lpstr>
      <vt:lpstr>Example; Tax on Cigarettes </vt:lpstr>
      <vt:lpstr>PowerPoint Presentation</vt:lpstr>
      <vt:lpstr>PowerPoint Presentation</vt:lpstr>
      <vt:lpstr>PowerPoint Presentation</vt:lpstr>
      <vt:lpstr>Subsidies and Linear Functions</vt:lpstr>
      <vt:lpstr>Recap- Subsidies</vt:lpstr>
      <vt:lpstr>Subsidies and Linear Functions</vt:lpstr>
      <vt:lpstr>PowerPoint Presentation</vt:lpstr>
      <vt:lpstr>Example; Subsidy on Cotton</vt:lpstr>
      <vt:lpstr>PowerPoint Presentation</vt:lpstr>
      <vt:lpstr>PowerPoint Presentation</vt:lpstr>
      <vt:lpstr>PowerPoint Presentation</vt:lpstr>
      <vt:lpstr>Price Ceilings &amp; Price Floors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Elasticities</vt:lpstr>
      <vt:lpstr>PowerPoint Presentation</vt:lpstr>
      <vt:lpstr>PowerPoint Presentation</vt:lpstr>
      <vt:lpstr>PED- Calculations</vt:lpstr>
      <vt:lpstr>Cross-Price Elasticity of Demand</vt:lpstr>
      <vt:lpstr>XED- Calculations</vt:lpstr>
      <vt:lpstr>Income Elasticity of Demand</vt:lpstr>
      <vt:lpstr>YED- Calculations </vt:lpstr>
      <vt:lpstr>Recap- Price Elasticity of Supply</vt:lpstr>
      <vt:lpstr>PowerPoint Presentation</vt:lpstr>
      <vt:lpstr>PES- Calculations</vt:lpstr>
      <vt:lpstr>Summary of Key Characteristics</vt:lpstr>
      <vt:lpstr>Study Questions</vt:lpstr>
      <vt:lpstr>Production &amp; Costs in the Short-run</vt:lpstr>
      <vt:lpstr>PowerPoint Presentation</vt:lpstr>
      <vt:lpstr>Example; TP, MP and AP</vt:lpstr>
      <vt:lpstr>PowerPoint Presentation</vt:lpstr>
      <vt:lpstr>Economic Costs</vt:lpstr>
      <vt:lpstr>Short-Run Costs</vt:lpstr>
      <vt:lpstr>Average and Marginal Costs</vt:lpstr>
      <vt:lpstr>Example; Cost &amp; Product Curves</vt:lpstr>
      <vt:lpstr>PowerPoint Presentation</vt:lpstr>
      <vt:lpstr>Summary</vt:lpstr>
      <vt:lpstr>Revenue &amp; Economic Profit</vt:lpstr>
      <vt:lpstr>Revenues</vt:lpstr>
      <vt:lpstr>Revenues for Perfect Competition</vt:lpstr>
      <vt:lpstr>PowerPoint Presentation</vt:lpstr>
      <vt:lpstr>Revenues for Imperfect Competition</vt:lpstr>
      <vt:lpstr>PowerPoint Presentation</vt:lpstr>
      <vt:lpstr>Profit &amp; Revenue Maximization</vt:lpstr>
      <vt:lpstr>Shut-Down &amp; Break-Even Price</vt:lpstr>
      <vt:lpstr>Summary</vt:lpstr>
      <vt:lpstr>Measures of Economic Activity</vt:lpstr>
      <vt:lpstr>Measures of Economic Activity</vt:lpstr>
      <vt:lpstr>Distinction between GDP &amp; GNP</vt:lpstr>
      <vt:lpstr>Calculating GDP</vt:lpstr>
      <vt:lpstr>Calculating GNP</vt:lpstr>
      <vt:lpstr>Real GDP &amp; Nominal GDP</vt:lpstr>
      <vt:lpstr>Example; Real GDP &amp; Nominal GDP</vt:lpstr>
      <vt:lpstr>GDP Deflator</vt:lpstr>
      <vt:lpstr>GDP Deflator &amp; Real GDP</vt:lpstr>
      <vt:lpstr>Calculating Economic Growth</vt:lpstr>
      <vt:lpstr>Example; Economic Growth</vt:lpstr>
      <vt:lpstr>Keynesian Multiplier</vt:lpstr>
      <vt:lpstr>PowerPoint Presentation</vt:lpstr>
      <vt:lpstr>PowerPoint Presentation</vt:lpstr>
      <vt:lpstr>Study Questions</vt:lpstr>
      <vt:lpstr>Macroeconomic Objectives</vt:lpstr>
      <vt:lpstr>Unemployment</vt:lpstr>
      <vt:lpstr>Inflation &amp; Deflation</vt:lpstr>
      <vt:lpstr>Constructing a Weighted Price Index</vt:lpstr>
      <vt:lpstr>Example; Consumer Price Index</vt:lpstr>
      <vt:lpstr>Example; Calculating Inflation</vt:lpstr>
      <vt:lpstr>Taxation </vt:lpstr>
      <vt:lpstr>Example; Taxation</vt:lpstr>
      <vt:lpstr>Study Questions</vt:lpstr>
      <vt:lpstr>Absolute &amp; Comparative Advantage</vt:lpstr>
      <vt:lpstr>Absolute &amp; Comparative Advantage</vt:lpstr>
      <vt:lpstr>Law of Absolute Advantage</vt:lpstr>
      <vt:lpstr>PowerPoint Presentation</vt:lpstr>
      <vt:lpstr>Law of Comparative Advantage </vt:lpstr>
      <vt:lpstr>PowerPoint Presentation</vt:lpstr>
      <vt:lpstr>Summary</vt:lpstr>
      <vt:lpstr>Calculating the Effects of Protectionist Policies</vt:lpstr>
      <vt:lpstr>Tariffs</vt:lpstr>
      <vt:lpstr>PowerPoint Presentation</vt:lpstr>
      <vt:lpstr>Quotas</vt:lpstr>
      <vt:lpstr>PowerPoint Presentation</vt:lpstr>
      <vt:lpstr>Subsidy</vt:lpstr>
      <vt:lpstr>PowerPoint Presentation</vt:lpstr>
      <vt:lpstr>Study Questions</vt:lpstr>
      <vt:lpstr>Exchange Rate Calculations</vt:lpstr>
      <vt:lpstr>Supply and Demand for Currency</vt:lpstr>
      <vt:lpstr>Example; Determining Equilibrium</vt:lpstr>
      <vt:lpstr>PowerPoint Presentation</vt:lpstr>
      <vt:lpstr>Changes in Foreign Exchange Equilibrium</vt:lpstr>
      <vt:lpstr>Changes in Demand for Currency</vt:lpstr>
      <vt:lpstr>PowerPoint Presentation</vt:lpstr>
      <vt:lpstr>Changes in Supply of the Currency</vt:lpstr>
      <vt:lpstr>PowerPoint Presentation</vt:lpstr>
      <vt:lpstr>Calculating Exchange Rates from Data</vt:lpstr>
      <vt:lpstr>Study Questions</vt:lpstr>
      <vt:lpstr>Balance of Payments</vt:lpstr>
      <vt:lpstr>Balance of Payments</vt:lpstr>
      <vt:lpstr>PowerPoint Presentation</vt:lpstr>
      <vt:lpstr>PowerPoint Presentation</vt:lpstr>
      <vt:lpstr>PowerPoint Presentation</vt:lpstr>
      <vt:lpstr>PowerPoint Presentation</vt:lpstr>
      <vt:lpstr>Marshall-Lerner Condition</vt:lpstr>
      <vt:lpstr>Terms of Trade</vt:lpstr>
      <vt:lpstr>Terms of Trade</vt:lpstr>
      <vt:lpstr>Example; Terms of Trade</vt:lpstr>
      <vt:lpstr>Example; Terms of Trade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Mathematical Economics</dc:title>
  <dc:creator>Brendan Kenny</dc:creator>
  <cp:lastModifiedBy>Thinkpad</cp:lastModifiedBy>
  <cp:revision>7</cp:revision>
  <dcterms:created xsi:type="dcterms:W3CDTF">2006-08-16T00:00:00Z</dcterms:created>
  <dcterms:modified xsi:type="dcterms:W3CDTF">2017-11-18T22:28:35Z</dcterms:modified>
</cp:coreProperties>
</file>